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6QFGBoxJI17U5BzR/pGmD38tG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a7b6d4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3a7b6d4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8fb661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8fb661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8fb661c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8fb661c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921f59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921f59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CSS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7417" y="4345800"/>
            <a:ext cx="808258" cy="4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2646" y="4345800"/>
            <a:ext cx="467929" cy="46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Selectors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510150" y="1316200"/>
            <a:ext cx="7962300" cy="326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/* NAVIGATING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All &lt;p&gt; inside &lt;article&gt;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&gt;  </a:t>
            </a: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All &lt;ul&gt; that are direct children of &lt;nav&gt;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GB" sz="1050">
                <a:solidFill>
                  <a:srgbClr val="9B703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.im-text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All &lt;span&gt; with class "im-text"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9B703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.nav-text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All &lt;span&gt; immediately after something with class "nav-text"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-GB" sz="1050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:first-child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Every first child &lt;ol&gt; in the document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GROUPING SELECTORS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GB" sz="1050">
                <a:solidFill>
                  <a:srgbClr val="8B98A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#special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050">
                <a:solidFill>
                  <a:srgbClr val="9B703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.head-text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All &lt;li&gt; with ID "special" and all &lt;p&gt; with class "head-text"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050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Pseudo-classes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2272200" y="2445800"/>
            <a:ext cx="4599600" cy="190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1050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:link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Unvisited link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1050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:visited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Visited link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1050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Mouse over link */</a:t>
            </a: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1050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:active</a:t>
            </a:r>
            <a:r>
              <a:rPr lang="en-GB" sz="105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{}  </a:t>
            </a:r>
            <a:r>
              <a:rPr i="1" lang="en-GB" sz="1050">
                <a:solidFill>
                  <a:srgbClr val="AEAEA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Selected link */</a:t>
            </a:r>
            <a:endParaRPr sz="1050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579500" y="1301975"/>
            <a:ext cx="79623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define a special state of an element and style it.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Order is important!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Pseudo-elements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style specified parts of an element.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Note the </a:t>
            </a:r>
            <a:r>
              <a:rPr b="1" lang="en-GB"/>
              <a:t>:: </a:t>
            </a:r>
            <a:r>
              <a:rPr lang="en-GB"/>
              <a:t>notation.</a:t>
            </a:r>
            <a:endParaRPr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2748375" y="2642400"/>
            <a:ext cx="3200700" cy="158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E6913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GB" sz="1200" u="none" cap="none" strike="noStrike">
                <a:solidFill>
                  <a:srgbClr val="A4C2F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::first-line</a:t>
            </a:r>
            <a:r>
              <a:rPr b="0" i="0" lang="en-GB" sz="1200" u="none" cap="none" strike="noStrike">
                <a:solidFill>
                  <a:srgbClr val="A52A2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200" u="none" cap="none" strike="noStrike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200" u="none" cap="none" strike="noStrike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FF00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200" u="none" cap="none" strike="noStrike">
                <a:solidFill>
                  <a:srgbClr val="4A86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200" u="none" cap="none" strike="noStrike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#ff0000;</a:t>
            </a:r>
            <a:endParaRPr b="0" i="0" sz="1200" u="none" cap="none" strike="noStrike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FF00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200" u="none" cap="none" strike="noStrike">
                <a:solidFill>
                  <a:srgbClr val="4A86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font-variant: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200" u="none" cap="none" strike="noStrike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small-caps;</a:t>
            </a:r>
            <a:endParaRPr b="0" i="0" sz="1200" u="none" cap="none" strike="noStrike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FFFFF"/>
              </a:solidFill>
              <a:highlight>
                <a:srgbClr val="00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a7b6d4775_0_0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color: change text color</a:t>
            </a:r>
            <a:endParaRPr sz="1500">
              <a:solidFill>
                <a:srgbClr val="2D374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font-size: change text size</a:t>
            </a:r>
            <a:endParaRPr sz="1500">
              <a:solidFill>
                <a:srgbClr val="2D374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background-color: change color in the background of the tag</a:t>
            </a:r>
            <a:endParaRPr sz="1500">
              <a:solidFill>
                <a:srgbClr val="2D374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ackground-image: adds an image as background of the element </a:t>
            </a:r>
            <a:endParaRPr sz="1500">
              <a:solidFill>
                <a:srgbClr val="2D374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background: edits background properties in one</a:t>
            </a:r>
            <a:endParaRPr sz="1500">
              <a:solidFill>
                <a:srgbClr val="2D374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height/width: changes element’s height/width respectively</a:t>
            </a:r>
            <a:endParaRPr sz="1500">
              <a:solidFill>
                <a:srgbClr val="2D374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border: edit border of the element</a:t>
            </a:r>
            <a:endParaRPr sz="1500">
              <a:solidFill>
                <a:srgbClr val="2D374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border-radius: edit border </a:t>
            </a: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corners </a:t>
            </a:r>
            <a:r>
              <a:rPr lang="en-GB" sz="1500">
                <a:solidFill>
                  <a:srgbClr val="2D37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roundness</a:t>
            </a:r>
            <a:endParaRPr/>
          </a:p>
          <a:p>
            <a:pPr indent="0" lvl="0" marL="2286000" rtl="0" algn="l">
              <a:lnSpc>
                <a:spcPct val="200000"/>
              </a:lnSpc>
              <a:spcBef>
                <a:spcPts val="4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g13a7b6d4775_0_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Common properties</a:t>
            </a:r>
            <a:endParaRPr/>
          </a:p>
        </p:txBody>
      </p:sp>
      <p:sp>
        <p:nvSpPr>
          <p:cNvPr id="149" name="Google Shape;149;g13a7b6d477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Margin &amp; padding</a:t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164" y="1347500"/>
            <a:ext cx="3585675" cy="31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Position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Describes the type of positioning method of the element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static: render in order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absolute: relative to its first ancestor not static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relative: relative to its static position (affected by left, top ...)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fixed: relative to browser window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sticky: relative + fixed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needs a container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needs at least one: top, bottom, left, right </a:t>
            </a:r>
            <a:endParaRPr/>
          </a:p>
        </p:txBody>
      </p:sp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Floats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float elements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</a:t>
            </a:r>
            <a:r>
              <a:rPr b="1" lang="en-GB"/>
              <a:t>not </a:t>
            </a:r>
            <a:r>
              <a:rPr lang="en-GB"/>
              <a:t>work with absolute and fixed positions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Related properties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clear: to prevent elements to float around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overflow: to fix the element if it overflows outside the container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Check </a:t>
            </a:r>
            <a:r>
              <a:rPr b="1" lang="en-GB"/>
              <a:t>clearfix </a:t>
            </a:r>
            <a:r>
              <a:rPr lang="en-GB"/>
              <a:t>hack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Display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change display behavior of a tag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block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inline-block: like inline but with block advantages (resizing, margin,...)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flex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grid</a:t>
            </a:r>
            <a:endParaRPr/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Flexible Box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organize containers in an easy way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container </a:t>
            </a:r>
            <a:r>
              <a:rPr b="1" lang="en-GB"/>
              <a:t>parent </a:t>
            </a:r>
            <a:r>
              <a:rPr lang="en-GB"/>
              <a:t>needs to be “display: flex”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Children </a:t>
            </a:r>
            <a:r>
              <a:rPr b="1" lang="en-GB"/>
              <a:t>position </a:t>
            </a:r>
            <a:r>
              <a:rPr lang="en-GB"/>
              <a:t>is set in the </a:t>
            </a:r>
            <a:r>
              <a:rPr b="1" lang="en-GB"/>
              <a:t>parent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2010900" y="3125975"/>
            <a:ext cx="5122200" cy="144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8B98A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#flex-parent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flex;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column-reverse;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Grid Layout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make flexible tables easily with divs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579500" y="1882625"/>
            <a:ext cx="3313500" cy="29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9B703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grid-template-columns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AD08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0,0,0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9B703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050" u="none" cap="none" strike="noStrike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AD08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255,255,255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3928650" y="1882625"/>
            <a:ext cx="3239700" cy="29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 class=</a:t>
            </a:r>
            <a:r>
              <a:rPr b="0" i="0" lang="en-GB" sz="1050" u="none" cap="none" strike="noStrike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"grid-container"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050" u="none" cap="none" strike="noStrike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650" y="2823663"/>
            <a:ext cx="27241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647200" y="445025"/>
            <a:ext cx="81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?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647200" y="1321650"/>
            <a:ext cx="8185200" cy="3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Stands for </a:t>
            </a:r>
            <a:r>
              <a:rPr b="1" lang="en-GB"/>
              <a:t>C</a:t>
            </a:r>
            <a:r>
              <a:rPr lang="en-GB"/>
              <a:t>ascading</a:t>
            </a:r>
            <a:r>
              <a:rPr b="1" lang="en-GB"/>
              <a:t> S</a:t>
            </a:r>
            <a:r>
              <a:rPr lang="en-GB"/>
              <a:t>tyle</a:t>
            </a:r>
            <a:r>
              <a:rPr b="1" lang="en-GB"/>
              <a:t>s</a:t>
            </a:r>
            <a:r>
              <a:rPr lang="en-GB"/>
              <a:t>heet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HTML elements are displayed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Formatted to different media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2513" y="445013"/>
            <a:ext cx="22002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Animations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579500" y="1220900"/>
            <a:ext cx="79623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@keyframe: how the element will change in 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Animation properties: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animation-name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animation-duration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animation-delay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animation-iteration-count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animation-direction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animation-timing-function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animation-play-state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animation: name time timing-function delay iteration-count direction</a:t>
            </a:r>
            <a:endParaRPr sz="1600"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4922900" y="1730075"/>
            <a:ext cx="3618900" cy="253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050" u="none" cap="none" strike="noStrike">
                <a:solidFill>
                  <a:srgbClr val="CF6A4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myanimation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F6A4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rgb(0, 1, 1); }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CF6A4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to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rgb(1, 1, 0); }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9B703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animation-name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myanimation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animation-duration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2s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width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height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Other</a:t>
            </a:r>
            <a:endParaRPr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fonts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cool properties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275" y="3021450"/>
            <a:ext cx="32385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902225" y="2597100"/>
            <a:ext cx="4191000" cy="222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overflow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scroll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text-shadow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box-shadow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font-smooth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antialiased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F9EE9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border-box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3370925" y="1017725"/>
            <a:ext cx="2758500" cy="104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@font-face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mywebfont;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AD08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050" u="none" cap="none" strike="noStrike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"webfont.woff"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6217975" y="1256650"/>
            <a:ext cx="2323800" cy="80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mywebfont;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fb661cdc_0_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Responsive Web Design</a:t>
            </a:r>
            <a:endParaRPr/>
          </a:p>
        </p:txBody>
      </p:sp>
      <p:sp>
        <p:nvSpPr>
          <p:cNvPr id="220" name="Google Shape;220;gb8fb661cdc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1" name="Google Shape;221;gb8fb661c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34225"/>
            <a:ext cx="5715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8fb661cdc_0_7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Responsiveness Tools</a:t>
            </a:r>
            <a:endParaRPr/>
          </a:p>
        </p:txBody>
      </p:sp>
      <p:sp>
        <p:nvSpPr>
          <p:cNvPr id="227" name="Google Shape;227;gb8fb661cdc_0_7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be aware of my site responsiveness?</a:t>
            </a:r>
            <a:endParaRPr/>
          </a:p>
        </p:txBody>
      </p:sp>
      <p:sp>
        <p:nvSpPr>
          <p:cNvPr id="228" name="Google Shape;228;gb8fb661cdc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9" name="Google Shape;229;gb8fb661cd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13" y="2273913"/>
            <a:ext cx="52292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921f59367_0_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Responsive Length Units</a:t>
            </a:r>
            <a:endParaRPr/>
          </a:p>
        </p:txBody>
      </p:sp>
      <p:sp>
        <p:nvSpPr>
          <p:cNvPr id="235" name="Google Shape;235;gb921f59367_0_0"/>
          <p:cNvSpPr txBox="1"/>
          <p:nvPr>
            <p:ph idx="1" type="body"/>
          </p:nvPr>
        </p:nvSpPr>
        <p:spPr>
          <a:xfrm>
            <a:off x="590850" y="1206975"/>
            <a:ext cx="79623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CSS units to control responsiveness: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e</a:t>
            </a:r>
            <a:r>
              <a:rPr b="1" lang="en-GB"/>
              <a:t>m: </a:t>
            </a:r>
            <a:r>
              <a:rPr lang="en-GB"/>
              <a:t>Size relative to the font-size of the element</a:t>
            </a:r>
            <a:r>
              <a:rPr b="1" lang="en-GB"/>
              <a:t> </a:t>
            </a:r>
            <a:r>
              <a:rPr lang="en-GB"/>
              <a:t>(2em = 2*fs(px))</a:t>
            </a:r>
            <a:r>
              <a:rPr b="1" lang="en-GB"/>
              <a:t> 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rem: </a:t>
            </a:r>
            <a:r>
              <a:rPr lang="en-GB"/>
              <a:t>Size relative to the font-size of the root (&lt;html&gt;) element</a:t>
            </a:r>
            <a:r>
              <a:rPr b="1" lang="en-GB"/>
              <a:t> </a:t>
            </a:r>
            <a:r>
              <a:rPr lang="en-GB"/>
              <a:t>(2rem = 2*fs(px))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vw: </a:t>
            </a:r>
            <a:r>
              <a:rPr lang="en-GB"/>
              <a:t>Size relative to 1% of the width of the viewport.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vh: </a:t>
            </a:r>
            <a:r>
              <a:rPr lang="en-GB"/>
              <a:t> Size relative to 1% of the height of the viewport.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%: </a:t>
            </a:r>
            <a:r>
              <a:rPr lang="en-GB"/>
              <a:t>Relative to the parent element.</a:t>
            </a:r>
            <a:endParaRPr/>
          </a:p>
        </p:txBody>
      </p:sp>
      <p:sp>
        <p:nvSpPr>
          <p:cNvPr id="236" name="Google Shape;236;gb921f5936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@media</a:t>
            </a:r>
            <a:endParaRPr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adapt the content to different media type/devices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screen sizes (default </a:t>
            </a:r>
            <a:r>
              <a:rPr b="1" lang="en-GB"/>
              <a:t>all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 media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Rule that checks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width and height of viewport and device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orientation (landscape/portrait)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resolution</a:t>
            </a:r>
            <a:endParaRPr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5039000" y="3334825"/>
            <a:ext cx="3502800" cy="132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050" u="none" cap="none" strike="noStrike">
                <a:solidFill>
                  <a:srgbClr val="CF6A4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screen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050" u="none" cap="none" strike="noStrike">
                <a:solidFill>
                  <a:srgbClr val="9B85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3387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800</a:t>
            </a:r>
            <a:r>
              <a:rPr b="0" i="0" lang="en-GB" sz="1050" u="none" cap="none" strike="noStrike">
                <a:solidFill>
                  <a:srgbClr val="E289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050" u="none" cap="none" strike="noStrike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rgb(0, 1, 1);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Files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CSS can be imported (in the head) from a </a:t>
            </a:r>
            <a:r>
              <a:rPr b="1" lang="en-GB"/>
              <a:t>.css</a:t>
            </a:r>
            <a:r>
              <a:rPr lang="en-GB"/>
              <a:t> file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Or it can be coded in the </a:t>
            </a:r>
            <a:r>
              <a:rPr b="1" lang="en-GB"/>
              <a:t>&lt;style&gt;</a:t>
            </a:r>
            <a:r>
              <a:rPr lang="en-GB"/>
              <a:t> tag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1633900" y="1911050"/>
            <a:ext cx="5577000" cy="51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E0C58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&lt;link rel=</a:t>
            </a:r>
            <a:r>
              <a:rPr b="0" i="0" lang="en-GB" sz="1050" u="none" cap="none" strike="noStrike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i="0" lang="en-GB" sz="1050" u="none" cap="none" strike="noStrike">
                <a:solidFill>
                  <a:srgbClr val="E0C58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b="0" i="0" lang="en-GB" sz="1050" u="none" cap="none" strike="noStrike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"text/css"</a:t>
            </a:r>
            <a:r>
              <a:rPr b="0" i="0" lang="en-GB" sz="1050" u="none" cap="none" strike="noStrike">
                <a:solidFill>
                  <a:srgbClr val="E0C58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href=</a:t>
            </a:r>
            <a:r>
              <a:rPr b="0" i="0" lang="en-GB" sz="1050" u="none" cap="none" strike="noStrike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"main.css"</a:t>
            </a:r>
            <a:r>
              <a:rPr b="0" i="0" lang="en-GB" sz="1050" u="none" cap="none" strike="noStrike">
                <a:solidFill>
                  <a:srgbClr val="E0C58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50" u="none" cap="none" strike="noStrike">
              <a:solidFill>
                <a:srgbClr val="E0C589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1633900" y="3147200"/>
            <a:ext cx="5577000" cy="15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050" u="none" cap="none" strike="noStrike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050" u="none" cap="none" strike="noStrike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050" u="none" cap="none" strike="noStrike">
                <a:solidFill>
                  <a:srgbClr val="C5AF7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GB" sz="1050" u="none" cap="none" strike="noStrike">
                <a:solidFill>
                  <a:srgbClr val="DAD08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rgb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050" u="none" cap="none" strike="noStrike">
                <a:solidFill>
                  <a:srgbClr val="DD7B3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0,0,0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GB" sz="1050" u="none" cap="none" strike="noStrike">
                <a:solidFill>
                  <a:srgbClr val="CDA86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050" u="none" cap="none" strike="noStrike">
              <a:solidFill>
                <a:srgbClr val="F8F8F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Files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Also it can be added to each tag (in the body) using “</a:t>
            </a:r>
            <a:r>
              <a:rPr b="1" lang="en-GB"/>
              <a:t>style</a:t>
            </a:r>
            <a:r>
              <a:rPr lang="en-GB"/>
              <a:t>” attribute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However, it is </a:t>
            </a:r>
            <a:r>
              <a:rPr b="1" lang="en-GB"/>
              <a:t>not </a:t>
            </a:r>
            <a:r>
              <a:rPr lang="en-GB"/>
              <a:t>recommended because: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Higher priority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Organization / visualization of styles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difficult to change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Unnecessarily mix HTML with CSS</a:t>
            </a:r>
            <a:endParaRPr/>
          </a:p>
        </p:txBody>
      </p: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1609500" y="1832925"/>
            <a:ext cx="5925000" cy="35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&lt;p style=</a:t>
            </a:r>
            <a:r>
              <a:rPr b="0" i="0" lang="en-GB" sz="1050" u="none" cap="none" strike="noStrike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"font-size: 10em; margin-left: 30px;"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GB" sz="1050" u="none" cap="none" strike="noStrike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 text.</a:t>
            </a:r>
            <a:r>
              <a:rPr b="0" i="0" lang="en-GB" sz="1050" u="none" cap="none" strike="noStrike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Syntax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Selectors: HTML elements, classes or IDs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Property: what is modified (from default)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5571349" y="536095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725" y="2536875"/>
            <a:ext cx="36385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Selectors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 Elements: h1, a, html, body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Unique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#container, #img-logo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groups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tag can have one class or more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.highlight, .footer-img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Selectors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GB"/>
              <a:t>Priorities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1023000" y="1960800"/>
            <a:ext cx="3111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Inside the CSS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4414975" y="1960800"/>
            <a:ext cx="3111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Loading styles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Inline styles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Internal stylesheets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External stylesheets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Browser styles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1023000" y="3505275"/>
            <a:ext cx="3111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!important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CSS - Hierarchy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LEVEL 01</a:t>
            </a:r>
            <a:endParaRPr b="1" sz="105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Inline styles (&lt;p style="color:#fff;"&gt;)</a:t>
            </a:r>
            <a:endParaRPr sz="105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LEVEL 02</a:t>
            </a:r>
            <a:endParaRPr b="1" sz="105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ID (#nombreId)</a:t>
            </a:r>
            <a:endParaRPr sz="105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LEVEL 03</a:t>
            </a:r>
            <a:endParaRPr b="1" sz="105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Classes (.className)</a:t>
            </a:r>
            <a:endParaRPr sz="105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Attributes y Pseudo - Classes (:first-child, :last-child, :hover ...)</a:t>
            </a:r>
            <a:endParaRPr sz="105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LEVEL 04</a:t>
            </a:r>
            <a:endParaRPr b="1" sz="105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Elements (a, p, ul ...)</a:t>
            </a:r>
            <a:endParaRPr sz="1050"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50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Pseudo - Elements (::after, ::before, ::first-letter ...)</a:t>
            </a:r>
            <a:endParaRPr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000" y="611650"/>
            <a:ext cx="51625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