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7" r:id="rId5"/>
    <p:sldId id="268" r:id="rId6"/>
    <p:sldId id="272" r:id="rId7"/>
    <p:sldId id="267" r:id="rId8"/>
    <p:sldId id="273" r:id="rId9"/>
    <p:sldId id="274" r:id="rId10"/>
    <p:sldId id="269" r:id="rId11"/>
    <p:sldId id="270" r:id="rId12"/>
    <p:sldId id="293" r:id="rId13"/>
    <p:sldId id="261" r:id="rId14"/>
    <p:sldId id="276" r:id="rId15"/>
    <p:sldId id="277" r:id="rId16"/>
    <p:sldId id="278" r:id="rId17"/>
    <p:sldId id="279" r:id="rId18"/>
    <p:sldId id="280" r:id="rId19"/>
    <p:sldId id="262" r:id="rId20"/>
    <p:sldId id="284" r:id="rId21"/>
    <p:sldId id="282" r:id="rId22"/>
    <p:sldId id="283" r:id="rId23"/>
    <p:sldId id="285" r:id="rId24"/>
    <p:sldId id="286" r:id="rId25"/>
    <p:sldId id="287" r:id="rId26"/>
    <p:sldId id="288" r:id="rId27"/>
    <p:sldId id="290" r:id="rId28"/>
    <p:sldId id="289" r:id="rId29"/>
    <p:sldId id="291" r:id="rId30"/>
    <p:sldId id="292" r:id="rId31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31" d="100"/>
          <a:sy n="131" d="100"/>
        </p:scale>
        <p:origin x="216" y="1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22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44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66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bielzinhogp/College-Term-Papers/master/Implanta%C3%A7%C3%A3o%20de%20Processos%20de%20Opera%C3%A7%C3%B5es%20e%20Log%C3%ADstica/EAP%20FeedBack%20Tech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gif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pt-BR" sz="4400" dirty="0"/>
              <a:t>Bloco de Implantação de Processos de Operações e Logísticas – </a:t>
            </a:r>
            <a:r>
              <a:rPr lang="pt-BR" sz="4400" dirty="0" err="1"/>
              <a:t>FeedBack</a:t>
            </a:r>
            <a:r>
              <a:rPr lang="pt-BR" sz="4400" dirty="0"/>
              <a:t> Tech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/>
          <a:lstStyle/>
          <a:p>
            <a:pPr rtl="0"/>
            <a:r>
              <a:rPr lang="pt-BR" dirty="0"/>
              <a:t>Aluno: gabriel </a:t>
            </a:r>
            <a:r>
              <a:rPr lang="pt-BR" dirty="0" err="1"/>
              <a:t>guimarães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65A82B-22FB-4342-8943-90D34962E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8484C14-654B-489A-875F-DFB4F13CC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Equipamentos de logísticas utilizados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pt-BR" b="1" dirty="0"/>
              <a:t>Rebocador Industrial</a:t>
            </a:r>
            <a:endParaRPr lang="en-US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r>
              <a:rPr lang="pt-BR" b="1" dirty="0"/>
              <a:t>Auto carrinhos (AGV)</a:t>
            </a:r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2A7B858-85B0-4210-B6AB-C62A87223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14" name="Espaço Reservado para Conteúdo 13" descr="https://lh4.googleusercontent.com/RQqUy0wNtwBGtO5M-VHjNNJy9CT7fTB-yxDb4VFPgiO17vuS1Jiel-sOTj4Wk3yu37kaA6RChBVEwK6la8xXsFug8jK4wBpTYoFJrtjF-DOJ8BetraJnYQi_Vh8bHT8wwp7beUJk">
            <a:extLst>
              <a:ext uri="{FF2B5EF4-FFF2-40B4-BE49-F238E27FC236}">
                <a16:creationId xmlns:a16="http://schemas.microsoft.com/office/drawing/2014/main" id="{710DAC58-A9E1-41CF-A437-91D80F3EBFE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59" y="3119337"/>
            <a:ext cx="3312368" cy="2244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7CC674F0-96C7-439E-9954-0E2AEFD4FA43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940498" y="3041162"/>
            <a:ext cx="3583943" cy="226907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0CDD5C5-0AF8-4D5C-B139-1859F324F1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Equipamentos de logísticas utilizados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1935959" y="1718198"/>
            <a:ext cx="5082740" cy="914400"/>
          </a:xfrm>
        </p:spPr>
        <p:txBody>
          <a:bodyPr rtlCol="0"/>
          <a:lstStyle/>
          <a:p>
            <a:r>
              <a:rPr lang="pt-BR" b="1" dirty="0"/>
              <a:t>Empilhadeira</a:t>
            </a:r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2A7B858-85B0-4210-B6AB-C62A87223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0CDD5C5-0AF8-4D5C-B139-1859F324F1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185AF21A-52DF-40C7-9D68-09BD564C72A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277988" y="2852196"/>
            <a:ext cx="2592288" cy="288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Questões éticas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r>
              <a:rPr lang="pt-BR" dirty="0"/>
              <a:t>Relações internas e no ambiente de trabalho</a:t>
            </a:r>
          </a:p>
          <a:p>
            <a:r>
              <a:rPr lang="pt-BR" dirty="0"/>
              <a:t>Assédio moral e sexual</a:t>
            </a:r>
          </a:p>
          <a:p>
            <a:r>
              <a:rPr lang="pt-BR" dirty="0"/>
              <a:t>Liderança responsável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Matriz de responsabilidades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2C6AB86-9B2A-400D-8218-C6FF65C6A9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2139912"/>
              </p:ext>
            </p:extLst>
          </p:nvPr>
        </p:nvGraphicFramePr>
        <p:xfrm>
          <a:off x="1413892" y="1804303"/>
          <a:ext cx="8424935" cy="2065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>
                  <a:extLst>
                    <a:ext uri="{9D8B030D-6E8A-4147-A177-3AD203B41FA5}">
                      <a16:colId xmlns:a16="http://schemas.microsoft.com/office/drawing/2014/main" val="1599275924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504671023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56831563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676719878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1303342773"/>
                    </a:ext>
                  </a:extLst>
                </a:gridCol>
              </a:tblGrid>
              <a:tr h="876484">
                <a:tc>
                  <a:txBody>
                    <a:bodyPr/>
                    <a:lstStyle/>
                    <a:p>
                      <a:r>
                        <a:rPr lang="pt-BR" dirty="0"/>
                        <a:t>Comercial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 - Responsável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PV – Faz pedido de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 – Analisa Crédito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NF – Emite Nota Fiscal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31199"/>
                  </a:ext>
                </a:extLst>
              </a:tr>
              <a:tr h="87648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Luana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Leonardo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7549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39821986-6CCF-490A-9235-C53B7D1DE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00751"/>
              </p:ext>
            </p:extLst>
          </p:nvPr>
        </p:nvGraphicFramePr>
        <p:xfrm>
          <a:off x="1413892" y="3869507"/>
          <a:ext cx="8424935" cy="2221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>
                  <a:extLst>
                    <a:ext uri="{9D8B030D-6E8A-4147-A177-3AD203B41FA5}">
                      <a16:colId xmlns:a16="http://schemas.microsoft.com/office/drawing/2014/main" val="4200121168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3630455688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3701738528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763550876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590047460"/>
                    </a:ext>
                  </a:extLst>
                </a:gridCol>
              </a:tblGrid>
              <a:tr h="1032602">
                <a:tc>
                  <a:txBody>
                    <a:bodyPr/>
                    <a:lstStyle/>
                    <a:p>
                      <a:r>
                        <a:rPr lang="pt-BR" dirty="0"/>
                        <a:t>Compras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 - Responsável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OC – Faz Ordem de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CF – Cota de Fornecedor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RM – Recebe Mercadoria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44562"/>
                  </a:ext>
                </a:extLst>
              </a:tr>
              <a:tr h="103260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Ana Paula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Patrick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87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7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Requisitos dos 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/>
          <a:lstStyle/>
          <a:p>
            <a:r>
              <a:rPr lang="pt-BR" dirty="0"/>
              <a:t>Ponto de pedido</a:t>
            </a:r>
          </a:p>
          <a:p>
            <a:r>
              <a:rPr lang="pt-BR" dirty="0"/>
              <a:t>Giro de estoque</a:t>
            </a:r>
          </a:p>
          <a:p>
            <a:r>
              <a:rPr lang="pt-BR" dirty="0"/>
              <a:t>Compreender causas raízes </a:t>
            </a:r>
          </a:p>
          <a:p>
            <a:r>
              <a:rPr lang="pt-BR" dirty="0"/>
              <a:t>Testes em componentes e funções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4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Estrutura Analítica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/>
          <a:lstStyle/>
          <a:p>
            <a:r>
              <a:rPr lang="pt-BR" dirty="0"/>
              <a:t>Imagem disponível no </a:t>
            </a:r>
            <a:r>
              <a:rPr lang="pt-BR" dirty="0">
                <a:hlinkClick r:id="rId3"/>
              </a:rPr>
              <a:t>GitHub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FA7EADC-DFE3-4923-8A37-54D82F0E29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04" y="1988840"/>
            <a:ext cx="4608512" cy="512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0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Tabela base (Cronograma)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7D30D0-5973-4A6A-A7DD-9E8A15068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7124F00-A023-4ECE-A9C6-B66643E0E0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F5D48BF-13F9-42AC-8EBB-0DD406122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18290"/>
              </p:ext>
            </p:extLst>
          </p:nvPr>
        </p:nvGraphicFramePr>
        <p:xfrm>
          <a:off x="2422004" y="1932780"/>
          <a:ext cx="7044258" cy="4304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5265">
                  <a:extLst>
                    <a:ext uri="{9D8B030D-6E8A-4147-A177-3AD203B41FA5}">
                      <a16:colId xmlns:a16="http://schemas.microsoft.com/office/drawing/2014/main" val="2206518559"/>
                    </a:ext>
                  </a:extLst>
                </a:gridCol>
                <a:gridCol w="1020907">
                  <a:extLst>
                    <a:ext uri="{9D8B030D-6E8A-4147-A177-3AD203B41FA5}">
                      <a16:colId xmlns:a16="http://schemas.microsoft.com/office/drawing/2014/main" val="2931161766"/>
                    </a:ext>
                  </a:extLst>
                </a:gridCol>
                <a:gridCol w="1400101">
                  <a:extLst>
                    <a:ext uri="{9D8B030D-6E8A-4147-A177-3AD203B41FA5}">
                      <a16:colId xmlns:a16="http://schemas.microsoft.com/office/drawing/2014/main" val="584082100"/>
                    </a:ext>
                  </a:extLst>
                </a:gridCol>
                <a:gridCol w="947985">
                  <a:extLst>
                    <a:ext uri="{9D8B030D-6E8A-4147-A177-3AD203B41FA5}">
                      <a16:colId xmlns:a16="http://schemas.microsoft.com/office/drawing/2014/main" val="1346612192"/>
                    </a:ext>
                  </a:extLst>
                </a:gridCol>
              </a:tblGrid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Tarefas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Início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Duração [dias]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Fim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156852898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Iniciação de projeto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02/01/2018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12/01/2018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76520079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Organização e preparação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13/01/2018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28/01/2018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55504922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Execução do trabalho de projeto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29/01/2018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08/02/2018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471555602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Encerramento do planejamento de projeto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09/02/2018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24/02/2018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997988665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Preparação do projeto de implantação SAP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25/02/2018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17/03/2018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13355377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Business BluePrint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18/03/2018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28/03/2018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236166757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Realização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29/03/2018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08/04/2018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47330869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Preparação final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09/04/2018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29/04/2018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3654888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Go live e suporte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30/04/2018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30/05/2018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11326901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Previsão da demanda e previsão de vendas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31/05/2018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05/06/2018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73277732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Planejamento de capacidade de produção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06/06/2018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11/06/2018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01898595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Plajenamento de materiais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12/06/2018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17/06/2018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31520559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Planejamento de produção de coleção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18/06/2018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03/07/2018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31879061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Protótipo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04/07/2018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29/07/2018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897630696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Requisitos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30/07/2018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19/08/2018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86491012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Licenças e registros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20/08/2018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19/09/2018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32965598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Montagem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20/09/2018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20/10/2018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59195022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Testes de qualidade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21/10/2018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20/11/2018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487340702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Validação de qualidade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21/11/2018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60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20/01/2019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77361549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Modelo pronto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21/01/2019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20/02/2019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20701870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7AC7DF6-9007-4020-9678-AA453131B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626" y="1931988"/>
            <a:ext cx="13997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Criação de materiais no SAP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3DA4CC0-7007-4BDC-82C0-A151EC703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370" y="1498600"/>
            <a:ext cx="5132455" cy="508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6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Criação de materiais no SAP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C45070E-5F61-4CE8-A098-3B71DABAF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369" y="1498600"/>
            <a:ext cx="5132455" cy="50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Criação de materiais no SAP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93DD563-A1BB-4663-BA09-61AEF2698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369" y="1498600"/>
            <a:ext cx="5132455" cy="50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Cronograma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pt-BR" dirty="0"/>
              <a:t>Apresentação da empresa </a:t>
            </a:r>
          </a:p>
          <a:p>
            <a:r>
              <a:rPr lang="pt-BR" dirty="0"/>
              <a:t>Fluxo da cadeia de suprimentos </a:t>
            </a:r>
          </a:p>
          <a:p>
            <a:r>
              <a:rPr lang="pt-BR" dirty="0"/>
              <a:t>Características dos Produtos </a:t>
            </a:r>
          </a:p>
          <a:p>
            <a:r>
              <a:rPr lang="pt-BR" dirty="0"/>
              <a:t>Benefícios com uso do SAP</a:t>
            </a:r>
          </a:p>
          <a:p>
            <a:r>
              <a:rPr lang="en-US" dirty="0" err="1"/>
              <a:t>Equipamentos</a:t>
            </a:r>
            <a:r>
              <a:rPr lang="en-US" dirty="0"/>
              <a:t> de </a:t>
            </a:r>
            <a:r>
              <a:rPr lang="en-US" dirty="0" err="1"/>
              <a:t>logísticas</a:t>
            </a:r>
            <a:r>
              <a:rPr lang="en-US" dirty="0"/>
              <a:t> </a:t>
            </a:r>
            <a:r>
              <a:rPr lang="en-US" dirty="0" err="1"/>
              <a:t>utilizados</a:t>
            </a:r>
            <a:endParaRPr lang="en-US" dirty="0"/>
          </a:p>
          <a:p>
            <a:r>
              <a:rPr lang="pt-BR" dirty="0"/>
              <a:t>Questões éticas</a:t>
            </a:r>
          </a:p>
          <a:p>
            <a:r>
              <a:rPr lang="pt-BR" dirty="0"/>
              <a:t>Matriz de responsabilidade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A066B0-07CB-4017-9EC9-744E216DF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4E1E3B-1D3F-464F-BA3C-62F5DDCF6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Criação de materiais no SAP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917D3D6-A0D2-4F72-945D-364D9CD26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369" y="1498972"/>
            <a:ext cx="5132455" cy="50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4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Processo de vendas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605286D-D627-41BA-A26A-B5C12CA28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884" y="1470795"/>
            <a:ext cx="828092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5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Documentação do processo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/>
          <a:lstStyle/>
          <a:p>
            <a:r>
              <a:rPr lang="pt-BR" dirty="0"/>
              <a:t>Processo: Cadastro de produtos</a:t>
            </a:r>
          </a:p>
          <a:p>
            <a:r>
              <a:rPr lang="pt-BR" dirty="0"/>
              <a:t>Premissas: Estruturar a empresa</a:t>
            </a:r>
          </a:p>
          <a:p>
            <a:r>
              <a:rPr lang="pt-BR" dirty="0"/>
              <a:t>Descrição do processo: Cadastro por grupo de materiais</a:t>
            </a:r>
          </a:p>
          <a:p>
            <a:r>
              <a:rPr lang="pt-BR" dirty="0"/>
              <a:t>Considerações gerais: Simplificar diversas análises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0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Relatório SAP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95DADA2-885B-4CCC-8B62-38802201DD1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66" y="1758068"/>
            <a:ext cx="7609850" cy="4695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90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Relatório SAP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8ED3473-6B3B-4755-9D21-6FAEE58405E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731" y="1916832"/>
            <a:ext cx="4819650" cy="2581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62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Relatório SAP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52358FF-30F4-4609-88B5-EDB3F60B09F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95" y="1732668"/>
            <a:ext cx="7543796" cy="4674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171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Relatório SAP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74AB07-628A-4C23-A7C5-9E70207397D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83" y="1732668"/>
            <a:ext cx="5400675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84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Dúvidas?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792551" y="2927980"/>
            <a:ext cx="6603721" cy="15091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dirty="0"/>
              <a:t>“A melhor maneira de prever o futuro é inventá-lo.” </a:t>
            </a:r>
          </a:p>
          <a:p>
            <a:pPr marL="0" indent="0">
              <a:buNone/>
            </a:pPr>
            <a:r>
              <a:rPr lang="pt-BR" sz="1700" dirty="0"/>
              <a:t>Alan </a:t>
            </a:r>
            <a:r>
              <a:rPr lang="pt-BR" sz="1700" dirty="0" err="1"/>
              <a:t>Kay</a:t>
            </a:r>
            <a:r>
              <a:rPr lang="pt-BR" sz="1700" dirty="0"/>
              <a:t>, cientista da computação, em 1971.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68D1B8C-4147-41E0-ABAA-536E505AE0CA}"/>
              </a:ext>
            </a:extLst>
          </p:cNvPr>
          <p:cNvSpPr/>
          <p:nvPr/>
        </p:nvSpPr>
        <p:spPr>
          <a:xfrm>
            <a:off x="5022643" y="5822509"/>
            <a:ext cx="2143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cap="all" spc="200" dirty="0">
                <a:solidFill>
                  <a:srgbClr val="009999"/>
                </a:solidFill>
                <a:ea typeface="+mj-ea"/>
                <a:cs typeface="+mj-cs"/>
              </a:rPr>
              <a:t>Obrigado!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8D6004E-A628-4397-A88C-96131CE5B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3887392"/>
            <a:ext cx="2988410" cy="284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7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Cronograma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pt-BR" dirty="0"/>
              <a:t>Requisitos do processo</a:t>
            </a:r>
          </a:p>
          <a:p>
            <a:r>
              <a:rPr lang="pt-BR" dirty="0"/>
              <a:t>EAP – Estrutura Analítica do Projeto dos processos do PCP  </a:t>
            </a:r>
          </a:p>
          <a:p>
            <a:r>
              <a:rPr lang="pt-BR" dirty="0"/>
              <a:t>Tabela base (cronograma)</a:t>
            </a:r>
          </a:p>
          <a:p>
            <a:r>
              <a:rPr lang="pt-BR" dirty="0"/>
              <a:t>Criação de materiais no SAP </a:t>
            </a:r>
          </a:p>
          <a:p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vendas</a:t>
            </a:r>
            <a:endParaRPr lang="en-US" dirty="0"/>
          </a:p>
          <a:p>
            <a:r>
              <a:rPr lang="pt-BR" dirty="0"/>
              <a:t>Documentação do processo </a:t>
            </a:r>
          </a:p>
          <a:p>
            <a:r>
              <a:rPr lang="pt-BR" dirty="0"/>
              <a:t>Relatório no SAP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A066B0-07CB-4017-9EC9-744E216DF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4E1E3B-1D3F-464F-BA3C-62F5DDCF6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Apresentação da empresa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1015AF-40FD-471E-8C63-213E5F358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sp>
        <p:nvSpPr>
          <p:cNvPr id="8" name="Espaço Reservado para Conteúdo 13">
            <a:extLst>
              <a:ext uri="{FF2B5EF4-FFF2-40B4-BE49-F238E27FC236}">
                <a16:creationId xmlns:a16="http://schemas.microsoft.com/office/drawing/2014/main" id="{82772383-CFEF-4F4D-A6DD-35B982E1C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 rtlCol="0">
            <a:normAutofit/>
          </a:bodyPr>
          <a:lstStyle/>
          <a:p>
            <a:r>
              <a:rPr lang="pt-BR" dirty="0"/>
              <a:t>Descrição</a:t>
            </a:r>
          </a:p>
          <a:p>
            <a:r>
              <a:rPr lang="pt-BR" dirty="0"/>
              <a:t>Público Alvo</a:t>
            </a:r>
          </a:p>
          <a:p>
            <a:r>
              <a:rPr lang="pt-BR" dirty="0"/>
              <a:t>Concorrência</a:t>
            </a:r>
          </a:p>
          <a:p>
            <a:r>
              <a:rPr lang="pt-BR" dirty="0"/>
              <a:t>Risco/Oportunidade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647AF9-1E65-409E-9C8A-6F3815360D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Fluxo da cadeia de suprimentos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1015AF-40FD-471E-8C63-213E5F358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4949FAF1-513E-453E-9D88-49E6E3784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7948" y="1773096"/>
            <a:ext cx="7776864" cy="43024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4647AF9-1E65-409E-9C8A-6F3815360D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0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Fluxo da cadeia de suprimentos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1015AF-40FD-471E-8C63-213E5F358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3646588-95DD-4DB0-BFA2-37F5B4DF3C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1717752"/>
            <a:ext cx="7560840" cy="43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4647AF9-1E65-409E-9C8A-6F3815360D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Possíveis problemas no fluxo SCM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Condições climáticas ou desastres naturais</a:t>
            </a:r>
            <a:endParaRPr lang="pt-br" dirty="0"/>
          </a:p>
          <a:p>
            <a:pPr rtl="0"/>
            <a:r>
              <a:rPr lang="pt-BR" dirty="0"/>
              <a:t>Mercadorias variadas</a:t>
            </a:r>
            <a:endParaRPr lang="pt-br" dirty="0"/>
          </a:p>
          <a:p>
            <a:r>
              <a:rPr lang="pt-BR" dirty="0"/>
              <a:t>Economia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66DB4C-A48D-428A-9EBF-986A16FCC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B724A-05EF-4A02-8EBF-1D7CE378C5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Benefícios com uso do SAP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r>
              <a:rPr lang="pt-BR" dirty="0"/>
              <a:t>Redução de custos </a:t>
            </a:r>
          </a:p>
          <a:p>
            <a:r>
              <a:rPr lang="pt-BR" dirty="0"/>
              <a:t>Maior eficiência no processo de suprimentos</a:t>
            </a:r>
          </a:p>
          <a:p>
            <a:r>
              <a:rPr lang="pt-BR" dirty="0"/>
              <a:t>Aumento da competitividade</a:t>
            </a:r>
          </a:p>
          <a:p>
            <a:r>
              <a:rPr lang="pt-BR" dirty="0"/>
              <a:t>Controle de dados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93686-CF3B-344B-A006-D4D00102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Acabado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C6E867-13D3-8D45-A680-3FDED81A3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E2D6D9-9F31-0B4E-8C65-FF40D65AC1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5D313B2-FA43-654E-8270-814F2ABE1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16" y="1988840"/>
            <a:ext cx="2472629" cy="422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8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223</TotalTime>
  <Words>463</Words>
  <Application>Microsoft Macintosh PowerPoint</Application>
  <PresentationFormat>Personalizar</PresentationFormat>
  <Paragraphs>180</Paragraphs>
  <Slides>27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Tecnologia 16x9</vt:lpstr>
      <vt:lpstr>Bloco de Implantação de Processos de Operações e Logísticas – FeedBack Tech</vt:lpstr>
      <vt:lpstr>Cronograma</vt:lpstr>
      <vt:lpstr>Cronograma</vt:lpstr>
      <vt:lpstr>Apresentação da empresa</vt:lpstr>
      <vt:lpstr>Fluxo da cadeia de suprimentos</vt:lpstr>
      <vt:lpstr>Fluxo da cadeia de suprimentos</vt:lpstr>
      <vt:lpstr>Possíveis problemas no fluxo SCM</vt:lpstr>
      <vt:lpstr>Benefícios com uso do SAP</vt:lpstr>
      <vt:lpstr>Produto Acabado</vt:lpstr>
      <vt:lpstr>Equipamentos de logísticas utilizados</vt:lpstr>
      <vt:lpstr>Equipamentos de logísticas utilizados</vt:lpstr>
      <vt:lpstr>Questões éticas</vt:lpstr>
      <vt:lpstr>Matriz de responsabilidades</vt:lpstr>
      <vt:lpstr>Requisitos dos processos</vt:lpstr>
      <vt:lpstr>Estrutura Analítica de Projeto</vt:lpstr>
      <vt:lpstr>Tabela base (Cronograma)</vt:lpstr>
      <vt:lpstr>Criação de materiais no SAP</vt:lpstr>
      <vt:lpstr>Criação de materiais no SAP</vt:lpstr>
      <vt:lpstr>Criação de materiais no SAP</vt:lpstr>
      <vt:lpstr>Criação de materiais no SAP</vt:lpstr>
      <vt:lpstr>Processo de vendas</vt:lpstr>
      <vt:lpstr>Documentação do processo</vt:lpstr>
      <vt:lpstr>Relatório SAP</vt:lpstr>
      <vt:lpstr>Relatório SAP</vt:lpstr>
      <vt:lpstr>Relatório SAP</vt:lpstr>
      <vt:lpstr>Relatório SAP</vt:lpstr>
      <vt:lpstr>Dúvidas?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Bloco de Implantação de Processos de Operações e Logísticas – FeedBack Tech</dc:title>
  <dc:creator>gabriel</dc:creator>
  <cp:lastModifiedBy>Pedro Eduardo</cp:lastModifiedBy>
  <cp:revision>24</cp:revision>
  <dcterms:created xsi:type="dcterms:W3CDTF">2018-04-08T01:41:26Z</dcterms:created>
  <dcterms:modified xsi:type="dcterms:W3CDTF">2018-04-09T10:48:41Z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