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2"/>
  </p:notesMasterIdLst>
  <p:sldIdLst>
    <p:sldId id="278" r:id="rId2"/>
    <p:sldId id="256" r:id="rId3"/>
    <p:sldId id="262" r:id="rId4"/>
    <p:sldId id="263" r:id="rId5"/>
    <p:sldId id="259" r:id="rId6"/>
    <p:sldId id="260" r:id="rId7"/>
    <p:sldId id="264"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31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C6356-668E-44CF-89D4-891F08EA24C7}" type="datetimeFigureOut">
              <a:rPr lang="fr-FR" smtClean="0"/>
              <a:t>22/05/2024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893B9-E089-4086-A837-9A5FCFAF4ACD}" type="slidenum">
              <a:rPr lang="fr-FR" smtClean="0"/>
              <a:t>‹N°›</a:t>
            </a:fld>
            <a:endParaRPr lang="fr-FR"/>
          </a:p>
        </p:txBody>
      </p:sp>
    </p:spTree>
    <p:extLst>
      <p:ext uri="{BB962C8B-B14F-4D97-AF65-F5344CB8AC3E}">
        <p14:creationId xmlns:p14="http://schemas.microsoft.com/office/powerpoint/2010/main" val="3112424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3A893B9-E089-4086-A837-9A5FCFAF4ACD}" type="slidenum">
              <a:rPr lang="fr-FR" smtClean="0"/>
              <a:t>1</a:t>
            </a:fld>
            <a:endParaRPr lang="fr-FR"/>
          </a:p>
        </p:txBody>
      </p:sp>
    </p:spTree>
    <p:extLst>
      <p:ext uri="{BB962C8B-B14F-4D97-AF65-F5344CB8AC3E}">
        <p14:creationId xmlns:p14="http://schemas.microsoft.com/office/powerpoint/2010/main" val="3520438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3A893B9-E089-4086-A837-9A5FCFAF4ACD}" type="slidenum">
              <a:rPr lang="fr-FR" smtClean="0"/>
              <a:t>3</a:t>
            </a:fld>
            <a:endParaRPr lang="fr-FR"/>
          </a:p>
        </p:txBody>
      </p:sp>
    </p:spTree>
    <p:extLst>
      <p:ext uri="{BB962C8B-B14F-4D97-AF65-F5344CB8AC3E}">
        <p14:creationId xmlns:p14="http://schemas.microsoft.com/office/powerpoint/2010/main" val="2283986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3A893B9-E089-4086-A837-9A5FCFAF4ACD}" type="slidenum">
              <a:rPr lang="fr-FR" smtClean="0"/>
              <a:t>7</a:t>
            </a:fld>
            <a:endParaRPr lang="fr-FR"/>
          </a:p>
        </p:txBody>
      </p:sp>
    </p:spTree>
    <p:extLst>
      <p:ext uri="{BB962C8B-B14F-4D97-AF65-F5344CB8AC3E}">
        <p14:creationId xmlns:p14="http://schemas.microsoft.com/office/powerpoint/2010/main" val="2435758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F3A893B9-E089-4086-A837-9A5FCFAF4ACD}" type="slidenum">
              <a:rPr lang="fr-FR" smtClean="0"/>
              <a:t>12</a:t>
            </a:fld>
            <a:endParaRPr lang="fr-FR"/>
          </a:p>
        </p:txBody>
      </p:sp>
    </p:spTree>
    <p:extLst>
      <p:ext uri="{BB962C8B-B14F-4D97-AF65-F5344CB8AC3E}">
        <p14:creationId xmlns:p14="http://schemas.microsoft.com/office/powerpoint/2010/main" val="75914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fr-FR" smtClean="0"/>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376105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6FC4CE5-E845-4D0F-81C8-3A7954155B89}"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266173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fr-FR" smtClean="0"/>
              <a:t>Modifiez le style du titre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367136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fr-FR" smtClean="0"/>
              <a:t>Modifiez le style du titre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fr-FR" smtClean="0"/>
              <a:t>Modifiez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78933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35124690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260723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fr-FR" smtClean="0"/>
              <a:t>Modifiez le style du titre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389825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161379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fr-FR" smtClean="0"/>
              <a:t>Modifiez le style du titre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346109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93004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1933106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F6FC4CE5-E845-4D0F-81C8-3A7954155B89}"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41461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F6FC4CE5-E845-4D0F-81C8-3A7954155B89}" type="datetimeFigureOut">
              <a:rPr lang="fr-FR" smtClean="0"/>
              <a:t>22/05/2024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131351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7" name="Date Placeholder 2"/>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2123651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222379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7" name="Date Placeholder 4"/>
          <p:cNvSpPr>
            <a:spLocks noGrp="1"/>
          </p:cNvSpPr>
          <p:nvPr>
            <p:ph type="dt" sz="half" idx="10"/>
          </p:nvPr>
        </p:nvSpPr>
        <p:spPr/>
        <p:txBody>
          <a:bodyPr/>
          <a:lstStyle/>
          <a:p>
            <a:fld id="{F6FC4CE5-E845-4D0F-81C8-3A7954155B89}" type="datetimeFigureOut">
              <a:rPr lang="fr-FR" smtClean="0"/>
              <a:t>22/05/2024</a:t>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1021292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F6FC4CE5-E845-4D0F-81C8-3A7954155B89}" type="datetimeFigureOut">
              <a:rPr lang="fr-FR" smtClean="0"/>
              <a:t>22/05/2024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8AD3A877-25A9-4A57-BCD8-AB562A34778C}" type="slidenum">
              <a:rPr lang="fr-FR" smtClean="0"/>
              <a:t>‹N°›</a:t>
            </a:fld>
            <a:endParaRPr lang="fr-FR"/>
          </a:p>
        </p:txBody>
      </p:sp>
    </p:spTree>
    <p:extLst>
      <p:ext uri="{BB962C8B-B14F-4D97-AF65-F5344CB8AC3E}">
        <p14:creationId xmlns:p14="http://schemas.microsoft.com/office/powerpoint/2010/main" val="6078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fr-FR" smtClean="0"/>
              <a:t>Modifiez le style du titre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6FC4CE5-E845-4D0F-81C8-3A7954155B89}" type="datetimeFigureOut">
              <a:rPr lang="fr-FR" smtClean="0"/>
              <a:t>22/05/2024</a:t>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D3A877-25A9-4A57-BCD8-AB562A34778C}" type="slidenum">
              <a:rPr lang="fr-FR" smtClean="0"/>
              <a:t>‹N°›</a:t>
            </a:fld>
            <a:endParaRPr lang="fr-FR"/>
          </a:p>
        </p:txBody>
      </p:sp>
    </p:spTree>
    <p:extLst>
      <p:ext uri="{BB962C8B-B14F-4D97-AF65-F5344CB8AC3E}">
        <p14:creationId xmlns:p14="http://schemas.microsoft.com/office/powerpoint/2010/main" val="2382258352"/>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p:cNvSpPr txBox="1"/>
          <p:nvPr/>
        </p:nvSpPr>
        <p:spPr>
          <a:xfrm>
            <a:off x="989351" y="569626"/>
            <a:ext cx="9428813" cy="5632311"/>
          </a:xfrm>
          <a:prstGeom prst="rect">
            <a:avLst/>
          </a:prstGeom>
          <a:noFill/>
        </p:spPr>
        <p:txBody>
          <a:bodyPr wrap="square" rtlCol="0">
            <a:spAutoFit/>
          </a:bodyPr>
          <a:lstStyle/>
          <a:p>
            <a:pPr>
              <a:lnSpc>
                <a:spcPct val="150000"/>
              </a:lnSpc>
            </a:pPr>
            <a:r>
              <a:rPr lang="en-US" sz="6000" dirty="0" smtClean="0">
                <a:latin typeface="Times New Roman" panose="02020603050405020304" pitchFamily="18" charset="0"/>
                <a:cs typeface="Times New Roman" panose="02020603050405020304" pitchFamily="18" charset="0"/>
              </a:rPr>
              <a:t>SOYEZ </a:t>
            </a:r>
            <a:r>
              <a:rPr lang="en-US" sz="6000" dirty="0" smtClean="0">
                <a:latin typeface="Times New Roman" panose="02020603050405020304" pitchFamily="18" charset="0"/>
                <a:cs typeface="Times New Roman" panose="02020603050405020304" pitchFamily="18" charset="0"/>
              </a:rPr>
              <a:t>LES </a:t>
            </a:r>
            <a:r>
              <a:rPr lang="en-US" sz="6000" dirty="0" smtClean="0">
                <a:latin typeface="Times New Roman" panose="02020603050405020304" pitchFamily="18" charset="0"/>
                <a:cs typeface="Times New Roman" panose="02020603050405020304" pitchFamily="18" charset="0"/>
              </a:rPr>
              <a:t>BIENVENUS</a:t>
            </a:r>
          </a:p>
          <a:p>
            <a:pPr>
              <a:lnSpc>
                <a:spcPct val="150000"/>
              </a:lnSpc>
            </a:pPr>
            <a:r>
              <a:rPr lang="en-US" sz="6000" dirty="0" smtClean="0">
                <a:latin typeface="Times New Roman" panose="02020603050405020304" pitchFamily="18" charset="0"/>
                <a:cs typeface="Times New Roman" panose="02020603050405020304" pitchFamily="18" charset="0"/>
              </a:rPr>
              <a:t>A LA </a:t>
            </a:r>
            <a:r>
              <a:rPr lang="en-US" sz="6000" dirty="0" smtClean="0">
                <a:latin typeface="Times New Roman" panose="02020603050405020304" pitchFamily="18" charset="0"/>
                <a:cs typeface="Times New Roman" panose="02020603050405020304" pitchFamily="18" charset="0"/>
              </a:rPr>
              <a:t>PRESENTATION </a:t>
            </a:r>
            <a:r>
              <a:rPr lang="en-US" sz="6000" dirty="0" smtClean="0">
                <a:latin typeface="Times New Roman" panose="02020603050405020304" pitchFamily="18" charset="0"/>
                <a:cs typeface="Times New Roman" panose="02020603050405020304" pitchFamily="18" charset="0"/>
              </a:rPr>
              <a:t>DE NOTRE LOGICIEL:</a:t>
            </a:r>
          </a:p>
          <a:p>
            <a:pPr algn="ctr">
              <a:lnSpc>
                <a:spcPct val="150000"/>
              </a:lnSpc>
            </a:pPr>
            <a:r>
              <a:rPr lang="en-US" sz="6000" dirty="0" smtClean="0">
                <a:latin typeface="Times New Roman" panose="02020603050405020304" pitchFamily="18" charset="0"/>
                <a:cs typeface="Times New Roman" panose="02020603050405020304" pitchFamily="18" charset="0"/>
              </a:rPr>
              <a:t>“FOOD ONLINE”</a:t>
            </a:r>
            <a:endParaRPr lang="fr-FR"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950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50">
        <p15:prstTrans prst="curtains"/>
      </p:transition>
    </mc:Choice>
    <mc:Fallback>
      <p:transition spd="slow" advTm="5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6186309"/>
          </a:xfrm>
          <a:prstGeom prst="rect">
            <a:avLst/>
          </a:prstGeom>
          <a:noFill/>
        </p:spPr>
        <p:txBody>
          <a:bodyPr wrap="square" rtlCol="0">
            <a:spAutoFit/>
          </a:bodyPr>
          <a:lstStyle/>
          <a:p>
            <a:pPr lvl="0" eaLnBrk="0" fontAlgn="base" hangingPunct="0">
              <a:lnSpc>
                <a:spcPct val="150000"/>
              </a:lnSpc>
              <a:spcBef>
                <a:spcPct val="0"/>
              </a:spcBef>
              <a:spcAft>
                <a:spcPct val="0"/>
              </a:spcAft>
            </a:pPr>
            <a:r>
              <a:rPr lang="fr-FR" altLang="fr-FR" sz="2400" dirty="0">
                <a:latin typeface="Arial" panose="020B0604020202020204" pitchFamily="34" charset="0"/>
              </a:rPr>
              <a:t>des administrateurs. Le chapitre fournit également des diagrammes</a:t>
            </a:r>
          </a:p>
          <a:p>
            <a:pPr lvl="0" eaLnBrk="0" fontAlgn="base" hangingPunct="0">
              <a:lnSpc>
                <a:spcPct val="150000"/>
              </a:lnSpc>
              <a:spcBef>
                <a:spcPct val="0"/>
              </a:spcBef>
              <a:spcAft>
                <a:spcPct val="0"/>
              </a:spcAft>
            </a:pPr>
            <a:r>
              <a:rPr lang="fr-FR" altLang="fr-FR" sz="2400" dirty="0">
                <a:latin typeface="Arial" panose="020B0604020202020204" pitchFamily="34" charset="0"/>
              </a:rPr>
              <a:t> d’utilisation et des diagrammes de classes. En conclusion, le chapitre présente une analyse analytique du système,</a:t>
            </a:r>
          </a:p>
          <a:p>
            <a:pPr lvl="0" eaLnBrk="0" fontAlgn="base" hangingPunct="0">
              <a:lnSpc>
                <a:spcPct val="150000"/>
              </a:lnSpc>
              <a:spcBef>
                <a:spcPct val="0"/>
              </a:spcBef>
              <a:spcAft>
                <a:spcPct val="0"/>
              </a:spcAft>
            </a:pPr>
            <a:r>
              <a:rPr lang="fr-FR" altLang="fr-FR" sz="2400" dirty="0">
                <a:latin typeface="Arial" panose="020B0604020202020204" pitchFamily="34" charset="0"/>
              </a:rPr>
              <a:t> mettant en évidence les besoins fonctionnels et non fonctionnels qui sont essentiels pour une meilleure fonctionnalité</a:t>
            </a:r>
          </a:p>
          <a:p>
            <a:pPr lvl="0" eaLnBrk="0" fontAlgn="base" hangingPunct="0">
              <a:lnSpc>
                <a:spcPct val="150000"/>
              </a:lnSpc>
              <a:spcBef>
                <a:spcPct val="0"/>
              </a:spcBef>
              <a:spcAft>
                <a:spcPct val="0"/>
              </a:spcAft>
            </a:pPr>
            <a:r>
              <a:rPr lang="fr-FR" altLang="fr-FR" sz="2400" dirty="0">
                <a:latin typeface="Arial" panose="020B0604020202020204" pitchFamily="34" charset="0"/>
              </a:rPr>
              <a:t> du site. Le prochain chapitre portera sur l’étude conceptuelle du site</a:t>
            </a:r>
            <a:r>
              <a:rPr lang="fr-FR" altLang="fr-FR" sz="2400" dirty="0" smtClean="0">
                <a:latin typeface="Arial" panose="020B0604020202020204" pitchFamily="34" charset="0"/>
              </a:rPr>
              <a:t>.</a:t>
            </a:r>
          </a:p>
          <a:p>
            <a:pPr lvl="0" algn="ctr" eaLnBrk="0" fontAlgn="base" hangingPunct="0">
              <a:lnSpc>
                <a:spcPct val="150000"/>
              </a:lnSpc>
              <a:spcBef>
                <a:spcPct val="0"/>
              </a:spcBef>
              <a:spcAft>
                <a:spcPct val="0"/>
              </a:spcAft>
            </a:pPr>
            <a:r>
              <a:rPr lang="en-US" sz="2400" u="sng" dirty="0" smtClean="0">
                <a:latin typeface="Arial" panose="020B0604020202020204" pitchFamily="34" charset="0"/>
              </a:rPr>
              <a:t>DIAGRAMME DE CAS D’UTILISATION</a:t>
            </a:r>
          </a:p>
          <a:p>
            <a:pPr lvl="0">
              <a:lnSpc>
                <a:spcPct val="150000"/>
              </a:lnSpc>
            </a:pPr>
            <a:r>
              <a:rPr lang="fr-FR" sz="2400" b="1" dirty="0" smtClean="0"/>
              <a:t>Présentation </a:t>
            </a:r>
            <a:r>
              <a:rPr lang="fr-FR" sz="2400" b="1" dirty="0"/>
              <a:t>des acteurs </a:t>
            </a:r>
            <a:r>
              <a:rPr lang="fr-FR" sz="2400" dirty="0" smtClean="0"/>
              <a:t> </a:t>
            </a:r>
            <a:endParaRPr lang="fr-FR" sz="2400" dirty="0"/>
          </a:p>
          <a:p>
            <a:pPr lvl="0">
              <a:lnSpc>
                <a:spcPct val="150000"/>
              </a:lnSpc>
            </a:pPr>
            <a:r>
              <a:rPr lang="fr-FR" sz="2400" b="1" smtClean="0"/>
              <a:t>Utilisateur</a:t>
            </a:r>
            <a:r>
              <a:rPr lang="fr-FR" sz="2400" b="1" dirty="0"/>
              <a:t> </a:t>
            </a:r>
            <a:r>
              <a:rPr lang="fr-FR" sz="2400" b="1" dirty="0" smtClean="0"/>
              <a:t>:</a:t>
            </a:r>
            <a:r>
              <a:rPr lang="fr-FR" sz="2400" dirty="0" smtClean="0"/>
              <a:t>c’est </a:t>
            </a:r>
            <a:r>
              <a:rPr lang="fr-FR" sz="2400" smtClean="0"/>
              <a:t>une personne</a:t>
            </a:r>
            <a:r>
              <a:rPr lang="fr-FR" sz="2400" smtClean="0"/>
              <a:t> </a:t>
            </a:r>
            <a:r>
              <a:rPr lang="fr-FR" sz="2400" dirty="0"/>
              <a:t>ayant déjà créé un compte dans notre site ;</a:t>
            </a:r>
          </a:p>
          <a:p>
            <a:pPr>
              <a:lnSpc>
                <a:spcPct val="150000"/>
              </a:lnSpc>
            </a:pPr>
            <a:r>
              <a:rPr lang="fr-FR" sz="2400" dirty="0"/>
              <a:t> </a:t>
            </a:r>
            <a:r>
              <a:rPr lang="fr-FR" sz="2400" b="1" dirty="0" smtClean="0"/>
              <a:t>Administrateur</a:t>
            </a:r>
            <a:r>
              <a:rPr lang="fr-FR" sz="2400" b="1" dirty="0"/>
              <a:t> : </a:t>
            </a:r>
            <a:r>
              <a:rPr lang="fr-FR" sz="2400" dirty="0"/>
              <a:t>celui qui assure le dynamisme du site en faisant les mises à jour.</a:t>
            </a:r>
          </a:p>
          <a:p>
            <a:pPr lvl="0" algn="ctr" eaLnBrk="0" fontAlgn="base" hangingPunct="0">
              <a:lnSpc>
                <a:spcPct val="150000"/>
              </a:lnSpc>
              <a:spcBef>
                <a:spcPct val="0"/>
              </a:spcBef>
              <a:spcAft>
                <a:spcPct val="0"/>
              </a:spcAft>
            </a:pPr>
            <a:endParaRPr lang="fr-FR" sz="2400" u="sng" dirty="0"/>
          </a:p>
        </p:txBody>
      </p:sp>
    </p:spTree>
    <p:extLst>
      <p:ext uri="{BB962C8B-B14F-4D97-AF65-F5344CB8AC3E}">
        <p14:creationId xmlns:p14="http://schemas.microsoft.com/office/powerpoint/2010/main" val="3761232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3092810" y="388018"/>
            <a:ext cx="5760720" cy="4062095"/>
          </a:xfrm>
          <a:prstGeom prst="rect">
            <a:avLst/>
          </a:prstGeom>
        </p:spPr>
      </p:pic>
      <p:sp>
        <p:nvSpPr>
          <p:cNvPr id="6" name="ZoneTexte 5"/>
          <p:cNvSpPr txBox="1"/>
          <p:nvPr/>
        </p:nvSpPr>
        <p:spPr>
          <a:xfrm>
            <a:off x="1378423" y="5213444"/>
            <a:ext cx="8202305" cy="461665"/>
          </a:xfrm>
          <a:prstGeom prst="rect">
            <a:avLst/>
          </a:prstGeom>
          <a:noFill/>
        </p:spPr>
        <p:txBody>
          <a:bodyPr wrap="square" rtlCol="0">
            <a:spAutoFit/>
          </a:bodyPr>
          <a:lstStyle/>
          <a:p>
            <a:pPr algn="ctr"/>
            <a:r>
              <a:rPr lang="en-US" sz="2400" u="sng" dirty="0" smtClean="0"/>
              <a:t>CONCEPTION  GENERALE</a:t>
            </a:r>
            <a:endParaRPr lang="fr-FR" sz="2400" u="sng" dirty="0"/>
          </a:p>
        </p:txBody>
      </p:sp>
      <p:sp>
        <p:nvSpPr>
          <p:cNvPr id="7" name="ZoneTexte 6"/>
          <p:cNvSpPr txBox="1"/>
          <p:nvPr/>
        </p:nvSpPr>
        <p:spPr>
          <a:xfrm>
            <a:off x="3657600" y="5854890"/>
            <a:ext cx="4804012" cy="461665"/>
          </a:xfrm>
          <a:prstGeom prst="rect">
            <a:avLst/>
          </a:prstGeom>
          <a:noFill/>
        </p:spPr>
        <p:txBody>
          <a:bodyPr wrap="square" rtlCol="0">
            <a:spAutoFit/>
          </a:bodyPr>
          <a:lstStyle/>
          <a:p>
            <a:r>
              <a:rPr lang="en-US" sz="2400" u="sng" dirty="0" smtClean="0"/>
              <a:t>CHOIX  MODELE DE CONCEPTION</a:t>
            </a:r>
            <a:endParaRPr lang="fr-FR" sz="2400" u="sng" dirty="0"/>
          </a:p>
        </p:txBody>
      </p:sp>
    </p:spTree>
    <p:extLst>
      <p:ext uri="{BB962C8B-B14F-4D97-AF65-F5344CB8AC3E}">
        <p14:creationId xmlns:p14="http://schemas.microsoft.com/office/powerpoint/2010/main" val="428215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6858000"/>
          </a:xfrm>
          <a:prstGeom prst="rect">
            <a:avLst/>
          </a:prstGeom>
          <a:noFill/>
        </p:spPr>
        <p:txBody>
          <a:bodyPr wrap="square" rtlCol="0">
            <a:spAutoFit/>
          </a:bodyPr>
          <a:lstStyle/>
          <a:p>
            <a:endParaRPr lang="fr-FR" dirty="0"/>
          </a:p>
        </p:txBody>
      </p:sp>
      <p:sp>
        <p:nvSpPr>
          <p:cNvPr id="8" name="ZoneTexte 7"/>
          <p:cNvSpPr txBox="1"/>
          <p:nvPr/>
        </p:nvSpPr>
        <p:spPr>
          <a:xfrm>
            <a:off x="0" y="0"/>
            <a:ext cx="12192000" cy="5563831"/>
          </a:xfrm>
          <a:prstGeom prst="rect">
            <a:avLst/>
          </a:prstGeom>
          <a:noFill/>
        </p:spPr>
        <p:txBody>
          <a:bodyPr wrap="square" rtlCol="0">
            <a:spAutoFit/>
          </a:bodyPr>
          <a:lstStyle/>
          <a:p>
            <a:pPr lvl="0" eaLnBrk="0" fontAlgn="base" hangingPunct="0">
              <a:lnSpc>
                <a:spcPct val="150000"/>
              </a:lnSpc>
              <a:spcBef>
                <a:spcPct val="0"/>
              </a:spcBef>
              <a:spcAft>
                <a:spcPct val="0"/>
              </a:spcAft>
            </a:pPr>
            <a:r>
              <a:rPr lang="fr-FR" altLang="fr-FR" sz="2400" dirty="0">
                <a:latin typeface="Arial" panose="020B0604020202020204" pitchFamily="34" charset="0"/>
              </a:rPr>
              <a:t>La phase de conception est une phase cruciale et essentielle dans la production d’une application de haute qualité. </a:t>
            </a:r>
          </a:p>
          <a:p>
            <a:pPr lvl="0" eaLnBrk="0" fontAlgn="base" hangingPunct="0">
              <a:lnSpc>
                <a:spcPct val="150000"/>
              </a:lnSpc>
              <a:spcBef>
                <a:spcPct val="0"/>
              </a:spcBef>
              <a:spcAft>
                <a:spcPct val="0"/>
              </a:spcAft>
            </a:pPr>
            <a:r>
              <a:rPr lang="fr-FR" altLang="fr-FR" sz="2400" dirty="0">
                <a:latin typeface="Arial" panose="020B0604020202020204" pitchFamily="34" charset="0"/>
              </a:rPr>
              <a:t>Il s’agit de clarifier la vision globale et de décrire l’architecture générale qui sera suivie dans la réalisation du projet.</a:t>
            </a:r>
          </a:p>
          <a:p>
            <a:pPr lvl="0" eaLnBrk="0" fontAlgn="base" hangingPunct="0">
              <a:lnSpc>
                <a:spcPct val="150000"/>
              </a:lnSpc>
              <a:spcBef>
                <a:spcPct val="0"/>
              </a:spcBef>
              <a:spcAft>
                <a:spcPct val="0"/>
              </a:spcAft>
            </a:pPr>
            <a:r>
              <a:rPr lang="fr-FR" altLang="fr-FR" sz="2400" dirty="0">
                <a:latin typeface="Arial" panose="020B0604020202020204" pitchFamily="34" charset="0"/>
              </a:rPr>
              <a:t> Le choix conceptuel est ensuite détaillé à travers différents schémas. Le choix du modèle conceptuel est V,</a:t>
            </a:r>
          </a:p>
          <a:p>
            <a:pPr lvl="0" eaLnBrk="0" fontAlgn="base" hangingPunct="0">
              <a:lnSpc>
                <a:spcPct val="150000"/>
              </a:lnSpc>
              <a:spcBef>
                <a:spcPct val="0"/>
              </a:spcBef>
              <a:spcAft>
                <a:spcPct val="0"/>
              </a:spcAft>
            </a:pPr>
            <a:r>
              <a:rPr lang="fr-FR" altLang="fr-FR" sz="2400" dirty="0">
                <a:latin typeface="Arial" panose="020B0604020202020204" pitchFamily="34" charset="0"/>
              </a:rPr>
              <a:t> car il est le plus efficace et implique la vérification de chaque étape et la possibilité de corriger les erreurs avant de </a:t>
            </a:r>
          </a:p>
          <a:p>
            <a:pPr lvl="0" eaLnBrk="0" fontAlgn="base" hangingPunct="0">
              <a:lnSpc>
                <a:spcPct val="150000"/>
              </a:lnSpc>
              <a:spcBef>
                <a:spcPct val="0"/>
              </a:spcBef>
              <a:spcAft>
                <a:spcPct val="0"/>
              </a:spcAft>
            </a:pPr>
            <a:r>
              <a:rPr lang="fr-FR" altLang="fr-FR" sz="2400" dirty="0">
                <a:latin typeface="Arial" panose="020B0604020202020204" pitchFamily="34" charset="0"/>
              </a:rPr>
              <a:t>lancer l’étape suivante. Cette phase est cruciale pour le succès du développement de l’application.</a:t>
            </a:r>
          </a:p>
        </p:txBody>
      </p:sp>
      <p:sp>
        <p:nvSpPr>
          <p:cNvPr id="9" name="ZoneTexte 8"/>
          <p:cNvSpPr txBox="1"/>
          <p:nvPr/>
        </p:nvSpPr>
        <p:spPr>
          <a:xfrm>
            <a:off x="1787857" y="5563831"/>
            <a:ext cx="5895833" cy="461665"/>
          </a:xfrm>
          <a:prstGeom prst="rect">
            <a:avLst/>
          </a:prstGeom>
          <a:noFill/>
        </p:spPr>
        <p:txBody>
          <a:bodyPr wrap="square" rtlCol="0">
            <a:spAutoFit/>
          </a:bodyPr>
          <a:lstStyle/>
          <a:p>
            <a:pPr algn="ctr"/>
            <a:r>
              <a:rPr lang="en-US" sz="2400" u="sng" dirty="0" smtClean="0"/>
              <a:t>MODELE LOGIQUE DE DONNES</a:t>
            </a:r>
            <a:endParaRPr lang="fr-FR" sz="2400" u="sng" dirty="0"/>
          </a:p>
        </p:txBody>
      </p:sp>
    </p:spTree>
    <p:extLst>
      <p:ext uri="{BB962C8B-B14F-4D97-AF65-F5344CB8AC3E}">
        <p14:creationId xmlns:p14="http://schemas.microsoft.com/office/powerpoint/2010/main" val="70093549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ZoneTexte 68"/>
          <p:cNvSpPr txBox="1"/>
          <p:nvPr/>
        </p:nvSpPr>
        <p:spPr>
          <a:xfrm>
            <a:off x="0" y="0"/>
            <a:ext cx="12192000" cy="6696000"/>
          </a:xfrm>
          <a:prstGeom prst="rect">
            <a:avLst/>
          </a:prstGeom>
          <a:noFill/>
        </p:spPr>
        <p:txBody>
          <a:bodyPr wrap="square" rtlCol="0">
            <a:spAutoFit/>
          </a:bodyPr>
          <a:lstStyle/>
          <a:p>
            <a:pPr>
              <a:lnSpc>
                <a:spcPct val="150000"/>
              </a:lnSpc>
            </a:pPr>
            <a:r>
              <a:rPr lang="fr-FR" sz="2400" dirty="0"/>
              <a:t> </a:t>
            </a:r>
            <a:r>
              <a:rPr lang="fr-FR" sz="2400" dirty="0" smtClean="0"/>
              <a:t>Employer: </a:t>
            </a:r>
            <a:r>
              <a:rPr lang="fr-FR" sz="2400" dirty="0"/>
              <a:t>(</a:t>
            </a:r>
            <a:r>
              <a:rPr lang="fr-FR" sz="2400" u="sng" dirty="0" err="1"/>
              <a:t>id_emp</a:t>
            </a:r>
            <a:r>
              <a:rPr lang="fr-FR" sz="2400" dirty="0"/>
              <a:t>, nom, prénoms, tel, genre, post, </a:t>
            </a:r>
            <a:r>
              <a:rPr lang="fr-FR" sz="2400" dirty="0" err="1"/>
              <a:t>jour_du_trvl</a:t>
            </a:r>
            <a:r>
              <a:rPr lang="fr-FR" sz="2400" dirty="0"/>
              <a:t>, </a:t>
            </a:r>
            <a:r>
              <a:rPr lang="fr-FR" sz="2400" dirty="0" err="1"/>
              <a:t>heure_debut</a:t>
            </a:r>
            <a:r>
              <a:rPr lang="fr-FR" sz="2400" dirty="0"/>
              <a:t>, </a:t>
            </a:r>
            <a:r>
              <a:rPr lang="fr-FR" sz="2400" dirty="0" err="1"/>
              <a:t>heure_fin</a:t>
            </a:r>
            <a:r>
              <a:rPr lang="fr-FR" sz="2400" dirty="0"/>
              <a:t>,  #matricule) ;</a:t>
            </a:r>
          </a:p>
          <a:p>
            <a:pPr>
              <a:lnSpc>
                <a:spcPct val="150000"/>
              </a:lnSpc>
            </a:pPr>
            <a:r>
              <a:rPr lang="fr-FR" sz="2400" dirty="0" smtClean="0"/>
              <a:t>Facture: </a:t>
            </a:r>
            <a:r>
              <a:rPr lang="fr-FR" sz="2400" dirty="0"/>
              <a:t>(</a:t>
            </a:r>
            <a:r>
              <a:rPr lang="fr-FR" sz="2400" u="sng" dirty="0" err="1"/>
              <a:t>id_facture</a:t>
            </a:r>
            <a:r>
              <a:rPr lang="fr-FR" sz="2400" u="sng" dirty="0"/>
              <a:t>,</a:t>
            </a:r>
            <a:r>
              <a:rPr lang="fr-FR" sz="2400" dirty="0"/>
              <a:t> date, montant, quantité, #</a:t>
            </a:r>
            <a:r>
              <a:rPr lang="fr-FR" sz="2400" dirty="0" err="1"/>
              <a:t>id_client</a:t>
            </a:r>
            <a:r>
              <a:rPr lang="fr-FR" sz="2400" dirty="0"/>
              <a:t>) ;</a:t>
            </a:r>
          </a:p>
          <a:p>
            <a:pPr>
              <a:lnSpc>
                <a:spcPct val="150000"/>
              </a:lnSpc>
            </a:pPr>
            <a:r>
              <a:rPr lang="en-US" sz="2400" dirty="0" err="1" smtClean="0"/>
              <a:t>Commande</a:t>
            </a:r>
            <a:r>
              <a:rPr lang="en-US" sz="2400" dirty="0" smtClean="0"/>
              <a:t>: </a:t>
            </a:r>
            <a:r>
              <a:rPr lang="en-US" sz="2400" dirty="0"/>
              <a:t>(</a:t>
            </a:r>
            <a:r>
              <a:rPr lang="en-US" sz="2400" u="sng" dirty="0" err="1"/>
              <a:t>id_co</a:t>
            </a:r>
            <a:r>
              <a:rPr lang="en-US" sz="2400" u="sng" dirty="0"/>
              <a:t>, </a:t>
            </a:r>
            <a:r>
              <a:rPr lang="en-US" sz="2400" dirty="0" err="1"/>
              <a:t>libelle</a:t>
            </a:r>
            <a:r>
              <a:rPr lang="en-US" sz="2400" dirty="0"/>
              <a:t>, </a:t>
            </a:r>
            <a:r>
              <a:rPr lang="en-US" sz="2400" dirty="0" err="1"/>
              <a:t>heure_co</a:t>
            </a:r>
            <a:r>
              <a:rPr lang="en-US" sz="2400" dirty="0"/>
              <a:t>, </a:t>
            </a:r>
            <a:r>
              <a:rPr lang="en-US" sz="2400" dirty="0" err="1"/>
              <a:t>status_co</a:t>
            </a:r>
            <a:r>
              <a:rPr lang="en-US" sz="2400" dirty="0"/>
              <a:t>, #</a:t>
            </a:r>
            <a:r>
              <a:rPr lang="en-US" sz="2400" dirty="0" err="1"/>
              <a:t>id_emp</a:t>
            </a:r>
            <a:r>
              <a:rPr lang="en-US" sz="2400" dirty="0"/>
              <a:t>, #</a:t>
            </a:r>
            <a:r>
              <a:rPr lang="en-US" sz="2400" dirty="0" err="1"/>
              <a:t>id_facture</a:t>
            </a:r>
            <a:r>
              <a:rPr lang="en-US" sz="2400" dirty="0"/>
              <a:t>);</a:t>
            </a:r>
            <a:endParaRPr lang="fr-FR" sz="2400" dirty="0"/>
          </a:p>
          <a:p>
            <a:pPr>
              <a:lnSpc>
                <a:spcPct val="150000"/>
              </a:lnSpc>
            </a:pPr>
            <a:r>
              <a:rPr lang="en-US" sz="2400" dirty="0" err="1" smtClean="0"/>
              <a:t>Administrateur</a:t>
            </a:r>
            <a:r>
              <a:rPr lang="en-US" sz="2400" dirty="0" smtClean="0"/>
              <a:t>: </a:t>
            </a:r>
            <a:r>
              <a:rPr lang="en-US" sz="2400" dirty="0"/>
              <a:t>(</a:t>
            </a:r>
            <a:r>
              <a:rPr lang="en-US" sz="2400" u="sng" dirty="0" err="1"/>
              <a:t>matricule</a:t>
            </a:r>
            <a:r>
              <a:rPr lang="en-US" sz="2400" dirty="0"/>
              <a:t>, </a:t>
            </a:r>
            <a:r>
              <a:rPr lang="en-US" sz="2400" dirty="0" err="1"/>
              <a:t>nom_ad</a:t>
            </a:r>
            <a:r>
              <a:rPr lang="en-US" sz="2400" dirty="0"/>
              <a:t>, </a:t>
            </a:r>
            <a:r>
              <a:rPr lang="en-US" sz="2400" dirty="0" err="1"/>
              <a:t>prenom_ad</a:t>
            </a:r>
            <a:r>
              <a:rPr lang="en-US" sz="2400" dirty="0"/>
              <a:t>, </a:t>
            </a:r>
            <a:r>
              <a:rPr lang="en-US" sz="2400" dirty="0" err="1"/>
              <a:t>tel</a:t>
            </a:r>
            <a:r>
              <a:rPr lang="en-US" sz="2400" dirty="0"/>
              <a:t>, </a:t>
            </a:r>
            <a:r>
              <a:rPr lang="en-US" sz="2400" dirty="0" err="1"/>
              <a:t>email_ad</a:t>
            </a:r>
            <a:r>
              <a:rPr lang="en-US" sz="2400" dirty="0"/>
              <a:t>, </a:t>
            </a:r>
            <a:r>
              <a:rPr lang="en-US" sz="2400" dirty="0" err="1"/>
              <a:t>motpass</a:t>
            </a:r>
            <a:r>
              <a:rPr lang="en-US" sz="2400" dirty="0"/>
              <a:t>);</a:t>
            </a:r>
            <a:endParaRPr lang="fr-FR" sz="2400" dirty="0"/>
          </a:p>
          <a:p>
            <a:pPr>
              <a:lnSpc>
                <a:spcPct val="150000"/>
              </a:lnSpc>
            </a:pPr>
            <a:r>
              <a:rPr lang="fr-FR" sz="2400" dirty="0" smtClean="0"/>
              <a:t>Client: </a:t>
            </a:r>
            <a:r>
              <a:rPr lang="fr-FR" sz="2400" dirty="0"/>
              <a:t>(</a:t>
            </a:r>
            <a:r>
              <a:rPr lang="fr-FR" sz="2400" dirty="0" err="1"/>
              <a:t>id</a:t>
            </a:r>
            <a:r>
              <a:rPr lang="fr-FR" sz="2400" u="sng" dirty="0" err="1"/>
              <a:t>_client</a:t>
            </a:r>
            <a:r>
              <a:rPr lang="fr-FR" sz="2400" u="sng" dirty="0"/>
              <a:t>, </a:t>
            </a:r>
            <a:r>
              <a:rPr lang="fr-FR" sz="2400" dirty="0" err="1"/>
              <a:t>nom_cl</a:t>
            </a:r>
            <a:r>
              <a:rPr lang="fr-FR" sz="2400" dirty="0"/>
              <a:t>, </a:t>
            </a:r>
            <a:r>
              <a:rPr lang="fr-FR" sz="2400" dirty="0" err="1"/>
              <a:t>prenom_cl</a:t>
            </a:r>
            <a:r>
              <a:rPr lang="fr-FR" sz="2400" dirty="0"/>
              <a:t>, </a:t>
            </a:r>
            <a:r>
              <a:rPr lang="fr-FR" sz="2400" dirty="0" err="1"/>
              <a:t>tel_cl</a:t>
            </a:r>
            <a:r>
              <a:rPr lang="fr-FR" sz="2400" dirty="0"/>
              <a:t>, email, </a:t>
            </a:r>
            <a:r>
              <a:rPr lang="fr-FR" sz="2400" dirty="0" err="1"/>
              <a:t>motpass</a:t>
            </a:r>
            <a:r>
              <a:rPr lang="fr-FR" sz="2400" dirty="0"/>
              <a:t>, adresse) ;</a:t>
            </a:r>
          </a:p>
          <a:p>
            <a:pPr>
              <a:lnSpc>
                <a:spcPct val="150000"/>
              </a:lnSpc>
            </a:pPr>
            <a:r>
              <a:rPr lang="fr-FR" sz="2400" dirty="0"/>
              <a:t>Menu </a:t>
            </a:r>
            <a:r>
              <a:rPr lang="fr-FR" sz="2400" dirty="0" smtClean="0"/>
              <a:t>:(</a:t>
            </a:r>
            <a:r>
              <a:rPr lang="fr-FR" sz="2400" dirty="0" err="1"/>
              <a:t>id</a:t>
            </a:r>
            <a:r>
              <a:rPr lang="fr-FR" sz="2400" u="sng" dirty="0" err="1"/>
              <a:t>_menu</a:t>
            </a:r>
            <a:r>
              <a:rPr lang="fr-FR" sz="2400" dirty="0"/>
              <a:t>, titre, description, prix) ;</a:t>
            </a:r>
          </a:p>
          <a:p>
            <a:pPr>
              <a:lnSpc>
                <a:spcPct val="150000"/>
              </a:lnSpc>
            </a:pPr>
            <a:r>
              <a:rPr lang="fr-FR" sz="2400" dirty="0"/>
              <a:t>Produit </a:t>
            </a:r>
            <a:r>
              <a:rPr lang="fr-FR" sz="2400" dirty="0" smtClean="0"/>
              <a:t>:(</a:t>
            </a:r>
            <a:r>
              <a:rPr lang="fr-FR" sz="2400" u="sng" dirty="0" err="1"/>
              <a:t>id_p</a:t>
            </a:r>
            <a:r>
              <a:rPr lang="fr-FR" sz="2400" dirty="0"/>
              <a:t>, </a:t>
            </a:r>
            <a:r>
              <a:rPr lang="fr-FR" sz="2400" dirty="0" err="1"/>
              <a:t>nom_p</a:t>
            </a:r>
            <a:r>
              <a:rPr lang="fr-FR" sz="2400" dirty="0"/>
              <a:t>, quantité, </a:t>
            </a:r>
            <a:r>
              <a:rPr lang="fr-FR" sz="2400" dirty="0" err="1"/>
              <a:t>prix_p</a:t>
            </a:r>
            <a:r>
              <a:rPr lang="fr-FR" sz="2400" dirty="0"/>
              <a:t>, #matricule, #</a:t>
            </a:r>
            <a:r>
              <a:rPr lang="fr-FR" sz="2400" dirty="0" err="1"/>
              <a:t>id_four</a:t>
            </a:r>
            <a:r>
              <a:rPr lang="fr-FR" sz="2400" dirty="0"/>
              <a:t>) ;</a:t>
            </a:r>
          </a:p>
          <a:p>
            <a:pPr>
              <a:lnSpc>
                <a:spcPct val="150000"/>
              </a:lnSpc>
            </a:pPr>
            <a:r>
              <a:rPr lang="en-US" sz="2400" dirty="0" err="1" smtClean="0"/>
              <a:t>Fournisseur</a:t>
            </a:r>
            <a:r>
              <a:rPr lang="en-US" sz="2400" dirty="0" smtClean="0"/>
              <a:t>: </a:t>
            </a:r>
            <a:r>
              <a:rPr lang="en-US" sz="2400" dirty="0"/>
              <a:t>(</a:t>
            </a:r>
            <a:r>
              <a:rPr lang="en-US" sz="2400" dirty="0" err="1"/>
              <a:t>id</a:t>
            </a:r>
            <a:r>
              <a:rPr lang="en-US" sz="2400" u="sng" dirty="0" err="1"/>
              <a:t>_four</a:t>
            </a:r>
            <a:r>
              <a:rPr lang="en-US" sz="2400" u="sng" dirty="0"/>
              <a:t>,</a:t>
            </a:r>
            <a:r>
              <a:rPr lang="en-US" sz="2400" dirty="0"/>
              <a:t> </a:t>
            </a:r>
            <a:r>
              <a:rPr lang="en-US" sz="2400" dirty="0" err="1"/>
              <a:t>nom_four</a:t>
            </a:r>
            <a:r>
              <a:rPr lang="en-US" sz="2400" dirty="0"/>
              <a:t>, </a:t>
            </a:r>
            <a:r>
              <a:rPr lang="en-US" sz="2400" dirty="0" err="1"/>
              <a:t>prenom_four</a:t>
            </a:r>
            <a:r>
              <a:rPr lang="en-US" sz="2400" dirty="0"/>
              <a:t>, </a:t>
            </a:r>
            <a:r>
              <a:rPr lang="en-US" sz="2400" dirty="0" err="1"/>
              <a:t>tel_four</a:t>
            </a:r>
            <a:r>
              <a:rPr lang="en-US" sz="2400" dirty="0"/>
              <a:t>, </a:t>
            </a:r>
            <a:r>
              <a:rPr lang="en-US" sz="2400" dirty="0" err="1"/>
              <a:t>email_four</a:t>
            </a:r>
            <a:r>
              <a:rPr lang="en-US" sz="2400" dirty="0"/>
              <a:t>);</a:t>
            </a:r>
            <a:endParaRPr lang="fr-FR" sz="2400" dirty="0"/>
          </a:p>
          <a:p>
            <a:pPr>
              <a:lnSpc>
                <a:spcPct val="150000"/>
              </a:lnSpc>
            </a:pPr>
            <a:r>
              <a:rPr lang="en-US" sz="2400" dirty="0" smtClean="0"/>
              <a:t>Figurer: </a:t>
            </a:r>
            <a:r>
              <a:rPr lang="en-US" sz="2400" u="sng" dirty="0"/>
              <a:t>(#</a:t>
            </a:r>
            <a:r>
              <a:rPr lang="en-US" sz="2400" u="sng" dirty="0" err="1"/>
              <a:t>id_co</a:t>
            </a:r>
            <a:r>
              <a:rPr lang="en-US" sz="2400" dirty="0"/>
              <a:t>, </a:t>
            </a:r>
            <a:r>
              <a:rPr lang="en-US" sz="2400" u="sng" dirty="0"/>
              <a:t>#</a:t>
            </a:r>
            <a:r>
              <a:rPr lang="en-US" sz="2400" u="sng" dirty="0" err="1"/>
              <a:t>id_menu</a:t>
            </a:r>
            <a:r>
              <a:rPr lang="en-US" sz="2400" dirty="0"/>
              <a:t>);</a:t>
            </a:r>
            <a:endParaRPr lang="fr-FR" sz="2400" dirty="0"/>
          </a:p>
          <a:p>
            <a:pPr>
              <a:lnSpc>
                <a:spcPct val="150000"/>
              </a:lnSpc>
            </a:pPr>
            <a:r>
              <a:rPr lang="fr-FR" sz="2400" dirty="0" smtClean="0"/>
              <a:t>Panier: </a:t>
            </a:r>
            <a:r>
              <a:rPr lang="fr-FR" sz="2400" dirty="0"/>
              <a:t>(</a:t>
            </a:r>
            <a:r>
              <a:rPr lang="fr-FR" sz="2400" u="sng" dirty="0" err="1"/>
              <a:t>id_panier</a:t>
            </a:r>
            <a:r>
              <a:rPr lang="fr-FR" sz="2400" dirty="0"/>
              <a:t>, quantité, </a:t>
            </a:r>
            <a:r>
              <a:rPr lang="fr-FR" sz="2400" dirty="0" err="1"/>
              <a:t>date_ajout</a:t>
            </a:r>
            <a:r>
              <a:rPr lang="fr-FR" sz="2400" dirty="0"/>
              <a:t>, #</a:t>
            </a:r>
            <a:r>
              <a:rPr lang="fr-FR" sz="2400" dirty="0" err="1"/>
              <a:t>id_client</a:t>
            </a:r>
            <a:r>
              <a:rPr lang="fr-FR" sz="2400" dirty="0"/>
              <a:t>) ;</a:t>
            </a:r>
          </a:p>
          <a:p>
            <a:pPr>
              <a:lnSpc>
                <a:spcPct val="150000"/>
              </a:lnSpc>
            </a:pPr>
            <a:r>
              <a:rPr lang="fr-FR" sz="2400" dirty="0"/>
              <a:t> </a:t>
            </a:r>
          </a:p>
        </p:txBody>
      </p:sp>
    </p:spTree>
    <p:extLst>
      <p:ext uri="{BB962C8B-B14F-4D97-AF65-F5344CB8AC3E}">
        <p14:creationId xmlns:p14="http://schemas.microsoft.com/office/powerpoint/2010/main" val="350777541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71148" y="768503"/>
            <a:ext cx="12192000" cy="2251065"/>
          </a:xfrm>
          <a:prstGeom prst="rect">
            <a:avLst/>
          </a:prstGeom>
          <a:noFill/>
        </p:spPr>
        <p:txBody>
          <a:bodyPr wrap="square" rtlCol="0">
            <a:spAutoFit/>
          </a:bodyPr>
          <a:lstStyle/>
          <a:p>
            <a:pPr>
              <a:lnSpc>
                <a:spcPct val="150000"/>
              </a:lnSpc>
            </a:pPr>
            <a:r>
              <a:rPr lang="fr-FR" sz="2400" dirty="0"/>
              <a:t>Le </a:t>
            </a:r>
            <a:r>
              <a:rPr lang="fr-FR" sz="2400" b="1" dirty="0"/>
              <a:t>modèle</a:t>
            </a:r>
            <a:r>
              <a:rPr lang="fr-FR" sz="2400" dirty="0"/>
              <a:t> physique des données (MPD) d'une base de données permet d'avoir une représentation graphique de la structure d’une base de données et ainsi de mieux comprendre les relations entre les différents tables. Il permet d'avoir un point de vue global sur l'ensemble de la base de données.</a:t>
            </a:r>
          </a:p>
        </p:txBody>
      </p:sp>
      <p:pic>
        <p:nvPicPr>
          <p:cNvPr id="5" name="Image 4"/>
          <p:cNvPicPr/>
          <p:nvPr/>
        </p:nvPicPr>
        <p:blipFill>
          <a:blip r:embed="rId2">
            <a:extLst>
              <a:ext uri="{28A0092B-C50C-407E-A947-70E740481C1C}">
                <a14:useLocalDpi xmlns:a14="http://schemas.microsoft.com/office/drawing/2010/main" val="0"/>
              </a:ext>
            </a:extLst>
          </a:blip>
          <a:stretch>
            <a:fillRect/>
          </a:stretch>
        </p:blipFill>
        <p:spPr>
          <a:xfrm>
            <a:off x="742163" y="2886335"/>
            <a:ext cx="10849970" cy="3866734"/>
          </a:xfrm>
          <a:prstGeom prst="rect">
            <a:avLst/>
          </a:prstGeom>
        </p:spPr>
      </p:pic>
      <p:sp>
        <p:nvSpPr>
          <p:cNvPr id="6" name="ZoneTexte 5"/>
          <p:cNvSpPr txBox="1"/>
          <p:nvPr/>
        </p:nvSpPr>
        <p:spPr>
          <a:xfrm>
            <a:off x="2019869" y="109182"/>
            <a:ext cx="6960358" cy="461665"/>
          </a:xfrm>
          <a:prstGeom prst="rect">
            <a:avLst/>
          </a:prstGeom>
          <a:noFill/>
        </p:spPr>
        <p:txBody>
          <a:bodyPr wrap="square" rtlCol="0">
            <a:spAutoFit/>
          </a:bodyPr>
          <a:lstStyle/>
          <a:p>
            <a:pPr algn="ctr"/>
            <a:r>
              <a:rPr lang="en-US" sz="2400" u="sng" dirty="0" smtClean="0"/>
              <a:t>MODELE PHYSIQUE DE DONNES</a:t>
            </a:r>
            <a:endParaRPr lang="fr-FR" sz="2400" u="sng" dirty="0"/>
          </a:p>
        </p:txBody>
      </p:sp>
    </p:spTree>
    <p:extLst>
      <p:ext uri="{BB962C8B-B14F-4D97-AF65-F5344CB8AC3E}">
        <p14:creationId xmlns:p14="http://schemas.microsoft.com/office/powerpoint/2010/main" val="23247222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5131" y="0"/>
            <a:ext cx="11956869" cy="2677656"/>
          </a:xfrm>
          <a:prstGeom prst="rect">
            <a:avLst/>
          </a:prstGeom>
          <a:noFill/>
        </p:spPr>
        <p:txBody>
          <a:bodyPr wrap="square" rtlCol="0">
            <a:spAutoFit/>
          </a:bodyPr>
          <a:lstStyle/>
          <a:p>
            <a:pPr lvl="0" algn="ctr" eaLnBrk="0" fontAlgn="base" hangingPunct="0">
              <a:spcBef>
                <a:spcPct val="0"/>
              </a:spcBef>
              <a:spcAft>
                <a:spcPct val="0"/>
              </a:spcAft>
            </a:pPr>
            <a:r>
              <a:rPr lang="fr-FR" altLang="fr-FR" sz="2400" u="sng" dirty="0">
                <a:latin typeface="Times New Roman" panose="02020603050405020304" pitchFamily="18" charset="0"/>
                <a:ea typeface="Calibri" panose="020F0502020204030204" pitchFamily="34" charset="0"/>
                <a:cs typeface="Times New Roman" panose="02020603050405020304" pitchFamily="18" charset="0"/>
              </a:rPr>
              <a:t>DIAGRAMME </a:t>
            </a:r>
            <a:r>
              <a:rPr lang="fr-FR" altLang="fr-FR" sz="2400" u="sng" dirty="0" smtClean="0">
                <a:latin typeface="Times New Roman" panose="02020603050405020304" pitchFamily="18" charset="0"/>
                <a:ea typeface="Calibri" panose="020F0502020204030204" pitchFamily="34" charset="0"/>
                <a:cs typeface="Times New Roman" panose="02020603050405020304" pitchFamily="18" charset="0"/>
              </a:rPr>
              <a:t>D</a:t>
            </a:r>
            <a:r>
              <a:rPr lang="fr-FR" altLang="fr-FR" sz="2400" u="sng" dirty="0" smtClean="0">
                <a:latin typeface="Calibri" panose="020F0502020204030204" pitchFamily="34" charset="0"/>
                <a:ea typeface="Calibri" panose="020F0502020204030204" pitchFamily="34" charset="0"/>
                <a:cs typeface="Times New Roman" panose="02020603050405020304" pitchFamily="18" charset="0"/>
              </a:rPr>
              <a:t>’</a:t>
            </a:r>
            <a:r>
              <a:rPr lang="fr-FR" altLang="fr-FR" sz="2400" u="sng" dirty="0" smtClean="0">
                <a:latin typeface="Times New Roman" panose="02020603050405020304" pitchFamily="18" charset="0"/>
                <a:ea typeface="Calibri" panose="020F0502020204030204" pitchFamily="34" charset="0"/>
                <a:cs typeface="Times New Roman" panose="02020603050405020304" pitchFamily="18" charset="0"/>
              </a:rPr>
              <a:t>ACTIVITES </a:t>
            </a:r>
          </a:p>
          <a:p>
            <a:pPr lvl="0" eaLnBrk="0" fontAlgn="base" hangingPunct="0">
              <a:lnSpc>
                <a:spcPct val="150000"/>
              </a:lnSpc>
              <a:spcBef>
                <a:spcPct val="0"/>
              </a:spcBef>
              <a:spcAft>
                <a:spcPct val="0"/>
              </a:spcAft>
            </a:pPr>
            <a:endParaRPr lang="fr-FR" sz="2400" dirty="0" smtClean="0"/>
          </a:p>
          <a:p>
            <a:pPr lvl="0" eaLnBrk="0" fontAlgn="base" hangingPunct="0">
              <a:lnSpc>
                <a:spcPct val="150000"/>
              </a:lnSpc>
              <a:spcBef>
                <a:spcPct val="0"/>
              </a:spcBef>
              <a:spcAft>
                <a:spcPct val="0"/>
              </a:spcAft>
            </a:pPr>
            <a:r>
              <a:rPr lang="fr-FR" sz="2400" dirty="0" smtClean="0"/>
              <a:t>Un </a:t>
            </a:r>
            <a:r>
              <a:rPr lang="fr-FR" sz="2400" dirty="0"/>
              <a:t>diagramme d'activité est une </a:t>
            </a:r>
            <a:r>
              <a:rPr lang="fr-FR" sz="2400" b="1" dirty="0"/>
              <a:t>représentation visuelle d'un processus ou d'un système</a:t>
            </a:r>
            <a:r>
              <a:rPr lang="fr-FR" sz="2400" dirty="0"/>
              <a:t>. Il montre les actions, les sous-processus et les décisions qui constituent une activité plus importante</a:t>
            </a:r>
            <a:r>
              <a:rPr lang="fr-FR" sz="2400" dirty="0" smtClean="0"/>
              <a:t>.</a:t>
            </a:r>
            <a:endParaRPr lang="fr-FR" altLang="fr-FR" sz="2400" dirty="0"/>
          </a:p>
        </p:txBody>
      </p:sp>
      <p:sp>
        <p:nvSpPr>
          <p:cNvPr id="5" name="ZoneTexte 4"/>
          <p:cNvSpPr txBox="1"/>
          <p:nvPr/>
        </p:nvSpPr>
        <p:spPr>
          <a:xfrm>
            <a:off x="5716717" y="1805288"/>
            <a:ext cx="6856986" cy="143252"/>
          </a:xfrm>
          <a:prstGeom prst="rect">
            <a:avLst/>
          </a:prstGeom>
          <a:noFill/>
        </p:spPr>
        <p:txBody>
          <a:bodyPr wrap="square" rtlCol="0">
            <a:spAutoFit/>
          </a:bodyPr>
          <a:lstStyle/>
          <a:p>
            <a:endParaRPr lang="fr-FR" sz="1600" dirty="0"/>
          </a:p>
        </p:txBody>
      </p:sp>
      <p:sp>
        <p:nvSpPr>
          <p:cNvPr id="6" name="Rectangle 2"/>
          <p:cNvSpPr>
            <a:spLocks noChangeArrowheads="1"/>
          </p:cNvSpPr>
          <p:nvPr/>
        </p:nvSpPr>
        <p:spPr bwMode="auto">
          <a:xfrm>
            <a:off x="1918135" y="273151"/>
            <a:ext cx="43797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400" b="0" i="0" u="sng"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sz="2400" b="0" i="0" u="sng" strike="noStrike" cap="none" normalizeH="0" baseline="0" dirty="0" smtClean="0">
              <a:ln>
                <a:noFill/>
              </a:ln>
              <a:solidFill>
                <a:schemeClr val="tx1"/>
              </a:solidFill>
              <a:effectLst/>
              <a:latin typeface="Arial" panose="020B0604020202020204" pitchFamily="34" charset="0"/>
            </a:endParaRPr>
          </a:p>
        </p:txBody>
      </p:sp>
      <p:pic>
        <p:nvPicPr>
          <p:cNvPr id="7" name="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177" y="2325189"/>
            <a:ext cx="3348907" cy="407827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5716718" y="2093211"/>
            <a:ext cx="103896" cy="14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sz="1600"/>
          </a:p>
        </p:txBody>
      </p:sp>
    </p:spTree>
    <p:extLst>
      <p:ext uri="{BB962C8B-B14F-4D97-AF65-F5344CB8AC3E}">
        <p14:creationId xmlns:p14="http://schemas.microsoft.com/office/powerpoint/2010/main" val="23319866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5"/>
          <p:cNvSpPr>
            <a:spLocks noChangeArrowheads="1"/>
          </p:cNvSpPr>
          <p:nvPr/>
        </p:nvSpPr>
        <p:spPr bwMode="auto">
          <a:xfrm>
            <a:off x="1998617" y="-5429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5124" name="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617" y="2677885"/>
            <a:ext cx="7981406" cy="35530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6"/>
          <p:cNvSpPr>
            <a:spLocks noChangeArrowheads="1"/>
          </p:cNvSpPr>
          <p:nvPr/>
        </p:nvSpPr>
        <p:spPr bwMode="auto">
          <a:xfrm>
            <a:off x="1998617" y="6858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3" name="ZoneTexte 22"/>
          <p:cNvSpPr txBox="1"/>
          <p:nvPr/>
        </p:nvSpPr>
        <p:spPr>
          <a:xfrm>
            <a:off x="2704011" y="130629"/>
            <a:ext cx="5708469" cy="461665"/>
          </a:xfrm>
          <a:prstGeom prst="rect">
            <a:avLst/>
          </a:prstGeom>
          <a:noFill/>
        </p:spPr>
        <p:txBody>
          <a:bodyPr wrap="square" rtlCol="0">
            <a:spAutoFit/>
          </a:bodyPr>
          <a:lstStyle/>
          <a:p>
            <a:pPr algn="ctr"/>
            <a:r>
              <a:rPr lang="en-US" sz="2400" dirty="0" smtClean="0"/>
              <a:t>DIAGRAMME DE SEQUENCE</a:t>
            </a:r>
            <a:endParaRPr lang="fr-FR" sz="2400" dirty="0"/>
          </a:p>
        </p:txBody>
      </p:sp>
      <p:sp>
        <p:nvSpPr>
          <p:cNvPr id="24" name="ZoneTexte 23"/>
          <p:cNvSpPr txBox="1"/>
          <p:nvPr/>
        </p:nvSpPr>
        <p:spPr>
          <a:xfrm>
            <a:off x="339634" y="592294"/>
            <a:ext cx="10450286" cy="1143070"/>
          </a:xfrm>
          <a:prstGeom prst="rect">
            <a:avLst/>
          </a:prstGeom>
          <a:noFill/>
        </p:spPr>
        <p:txBody>
          <a:bodyPr wrap="square" rtlCol="0">
            <a:spAutoFit/>
          </a:bodyPr>
          <a:lstStyle/>
          <a:p>
            <a:pPr>
              <a:lnSpc>
                <a:spcPct val="150000"/>
              </a:lnSpc>
            </a:pPr>
            <a:r>
              <a:rPr lang="fr-FR" sz="2400" dirty="0"/>
              <a:t>Le </a:t>
            </a:r>
            <a:r>
              <a:rPr lang="fr-FR" sz="2400" b="1" dirty="0"/>
              <a:t>diagramme</a:t>
            </a:r>
            <a:r>
              <a:rPr lang="fr-FR" sz="2400" dirty="0"/>
              <a:t> de séquence permet de montrer les interactions d'objets dans le cadre d'un scénario d'un diagramme des cas d'utilisation. </a:t>
            </a:r>
          </a:p>
        </p:txBody>
      </p:sp>
    </p:spTree>
    <p:extLst>
      <p:ext uri="{BB962C8B-B14F-4D97-AF65-F5344CB8AC3E}">
        <p14:creationId xmlns:p14="http://schemas.microsoft.com/office/powerpoint/2010/main" val="39015886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589072"/>
          </a:xfrm>
          <a:prstGeom prst="rect">
            <a:avLst/>
          </a:prstGeom>
          <a:noFill/>
        </p:spPr>
        <p:txBody>
          <a:bodyPr wrap="square" rtlCol="0">
            <a:spAutoFit/>
          </a:bodyPr>
          <a:lstStyle/>
          <a:p>
            <a:pPr algn="ctr">
              <a:lnSpc>
                <a:spcPct val="150000"/>
              </a:lnSpc>
            </a:pPr>
            <a:r>
              <a:rPr lang="en-US" sz="2400" u="sng" dirty="0" smtClean="0"/>
              <a:t>REALISATION</a:t>
            </a:r>
            <a:endParaRPr lang="fr-FR" sz="2400" u="sng" dirty="0"/>
          </a:p>
        </p:txBody>
      </p:sp>
      <p:sp>
        <p:nvSpPr>
          <p:cNvPr id="7" name="Rectangle 5"/>
          <p:cNvSpPr>
            <a:spLocks noChangeArrowheads="1"/>
          </p:cNvSpPr>
          <p:nvPr/>
        </p:nvSpPr>
        <p:spPr bwMode="auto">
          <a:xfrm>
            <a:off x="1918740" y="929390"/>
            <a:ext cx="1903561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pic>
        <p:nvPicPr>
          <p:cNvPr id="7172" name="Image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882" y="929390"/>
            <a:ext cx="4107305" cy="565129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3099840" y="4158365"/>
            <a:ext cx="1903561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9" name="Rectangle 8"/>
          <p:cNvSpPr/>
          <p:nvPr/>
        </p:nvSpPr>
        <p:spPr>
          <a:xfrm>
            <a:off x="735756" y="590028"/>
            <a:ext cx="2845651" cy="388696"/>
          </a:xfrm>
          <a:prstGeom prst="rect">
            <a:avLst/>
          </a:prstGeom>
        </p:spPr>
        <p:txBody>
          <a:bodyPr wrap="none">
            <a:spAutoFit/>
          </a:bodyPr>
          <a:lstStyle/>
          <a:p>
            <a:pPr marL="1181100" algn="just">
              <a:lnSpc>
                <a:spcPct val="107000"/>
              </a:lnSpc>
              <a:spcAft>
                <a:spcPts val="800"/>
              </a:spcAft>
              <a:tabLst>
                <a:tab pos="3867150" algn="l"/>
              </a:tabLst>
            </a:pPr>
            <a:r>
              <a:rPr lang="fr-FR" b="1" u="sng" dirty="0">
                <a:solidFill>
                  <a:srgbClr val="002060"/>
                </a:solidFill>
                <a:latin typeface="Times New Roman" panose="02020603050405020304" pitchFamily="18" charset="0"/>
                <a:ea typeface="Calibri" panose="020F0502020204030204" pitchFamily="34" charset="0"/>
                <a:cs typeface="Times New Roman" panose="02020603050405020304" pitchFamily="18" charset="0"/>
              </a:rPr>
              <a:t>Page d’Accueil</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Image 12"/>
          <p:cNvPicPr/>
          <p:nvPr/>
        </p:nvPicPr>
        <p:blipFill>
          <a:blip r:embed="rId3">
            <a:extLst>
              <a:ext uri="{28A0092B-C50C-407E-A947-70E740481C1C}">
                <a14:useLocalDpi xmlns:a14="http://schemas.microsoft.com/office/drawing/2010/main" val="0"/>
              </a:ext>
            </a:extLst>
          </a:blip>
          <a:stretch>
            <a:fillRect/>
          </a:stretch>
        </p:blipFill>
        <p:spPr>
          <a:xfrm>
            <a:off x="6730583" y="1006777"/>
            <a:ext cx="3537679" cy="5851223"/>
          </a:xfrm>
          <a:prstGeom prst="rect">
            <a:avLst/>
          </a:prstGeom>
        </p:spPr>
      </p:pic>
      <p:sp>
        <p:nvSpPr>
          <p:cNvPr id="10" name="Rectangle 9"/>
          <p:cNvSpPr/>
          <p:nvPr/>
        </p:nvSpPr>
        <p:spPr>
          <a:xfrm>
            <a:off x="7864025" y="481793"/>
            <a:ext cx="1890389" cy="369332"/>
          </a:xfrm>
          <a:prstGeom prst="rect">
            <a:avLst/>
          </a:prstGeom>
        </p:spPr>
        <p:txBody>
          <a:bodyPr wrap="none">
            <a:spAutoFit/>
          </a:bodyPr>
          <a:lstStyle/>
          <a:p>
            <a:r>
              <a:rPr lang="fr-FR" b="1" u="sng" dirty="0">
                <a:solidFill>
                  <a:srgbClr val="002060"/>
                </a:solidFill>
                <a:ea typeface="Calibri" panose="020F0502020204030204" pitchFamily="34" charset="0"/>
              </a:rPr>
              <a:t>Page d’Inscription</a:t>
            </a:r>
            <a:endParaRPr lang="fr-FR" dirty="0"/>
          </a:p>
        </p:txBody>
      </p:sp>
    </p:spTree>
    <p:extLst>
      <p:ext uri="{BB962C8B-B14F-4D97-AF65-F5344CB8AC3E}">
        <p14:creationId xmlns:p14="http://schemas.microsoft.com/office/powerpoint/2010/main" val="3669152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p:nvPr/>
        </p:nvPicPr>
        <p:blipFill>
          <a:blip r:embed="rId2">
            <a:extLst>
              <a:ext uri="{28A0092B-C50C-407E-A947-70E740481C1C}">
                <a14:useLocalDpi xmlns:a14="http://schemas.microsoft.com/office/drawing/2010/main" val="0"/>
              </a:ext>
            </a:extLst>
          </a:blip>
          <a:stretch>
            <a:fillRect/>
          </a:stretch>
        </p:blipFill>
        <p:spPr>
          <a:xfrm>
            <a:off x="217607" y="1274163"/>
            <a:ext cx="5760720" cy="4946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ZoneTexte 7"/>
          <p:cNvSpPr txBox="1"/>
          <p:nvPr/>
        </p:nvSpPr>
        <p:spPr>
          <a:xfrm>
            <a:off x="1588957" y="300165"/>
            <a:ext cx="1204432" cy="369332"/>
          </a:xfrm>
          <a:prstGeom prst="rect">
            <a:avLst/>
          </a:prstGeom>
          <a:noFill/>
        </p:spPr>
        <p:txBody>
          <a:bodyPr wrap="none" rtlCol="0">
            <a:spAutoFit/>
          </a:bodyPr>
          <a:lstStyle/>
          <a:p>
            <a:r>
              <a:rPr lang="en-US" u="sng" dirty="0" err="1" smtClean="0">
                <a:effectLst>
                  <a:outerShdw blurRad="38100" dist="38100" dir="2700000" algn="tl">
                    <a:srgbClr val="000000">
                      <a:alpha val="43137"/>
                    </a:srgbClr>
                  </a:outerShdw>
                </a:effectLst>
              </a:rPr>
              <a:t>Formulaire</a:t>
            </a:r>
            <a:endParaRPr lang="fr-FR" u="sng" dirty="0">
              <a:effectLst>
                <a:outerShdw blurRad="38100" dist="38100" dir="2700000" algn="tl">
                  <a:srgbClr val="000000">
                    <a:alpha val="43137"/>
                  </a:srgbClr>
                </a:outerShdw>
              </a:effectLst>
            </a:endParaRPr>
          </a:p>
        </p:txBody>
      </p:sp>
      <p:pic>
        <p:nvPicPr>
          <p:cNvPr id="9" name="Image 8"/>
          <p:cNvPicPr/>
          <p:nvPr/>
        </p:nvPicPr>
        <p:blipFill>
          <a:blip r:embed="rId3">
            <a:extLst>
              <a:ext uri="{28A0092B-C50C-407E-A947-70E740481C1C}">
                <a14:useLocalDpi xmlns:a14="http://schemas.microsoft.com/office/drawing/2010/main" val="0"/>
              </a:ext>
            </a:extLst>
          </a:blip>
          <a:stretch>
            <a:fillRect/>
          </a:stretch>
        </p:blipFill>
        <p:spPr>
          <a:xfrm>
            <a:off x="5659037" y="974361"/>
            <a:ext cx="5760720" cy="5246555"/>
          </a:xfrm>
          <a:prstGeom prst="rect">
            <a:avLst/>
          </a:prstGeom>
        </p:spPr>
      </p:pic>
      <p:sp>
        <p:nvSpPr>
          <p:cNvPr id="10" name="Rectangle 9"/>
          <p:cNvSpPr/>
          <p:nvPr/>
        </p:nvSpPr>
        <p:spPr>
          <a:xfrm>
            <a:off x="5763526" y="241416"/>
            <a:ext cx="3275256" cy="374077"/>
          </a:xfrm>
          <a:prstGeom prst="rect">
            <a:avLst/>
          </a:prstGeom>
        </p:spPr>
        <p:txBody>
          <a:bodyPr wrap="none">
            <a:spAutoFit/>
          </a:bodyPr>
          <a:lstStyle/>
          <a:p>
            <a:pPr marL="1181100" algn="just">
              <a:lnSpc>
                <a:spcPct val="107000"/>
              </a:lnSpc>
              <a:spcAft>
                <a:spcPts val="800"/>
              </a:spcAft>
              <a:tabLst>
                <a:tab pos="3867150" algn="l"/>
              </a:tabLst>
            </a:pPr>
            <a:r>
              <a:rPr lang="fr-FR" b="1" u="sng" dirty="0" smtClean="0">
                <a:solidFill>
                  <a:srgbClr val="002060"/>
                </a:solidFill>
                <a:latin typeface="Times New Roman" panose="02020603050405020304" pitchFamily="18" charset="0"/>
                <a:ea typeface="Calibri" panose="020F0502020204030204" pitchFamily="34" charset="0"/>
                <a:cs typeface="Times New Roman" panose="02020603050405020304" pitchFamily="18" charset="0"/>
              </a:rPr>
              <a:t>Page de commande</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166523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p:cNvGraphicFramePr>
            <a:graphicFrameLocks noGrp="1"/>
          </p:cNvGraphicFramePr>
          <p:nvPr>
            <p:extLst>
              <p:ext uri="{D42A27DB-BD31-4B8C-83A1-F6EECF244321}">
                <p14:modId xmlns:p14="http://schemas.microsoft.com/office/powerpoint/2010/main" val="4142852412"/>
              </p:ext>
            </p:extLst>
          </p:nvPr>
        </p:nvGraphicFramePr>
        <p:xfrm>
          <a:off x="134910" y="1361355"/>
          <a:ext cx="10987792" cy="934645"/>
        </p:xfrm>
        <a:graphic>
          <a:graphicData uri="http://schemas.openxmlformats.org/drawingml/2006/table">
            <a:tbl>
              <a:tblPr firstRow="1" firstCol="1" bandRow="1">
                <a:tableStyleId>{5C22544A-7EE6-4342-B048-85BDC9FD1C3A}</a:tableStyleId>
              </a:tblPr>
              <a:tblGrid>
                <a:gridCol w="2746341"/>
                <a:gridCol w="2746341"/>
                <a:gridCol w="2747555"/>
                <a:gridCol w="2747555"/>
              </a:tblGrid>
              <a:tr h="347524">
                <a:tc>
                  <a:txBody>
                    <a:bodyPr/>
                    <a:lstStyle/>
                    <a:p>
                      <a:pPr algn="just">
                        <a:lnSpc>
                          <a:spcPct val="107000"/>
                        </a:lnSpc>
                        <a:spcAft>
                          <a:spcPts val="0"/>
                        </a:spcAft>
                        <a:tabLst>
                          <a:tab pos="1212215" algn="l"/>
                        </a:tabLst>
                      </a:pPr>
                      <a:r>
                        <a:rPr lang="fr-FR" sz="1200">
                          <a:effectLst/>
                        </a:rPr>
                        <a:t>Marque ordinateur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Processeur</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Ram</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fréquence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tabLst>
                          <a:tab pos="1212215" algn="l"/>
                        </a:tabLst>
                      </a:pPr>
                      <a:r>
                        <a:rPr lang="fr-FR" sz="1200">
                          <a:effectLst/>
                        </a:rPr>
                        <a:t>DELL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Intel® core i3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8giga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dirty="0">
                          <a:effectLst/>
                        </a:rPr>
                        <a:t>2GHZ</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tabLst>
                          <a:tab pos="1212215" algn="l"/>
                        </a:tabLst>
                      </a:pPr>
                      <a:r>
                        <a:rPr lang="fr-FR" sz="1200">
                          <a:effectLst/>
                        </a:rPr>
                        <a:t>HP</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Intel ® core i5</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8192MB</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tabLst>
                          <a:tab pos="1212215" algn="l"/>
                        </a:tabLst>
                      </a:pPr>
                      <a:r>
                        <a:rPr lang="fr-FR" sz="1200">
                          <a:effectLst/>
                        </a:rPr>
                        <a:t>2.5GHZ</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algn="ctr">
                        <a:lnSpc>
                          <a:spcPct val="107000"/>
                        </a:lnSpc>
                        <a:spcAft>
                          <a:spcPts val="0"/>
                        </a:spcAft>
                        <a:tabLst>
                          <a:tab pos="1212215" algn="l"/>
                        </a:tabLst>
                      </a:pPr>
                      <a:r>
                        <a:rPr lang="fr-FR" sz="1200">
                          <a:effectLst/>
                        </a:rPr>
                        <a:t>PB</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tabLst>
                          <a:tab pos="1212215" algn="l"/>
                        </a:tabLst>
                      </a:pPr>
                      <a:r>
                        <a:rPr lang="fr-FR" sz="1200">
                          <a:effectLst/>
                        </a:rPr>
                        <a:t>Intel® Atom(TM) </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212215" algn="l"/>
                        </a:tabLst>
                      </a:pPr>
                      <a:r>
                        <a:rPr lang="fr-FR" sz="1200">
                          <a:effectLst/>
                        </a:rPr>
                        <a:t>2giga</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tabLst>
                          <a:tab pos="1212215" algn="l"/>
                        </a:tabLst>
                      </a:pPr>
                      <a:r>
                        <a:rPr lang="fr-FR" sz="1200" dirty="0">
                          <a:effectLst/>
                        </a:rPr>
                        <a:t>1.44GHZ</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10" name="Rectangle 9"/>
          <p:cNvSpPr/>
          <p:nvPr/>
        </p:nvSpPr>
        <p:spPr>
          <a:xfrm>
            <a:off x="2877185" y="240059"/>
            <a:ext cx="6096000" cy="981423"/>
          </a:xfrm>
          <a:prstGeom prst="rect">
            <a:avLst/>
          </a:prstGeom>
        </p:spPr>
        <p:txBody>
          <a:bodyPr>
            <a:spAutoFit/>
          </a:bodyPr>
          <a:lstStyle/>
          <a:p>
            <a:pPr marL="342900" lvl="0" indent="-342900" algn="ctr">
              <a:lnSpc>
                <a:spcPct val="107000"/>
              </a:lnSpc>
              <a:spcAft>
                <a:spcPts val="0"/>
              </a:spcAft>
              <a:buFont typeface="+mj-lt"/>
              <a:buAutoNum type="romanUcPeriod"/>
              <a:tabLst>
                <a:tab pos="1212215"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ENVIRONNEMENT DE TRAVAIL</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685800">
              <a:lnSpc>
                <a:spcPct val="107000"/>
              </a:lnSpc>
              <a:spcAft>
                <a:spcPts val="0"/>
              </a:spcAft>
              <a:tabLst>
                <a:tab pos="1212215"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ctr">
              <a:lnSpc>
                <a:spcPct val="107000"/>
              </a:lnSpc>
              <a:spcAft>
                <a:spcPts val="800"/>
              </a:spcAft>
              <a:buFont typeface="+mj-lt"/>
              <a:buAutoNum type="arabicPeriod"/>
              <a:tabLst>
                <a:tab pos="1212215" algn="l"/>
              </a:tabLst>
            </a:pPr>
            <a:r>
              <a:rPr lang="fr-FR" b="1" dirty="0">
                <a:latin typeface="Times New Roman" panose="02020603050405020304" pitchFamily="18" charset="0"/>
                <a:ea typeface="Calibri" panose="020F0502020204030204" pitchFamily="34" charset="0"/>
                <a:cs typeface="Times New Roman" panose="02020603050405020304" pitchFamily="18" charset="0"/>
              </a:rPr>
              <a:t>ENVIRONNEMENT HARD</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4966497" y="2518690"/>
            <a:ext cx="3348032" cy="388696"/>
          </a:xfrm>
          <a:prstGeom prst="rect">
            <a:avLst/>
          </a:prstGeom>
        </p:spPr>
        <p:txBody>
          <a:bodyPr wrap="none">
            <a:spAutoFit/>
          </a:bodyPr>
          <a:lstStyle/>
          <a:p>
            <a:pPr lvl="0" algn="ctr">
              <a:lnSpc>
                <a:spcPct val="107000"/>
              </a:lnSpc>
              <a:spcAft>
                <a:spcPts val="800"/>
              </a:spcAft>
            </a:pPr>
            <a:r>
              <a:rPr lang="fr-FR" b="1" dirty="0" smtClean="0">
                <a:latin typeface="Times New Roman" panose="02020603050405020304" pitchFamily="18" charset="0"/>
                <a:ea typeface="Calibri" panose="020F0502020204030204" pitchFamily="34" charset="0"/>
                <a:cs typeface="Times New Roman" panose="02020603050405020304" pitchFamily="18" charset="0"/>
              </a:rPr>
              <a:t>2.    ENVIRONNEMENT </a:t>
            </a:r>
            <a:r>
              <a:rPr lang="fr-FR" b="1" dirty="0">
                <a:latin typeface="Times New Roman" panose="02020603050405020304" pitchFamily="18" charset="0"/>
                <a:ea typeface="Calibri" panose="020F0502020204030204" pitchFamily="34" charset="0"/>
                <a:cs typeface="Times New Roman" panose="02020603050405020304" pitchFamily="18" charset="0"/>
              </a:rPr>
              <a:t>SOFT</a:t>
            </a:r>
            <a:endParaRPr lang="fr-FR"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12"/>
          <p:cNvSpPr/>
          <p:nvPr/>
        </p:nvSpPr>
        <p:spPr>
          <a:xfrm>
            <a:off x="1111770" y="2577854"/>
            <a:ext cx="9034072" cy="4280146"/>
          </a:xfrm>
          <a:prstGeom prst="rect">
            <a:avLst/>
          </a:prstGeom>
        </p:spPr>
        <p:txBody>
          <a:bodyPr wrap="square">
            <a:spAutoFit/>
          </a:bodyPr>
          <a:lstStyle/>
          <a:p>
            <a:pPr algn="just">
              <a:lnSpc>
                <a:spcPct val="107000"/>
              </a:lnSpc>
              <a:spcAft>
                <a:spcPts val="800"/>
              </a:spcAft>
            </a:pPr>
            <a:r>
              <a:rPr lang="fr-FR" sz="2000" dirty="0">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lphaLcPeriod"/>
            </a:pPr>
            <a:r>
              <a:rPr lang="fr-FR" sz="2000" b="1" dirty="0">
                <a:latin typeface="Times New Roman" panose="02020603050405020304" pitchFamily="18" charset="0"/>
                <a:ea typeface="Calibri" panose="020F0502020204030204" pitchFamily="34" charset="0"/>
                <a:cs typeface="Times New Roman" panose="02020603050405020304" pitchFamily="18" charset="0"/>
              </a:rPr>
              <a:t>Langage de programmation</a:t>
            </a:r>
            <a:r>
              <a:rPr lang="fr-FR" b="1" dirty="0">
                <a:latin typeface="Times New Roman" panose="02020603050405020304" pitchFamily="18" charset="0"/>
                <a:ea typeface="Calibri" panose="020F0502020204030204" pitchFamily="34" charset="0"/>
                <a:cs typeface="Times New Roman" panose="02020603050405020304" pitchFamily="18" charset="0"/>
              </a:rPr>
              <a:t>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fr-FR" b="1" dirty="0">
                <a:latin typeface="Times New Roman" panose="02020603050405020304" pitchFamily="18" charset="0"/>
                <a:ea typeface="Times New Roman" panose="02020603050405020304" pitchFamily="18" charset="0"/>
                <a:cs typeface="Times New Roman" panose="02020603050405020304" pitchFamily="18" charset="0"/>
              </a:rPr>
              <a:t>JavaScript </a:t>
            </a:r>
            <a:r>
              <a:rPr lang="fr-FR" dirty="0">
                <a:latin typeface="Times New Roman" panose="02020603050405020304" pitchFamily="18" charset="0"/>
                <a:ea typeface="Times New Roman" panose="02020603050405020304" pitchFamily="18" charset="0"/>
                <a:cs typeface="Times New Roman" panose="02020603050405020304" pitchFamily="18" charset="0"/>
              </a:rPr>
              <a:t>: Langage de programmation utilisé pour ajouter des fonctionnalités interactives aux pages web.</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fr-FR" b="1" dirty="0">
                <a:latin typeface="Times New Roman" panose="02020603050405020304" pitchFamily="18" charset="0"/>
                <a:ea typeface="Times New Roman" panose="02020603050405020304" pitchFamily="18" charset="0"/>
                <a:cs typeface="Times New Roman" panose="02020603050405020304" pitchFamily="18" charset="0"/>
              </a:rPr>
              <a:t>PHP</a:t>
            </a:r>
            <a:r>
              <a:rPr lang="fr-FR" dirty="0">
                <a:latin typeface="Times New Roman" panose="02020603050405020304" pitchFamily="18" charset="0"/>
                <a:ea typeface="Times New Roman" panose="02020603050405020304" pitchFamily="18" charset="0"/>
                <a:cs typeface="Times New Roman" panose="02020603050405020304" pitchFamily="18" charset="0"/>
              </a:rPr>
              <a:t> : Langage de programmation côté serveur </a:t>
            </a:r>
            <a:r>
              <a:rPr lang="fr-FR" dirty="0">
                <a:latin typeface="Times New Roman" panose="02020603050405020304" pitchFamily="18" charset="0"/>
                <a:ea typeface="Calibri" panose="020F0502020204030204" pitchFamily="34" charset="0"/>
                <a:cs typeface="Times New Roman" panose="02020603050405020304" pitchFamily="18" charset="0"/>
              </a:rPr>
              <a:t>Les technologies utilisées pour la conception de notre site web incluent :</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fr-FR" b="1" dirty="0">
                <a:latin typeface="Times New Roman" panose="02020603050405020304" pitchFamily="18" charset="0"/>
                <a:ea typeface="Times New Roman" panose="02020603050405020304" pitchFamily="18" charset="0"/>
                <a:cs typeface="Times New Roman" panose="02020603050405020304" pitchFamily="18" charset="0"/>
              </a:rPr>
              <a:t>HTML</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de feuille de style utilisé pour la présentation visuelle des pages web.</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fr-FR" dirty="0">
                <a:latin typeface="Times New Roman" panose="02020603050405020304" pitchFamily="18" charset="0"/>
                <a:ea typeface="Times New Roman" panose="02020603050405020304" pitchFamily="18" charset="0"/>
                <a:cs typeface="Times New Roman" panose="02020603050405020304" pitchFamily="18" charset="0"/>
              </a:rPr>
              <a:t>HyperText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Markup</a:t>
            </a:r>
            <a:r>
              <a:rPr lang="fr-FR" dirty="0">
                <a:latin typeface="Times New Roman" panose="02020603050405020304" pitchFamily="18" charset="0"/>
                <a:ea typeface="Times New Roman" panose="02020603050405020304" pitchFamily="18" charset="0"/>
                <a:cs typeface="Times New Roman" panose="02020603050405020304" pitchFamily="18" charset="0"/>
              </a:rPr>
              <a:t> </a:t>
            </a:r>
            <a:r>
              <a:rPr lang="fr-FR" dirty="0" err="1">
                <a:latin typeface="Times New Roman" panose="02020603050405020304" pitchFamily="18" charset="0"/>
                <a:ea typeface="Times New Roman" panose="02020603050405020304" pitchFamily="18" charset="0"/>
                <a:cs typeface="Times New Roman" panose="02020603050405020304" pitchFamily="18" charset="0"/>
              </a:rPr>
              <a:t>Language</a:t>
            </a:r>
            <a:r>
              <a:rPr lang="fr-FR" dirty="0">
                <a:latin typeface="Times New Roman" panose="02020603050405020304" pitchFamily="18" charset="0"/>
                <a:ea typeface="Times New Roman" panose="02020603050405020304" pitchFamily="18" charset="0"/>
                <a:cs typeface="Times New Roman" panose="02020603050405020304" pitchFamily="18" charset="0"/>
              </a:rPr>
              <a:t>) : Langage de balisage standard pour la création de pages web.</a:t>
            </a:r>
            <a:endParaRPr lang="fr-FR"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0"/>
              </a:spcAft>
              <a:buFont typeface="Wingdings" panose="05000000000000000000" pitchFamily="2" charset="2"/>
              <a:buChar char=""/>
            </a:pPr>
            <a:r>
              <a:rPr lang="fr-FR" b="1" dirty="0">
                <a:latin typeface="Calibri" panose="020F0502020204030204" pitchFamily="34" charset="0"/>
                <a:ea typeface="Calibri" panose="020F0502020204030204" pitchFamily="34" charset="0"/>
                <a:cs typeface="Times New Roman" panose="02020603050405020304" pitchFamily="18" charset="0"/>
              </a:rPr>
              <a:t>CSS (</a:t>
            </a:r>
            <a:r>
              <a:rPr lang="fr-FR" b="1" dirty="0" err="1">
                <a:latin typeface="Calibri" panose="020F0502020204030204" pitchFamily="34" charset="0"/>
                <a:ea typeface="Calibri" panose="020F0502020204030204" pitchFamily="34" charset="0"/>
                <a:cs typeface="Times New Roman" panose="02020603050405020304" pitchFamily="18" charset="0"/>
              </a:rPr>
              <a:t>Cascading</a:t>
            </a:r>
            <a:r>
              <a:rPr lang="fr-FR" b="1" dirty="0">
                <a:latin typeface="Calibri" panose="020F0502020204030204" pitchFamily="34" charset="0"/>
                <a:ea typeface="Calibri" panose="020F0502020204030204" pitchFamily="34" charset="0"/>
                <a:cs typeface="Times New Roman" panose="02020603050405020304" pitchFamily="18" charset="0"/>
              </a:rPr>
              <a:t> Style </a:t>
            </a:r>
            <a:r>
              <a:rPr lang="fr-FR" b="1" dirty="0" err="1">
                <a:latin typeface="Calibri" panose="020F0502020204030204" pitchFamily="34" charset="0"/>
                <a:ea typeface="Calibri" panose="020F0502020204030204" pitchFamily="34" charset="0"/>
                <a:cs typeface="Times New Roman" panose="02020603050405020304" pitchFamily="18" charset="0"/>
              </a:rPr>
              <a:t>Sheets</a:t>
            </a:r>
            <a:r>
              <a:rPr lang="fr-FR" b="1" dirty="0">
                <a:latin typeface="Calibri" panose="020F0502020204030204" pitchFamily="34" charset="0"/>
                <a:ea typeface="Calibri" panose="020F0502020204030204" pitchFamily="34" charset="0"/>
                <a:cs typeface="Times New Roman" panose="02020603050405020304" pitchFamily="18" charset="0"/>
              </a:rPr>
              <a:t>) </a:t>
            </a:r>
            <a:r>
              <a:rPr lang="fr-FR" dirty="0">
                <a:latin typeface="Times New Roman" panose="02020603050405020304" pitchFamily="18" charset="0"/>
                <a:ea typeface="Calibri" panose="020F0502020204030204" pitchFamily="34" charset="0"/>
                <a:cs typeface="Times New Roman" panose="02020603050405020304" pitchFamily="18" charset="0"/>
              </a:rPr>
              <a:t>: Langage </a:t>
            </a:r>
            <a:r>
              <a:rPr lang="fr-FR" dirty="0">
                <a:latin typeface="Times New Roman" panose="02020603050405020304" pitchFamily="18" charset="0"/>
                <a:ea typeface="Times New Roman" panose="02020603050405020304" pitchFamily="18" charset="0"/>
                <a:cs typeface="Times New Roman" panose="02020603050405020304" pitchFamily="18" charset="0"/>
              </a:rPr>
              <a:t>utilisé pour la gestion des données et la communication avec la base de données.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39534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a:xfrm>
            <a:off x="1401170" y="2391605"/>
            <a:ext cx="9144000" cy="2387600"/>
          </a:xfrm>
        </p:spPr>
        <p:txBody>
          <a:bodyPr>
            <a:normAutofit fontScale="90000"/>
          </a:bodyPr>
          <a:lstStyle/>
          <a:p>
            <a:r>
              <a:rPr lang="fr-FR" u="sng" dirty="0" smtClean="0"/>
              <a:t>PATIE 1</a:t>
            </a:r>
            <a:br>
              <a:rPr lang="fr-FR" u="sng" dirty="0" smtClean="0"/>
            </a:br>
            <a:r>
              <a:rPr lang="fr-FR" u="sng" dirty="0" smtClean="0"/>
              <a:t/>
            </a:r>
            <a:br>
              <a:rPr lang="fr-FR" u="sng" dirty="0" smtClean="0"/>
            </a:br>
            <a:r>
              <a:rPr lang="fr-FR" dirty="0" smtClean="0"/>
              <a:t>DESCRIPTION DU  </a:t>
            </a:r>
            <a:r>
              <a:rPr lang="en-US" dirty="0" smtClean="0"/>
              <a:t>CADRE DE </a:t>
            </a:r>
            <a:br>
              <a:rPr lang="en-US" dirty="0" smtClean="0"/>
            </a:br>
            <a:r>
              <a:rPr lang="en-US" dirty="0" smtClean="0"/>
              <a:t>L’ENTREPRISE</a:t>
            </a:r>
            <a:endParaRPr lang="fr-FR" dirty="0"/>
          </a:p>
        </p:txBody>
      </p:sp>
    </p:spTree>
    <p:extLst>
      <p:ext uri="{BB962C8B-B14F-4D97-AF65-F5344CB8AC3E}">
        <p14:creationId xmlns:p14="http://schemas.microsoft.com/office/powerpoint/2010/main" val="191056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 y="90100"/>
            <a:ext cx="3624982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pic>
        <p:nvPicPr>
          <p:cNvPr id="10241" name="Imag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7068" y="228599"/>
            <a:ext cx="3987384" cy="18812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0" y="2109865"/>
            <a:ext cx="960869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7150" algn="l"/>
              </a:tabLst>
              <a:defRPr>
                <a:solidFill>
                  <a:schemeClr val="tx1"/>
                </a:solidFill>
                <a:latin typeface="Arial" panose="020B0604020202020204" pitchFamily="34" charset="0"/>
              </a:defRPr>
            </a:lvl1pPr>
            <a:lvl2pPr eaLnBrk="0" fontAlgn="base" hangingPunct="0">
              <a:spcBef>
                <a:spcPct val="0"/>
              </a:spcBef>
              <a:spcAft>
                <a:spcPct val="0"/>
              </a:spcAft>
              <a:tabLst>
                <a:tab pos="3867150" algn="l"/>
              </a:tabLst>
              <a:defRPr>
                <a:solidFill>
                  <a:schemeClr val="tx1"/>
                </a:solidFill>
                <a:latin typeface="Arial" panose="020B0604020202020204" pitchFamily="34" charset="0"/>
              </a:defRPr>
            </a:lvl2pPr>
            <a:lvl3pPr eaLnBrk="0" fontAlgn="base" hangingPunct="0">
              <a:spcBef>
                <a:spcPct val="0"/>
              </a:spcBef>
              <a:spcAft>
                <a:spcPct val="0"/>
              </a:spcAft>
              <a:tabLst>
                <a:tab pos="3867150" algn="l"/>
              </a:tabLst>
              <a:defRPr>
                <a:solidFill>
                  <a:schemeClr val="tx1"/>
                </a:solidFill>
                <a:latin typeface="Arial" panose="020B0604020202020204" pitchFamily="34" charset="0"/>
              </a:defRPr>
            </a:lvl3pPr>
            <a:lvl4pPr eaLnBrk="0" fontAlgn="base" hangingPunct="0">
              <a:spcBef>
                <a:spcPct val="0"/>
              </a:spcBef>
              <a:spcAft>
                <a:spcPct val="0"/>
              </a:spcAft>
              <a:tabLst>
                <a:tab pos="3867150" algn="l"/>
              </a:tabLst>
              <a:defRPr>
                <a:solidFill>
                  <a:schemeClr val="tx1"/>
                </a:solidFill>
                <a:latin typeface="Arial" panose="020B0604020202020204" pitchFamily="34" charset="0"/>
              </a:defRPr>
            </a:lvl4pPr>
            <a:lvl5pPr eaLnBrk="0" fontAlgn="base" hangingPunct="0">
              <a:spcBef>
                <a:spcPct val="0"/>
              </a:spcBef>
              <a:spcAft>
                <a:spcPct val="0"/>
              </a:spcAft>
              <a:tabLst>
                <a:tab pos="3867150" algn="l"/>
              </a:tabLst>
              <a:defRPr>
                <a:solidFill>
                  <a:schemeClr val="tx1"/>
                </a:solidFill>
                <a:latin typeface="Arial" panose="020B0604020202020204" pitchFamily="34" charset="0"/>
              </a:defRPr>
            </a:lvl5pPr>
            <a:lvl6pPr eaLnBrk="0" fontAlgn="base" hangingPunct="0">
              <a:spcBef>
                <a:spcPct val="0"/>
              </a:spcBef>
              <a:spcAft>
                <a:spcPct val="0"/>
              </a:spcAft>
              <a:tabLst>
                <a:tab pos="3867150" algn="l"/>
              </a:tabLst>
              <a:defRPr>
                <a:solidFill>
                  <a:schemeClr val="tx1"/>
                </a:solidFill>
                <a:latin typeface="Arial" panose="020B0604020202020204" pitchFamily="34" charset="0"/>
              </a:defRPr>
            </a:lvl6pPr>
            <a:lvl7pPr eaLnBrk="0" fontAlgn="base" hangingPunct="0">
              <a:spcBef>
                <a:spcPct val="0"/>
              </a:spcBef>
              <a:spcAft>
                <a:spcPct val="0"/>
              </a:spcAft>
              <a:tabLst>
                <a:tab pos="3867150" algn="l"/>
              </a:tabLst>
              <a:defRPr>
                <a:solidFill>
                  <a:schemeClr val="tx1"/>
                </a:solidFill>
                <a:latin typeface="Arial" panose="020B0604020202020204" pitchFamily="34" charset="0"/>
              </a:defRPr>
            </a:lvl7pPr>
            <a:lvl8pPr eaLnBrk="0" fontAlgn="base" hangingPunct="0">
              <a:spcBef>
                <a:spcPct val="0"/>
              </a:spcBef>
              <a:spcAft>
                <a:spcPct val="0"/>
              </a:spcAft>
              <a:tabLst>
                <a:tab pos="3867150" algn="l"/>
              </a:tabLst>
              <a:defRPr>
                <a:solidFill>
                  <a:schemeClr val="tx1"/>
                </a:solidFill>
                <a:latin typeface="Arial" panose="020B0604020202020204" pitchFamily="34" charset="0"/>
              </a:defRPr>
            </a:lvl8pPr>
            <a:lvl9pPr eaLnBrk="0" fontAlgn="base" hangingPunct="0">
              <a:spcBef>
                <a:spcPct val="0"/>
              </a:spcBef>
              <a:spcAft>
                <a:spcPct val="0"/>
              </a:spcAft>
              <a:tabLst>
                <a:tab pos="386715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Outils de conception</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XAMPP</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VISUAL STUDIO CODE</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Syst</a:t>
            </a:r>
            <a:r>
              <a:rPr kumimoji="0" lang="fr-FR" altLang="fr-FR"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è</a:t>
            </a: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 de gestion des bases des donn</a:t>
            </a:r>
            <a:r>
              <a:rPr kumimoji="0" lang="fr-FR" altLang="fr-FR" sz="2000" b="1"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es</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3867150" algn="l"/>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Notre site </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tant r</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alis</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en quatre versions diff</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rentes, les diff</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é</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rents SGBD les abritant sont</a:t>
            </a:r>
            <a:r>
              <a:rPr kumimoji="0" lang="fr-FR" altLang="fr-FR" sz="2000" b="0" i="0" u="none" strike="noStrike" cap="none" normalizeH="0" baseline="0" dirty="0" smtClean="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fr-FR" altLang="fr-FR"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POSTGREMYSQL</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MYSQL</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ORACLE</a:t>
            </a:r>
            <a:endParaRPr kumimoji="0" lang="fr-FR" altLang="fr-FR"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tab pos="3867150" algn="l"/>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MICROSOFT SERVER</a:t>
            </a:r>
            <a:endParaRPr kumimoji="0" lang="fr-FR" altLang="fr-FR" sz="3200" b="0" i="0" u="none" strike="noStrike" cap="none" normalizeH="0" baseline="0" dirty="0" smtClean="0">
              <a:ln>
                <a:noFill/>
              </a:ln>
              <a:solidFill>
                <a:schemeClr val="tx1"/>
              </a:solidFill>
              <a:effectLst/>
              <a:latin typeface="Arial" panose="020B0604020202020204" pitchFamily="34" charset="0"/>
            </a:endParaRPr>
          </a:p>
        </p:txBody>
      </p:sp>
      <p:sp>
        <p:nvSpPr>
          <p:cNvPr id="7" name="ZoneTexte 6"/>
          <p:cNvSpPr txBox="1"/>
          <p:nvPr/>
        </p:nvSpPr>
        <p:spPr>
          <a:xfrm>
            <a:off x="3312826" y="5279964"/>
            <a:ext cx="3147934" cy="461665"/>
          </a:xfrm>
          <a:prstGeom prst="rect">
            <a:avLst/>
          </a:prstGeom>
          <a:noFill/>
        </p:spPr>
        <p:txBody>
          <a:bodyPr wrap="square" rtlCol="0">
            <a:spAutoFit/>
          </a:bodyPr>
          <a:lstStyle/>
          <a:p>
            <a:pPr algn="ctr"/>
            <a:r>
              <a:rPr lang="en-US" sz="2400" u="sng" dirty="0" smtClean="0"/>
              <a:t>CONCLUSION</a:t>
            </a:r>
            <a:endParaRPr lang="fr-FR" sz="2400" u="sng" dirty="0"/>
          </a:p>
        </p:txBody>
      </p:sp>
      <p:sp>
        <p:nvSpPr>
          <p:cNvPr id="8" name="ZoneTexte 7"/>
          <p:cNvSpPr txBox="1"/>
          <p:nvPr/>
        </p:nvSpPr>
        <p:spPr>
          <a:xfrm>
            <a:off x="209862" y="5741629"/>
            <a:ext cx="11842230" cy="1143070"/>
          </a:xfrm>
          <a:prstGeom prst="rect">
            <a:avLst/>
          </a:prstGeom>
          <a:noFill/>
        </p:spPr>
        <p:txBody>
          <a:bodyPr wrap="square" rtlCol="0">
            <a:spAutoFit/>
          </a:bodyPr>
          <a:lstStyle/>
          <a:p>
            <a:pPr>
              <a:lnSpc>
                <a:spcPct val="150000"/>
              </a:lnSpc>
            </a:pPr>
            <a:r>
              <a:rPr lang="fr-FR" sz="2400" dirty="0"/>
              <a:t>Dans le chapitre REALISTION, nous avons présenté les interfaces réalisées dans notre site web pour permettre de clarifier les étapes d’utilisation.</a:t>
            </a:r>
          </a:p>
        </p:txBody>
      </p:sp>
    </p:spTree>
    <p:extLst>
      <p:ext uri="{BB962C8B-B14F-4D97-AF65-F5344CB8AC3E}">
        <p14:creationId xmlns:p14="http://schemas.microsoft.com/office/powerpoint/2010/main" val="3673756089"/>
      </p:ext>
    </p:extLst>
  </p:cSld>
  <p:clrMapOvr>
    <a:masterClrMapping/>
  </p:clrMapOvr>
  <mc:AlternateContent xmlns:mc="http://schemas.openxmlformats.org/markup-compatibility/2006" xmlns:p14="http://schemas.microsoft.com/office/powerpoint/2010/main">
    <mc:Choice Requires="p14">
      <p:transition spd="slow" p14:dur="2000" advClick="0" advTm="3000">
        <p14:ferris dir="l"/>
        <p:sndAc>
          <p:stSnd>
            <p:snd r:embed="rId2" name="applause.wav"/>
          </p:stSnd>
        </p:sndAc>
      </p:transition>
    </mc:Choice>
    <mc:Fallback xmlns="">
      <p:transition spd="slow" advClick="0" advTm="3000">
        <p:fade/>
        <p:sndAc>
          <p:stSnd>
            <p:snd r:embed="rId4" name="applause.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6740307"/>
          </a:xfrm>
          <a:prstGeom prst="rect">
            <a:avLst/>
          </a:prstGeom>
          <a:noFill/>
        </p:spPr>
        <p:txBody>
          <a:bodyPr wrap="square" rtlCol="0">
            <a:spAutoFit/>
          </a:bodyPr>
          <a:lstStyle/>
          <a:p>
            <a:pPr lvl="0" algn="just" eaLnBrk="0" fontAlgn="base" hangingPunct="0">
              <a:lnSpc>
                <a:spcPct val="150000"/>
              </a:lnSpc>
              <a:spcBef>
                <a:spcPct val="0"/>
              </a:spcBef>
              <a:spcAft>
                <a:spcPct val="0"/>
              </a:spcAft>
            </a:pPr>
            <a:r>
              <a:rPr lang="fr-FR" altLang="fr-FR" sz="2400" dirty="0">
                <a:latin typeface="Arial" panose="020B0604020202020204" pitchFamily="34" charset="0"/>
              </a:rPr>
              <a:t>Food On Line est une entreprise de restauration à </a:t>
            </a:r>
            <a:r>
              <a:rPr lang="fr-FR" altLang="fr-FR" sz="2400" dirty="0" err="1" smtClean="0">
                <a:latin typeface="Arial" panose="020B0604020202020204" pitchFamily="34" charset="0"/>
              </a:rPr>
              <a:t>Ngaoundéré</a:t>
            </a:r>
            <a:r>
              <a:rPr lang="fr-FR" altLang="fr-FR" sz="2400" dirty="0">
                <a:latin typeface="Arial" panose="020B0604020202020204" pitchFamily="34" charset="0"/>
              </a:rPr>
              <a:t>, visant à offrir une expérience culinaire </a:t>
            </a:r>
            <a:r>
              <a:rPr lang="fr-FR" altLang="fr-FR" sz="2400" dirty="0" smtClean="0">
                <a:latin typeface="Arial" panose="020B0604020202020204" pitchFamily="34" charset="0"/>
              </a:rPr>
              <a:t>unique  </a:t>
            </a:r>
            <a:r>
              <a:rPr lang="fr-FR" altLang="fr-FR" sz="2400" dirty="0">
                <a:latin typeface="Arial" panose="020B0604020202020204" pitchFamily="34" charset="0"/>
              </a:rPr>
              <a:t>et mémorable à travers la </a:t>
            </a:r>
            <a:r>
              <a:rPr lang="fr-FR" altLang="fr-FR" sz="2400" dirty="0" smtClean="0">
                <a:latin typeface="Arial" panose="020B0604020202020204" pitchFamily="34" charset="0"/>
              </a:rPr>
              <a:t>cuisin</a:t>
            </a:r>
            <a:r>
              <a:rPr lang="fr-FR" altLang="fr-FR" sz="2400" dirty="0" smtClean="0">
                <a:latin typeface="Arial" panose="020B0604020202020204" pitchFamily="34" charset="0"/>
              </a:rPr>
              <a:t>e </a:t>
            </a:r>
            <a:r>
              <a:rPr lang="fr-FR" altLang="fr-FR" sz="2400" dirty="0">
                <a:latin typeface="Arial" panose="020B0604020202020204" pitchFamily="34" charset="0"/>
              </a:rPr>
              <a:t>camerounaise. L’entreprise se concentre sur la durabilité et la gestion </a:t>
            </a:r>
            <a:r>
              <a:rPr lang="fr-FR" altLang="fr-FR" sz="2400" dirty="0" smtClean="0">
                <a:latin typeface="Arial" panose="020B0604020202020204" pitchFamily="34" charset="0"/>
              </a:rPr>
              <a:t>éthique des </a:t>
            </a:r>
            <a:r>
              <a:rPr lang="fr-FR" altLang="fr-FR" sz="2400" dirty="0">
                <a:latin typeface="Arial" panose="020B0604020202020204" pitchFamily="34" charset="0"/>
              </a:rPr>
              <a:t>déchets, en veillant à ce que ses matières premières soient utilisées de manière responsable. </a:t>
            </a:r>
            <a:r>
              <a:rPr lang="fr-FR" altLang="fr-FR" sz="2400" dirty="0" smtClean="0">
                <a:latin typeface="Arial" panose="020B0604020202020204" pitchFamily="34" charset="0"/>
              </a:rPr>
              <a:t>L’entreprise fonctionne </a:t>
            </a:r>
            <a:r>
              <a:rPr lang="fr-FR" altLang="fr-FR" sz="2400" dirty="0">
                <a:latin typeface="Arial" panose="020B0604020202020204" pitchFamily="34" charset="0"/>
              </a:rPr>
              <a:t>en collaboration avec des entreprises commerciales locales et vise à créer un environnement de </a:t>
            </a:r>
            <a:r>
              <a:rPr lang="fr-FR" altLang="fr-FR" sz="2400" dirty="0" smtClean="0">
                <a:latin typeface="Arial" panose="020B0604020202020204" pitchFamily="34" charset="0"/>
              </a:rPr>
              <a:t>travail </a:t>
            </a:r>
            <a:r>
              <a:rPr lang="fr-FR" altLang="fr-FR" sz="2400" dirty="0">
                <a:latin typeface="Arial" panose="020B0604020202020204" pitchFamily="34" charset="0"/>
              </a:rPr>
              <a:t>équitable et éthique.</a:t>
            </a:r>
          </a:p>
          <a:p>
            <a:pPr lvl="0" eaLnBrk="0" fontAlgn="base" hangingPunct="0">
              <a:lnSpc>
                <a:spcPct val="150000"/>
              </a:lnSpc>
              <a:spcBef>
                <a:spcPct val="0"/>
              </a:spcBef>
              <a:spcAft>
                <a:spcPct val="0"/>
              </a:spcAft>
            </a:pPr>
            <a:r>
              <a:rPr lang="fr-FR" altLang="fr-FR" sz="2400" dirty="0">
                <a:latin typeface="Arial" panose="020B0604020202020204" pitchFamily="34" charset="0"/>
              </a:rPr>
              <a:t>L’objectif principal de l’entreprise est de devenir un leader dans l’industrie de la restauration en offrant </a:t>
            </a:r>
            <a:r>
              <a:rPr lang="fr-FR" altLang="fr-FR" sz="2400" dirty="0" smtClean="0">
                <a:latin typeface="Arial" panose="020B0604020202020204" pitchFamily="34" charset="0"/>
              </a:rPr>
              <a:t>un </a:t>
            </a:r>
            <a:r>
              <a:rPr lang="fr-FR" altLang="fr-FR" sz="2400" dirty="0">
                <a:latin typeface="Arial" panose="020B0604020202020204" pitchFamily="34" charset="0"/>
              </a:rPr>
              <a:t>service exceptionnel, une qualité exceptionnelle et une excellence culinaire. La vision de l’entreprise est </a:t>
            </a:r>
            <a:r>
              <a:rPr lang="fr-FR" altLang="fr-FR" sz="2400" dirty="0" smtClean="0">
                <a:latin typeface="Arial" panose="020B0604020202020204" pitchFamily="34" charset="0"/>
              </a:rPr>
              <a:t>de devenir </a:t>
            </a:r>
            <a:r>
              <a:rPr lang="fr-FR" altLang="fr-FR" sz="2400" dirty="0">
                <a:latin typeface="Arial" panose="020B0604020202020204" pitchFamily="34" charset="0"/>
              </a:rPr>
              <a:t>un acteur de premier plan dans l’industrie en offrant une expérience culinaire unique et mémorable.</a:t>
            </a:r>
            <a:br>
              <a:rPr lang="fr-FR" altLang="fr-FR" sz="2400" dirty="0">
                <a:latin typeface="Arial" panose="020B0604020202020204" pitchFamily="34" charset="0"/>
              </a:rPr>
            </a:br>
            <a:endParaRPr lang="fr-FR" altLang="fr-FR" sz="2400" dirty="0">
              <a:latin typeface="Arial" panose="020B0604020202020204" pitchFamily="34" charset="0"/>
            </a:endParaRPr>
          </a:p>
          <a:p>
            <a:pPr>
              <a:lnSpc>
                <a:spcPct val="150000"/>
              </a:lnSpc>
            </a:pPr>
            <a:endParaRPr lang="en-US" sz="2400" dirty="0" smtClean="0"/>
          </a:p>
        </p:txBody>
      </p:sp>
    </p:spTree>
    <p:extLst>
      <p:ext uri="{BB962C8B-B14F-4D97-AF65-F5344CB8AC3E}">
        <p14:creationId xmlns:p14="http://schemas.microsoft.com/office/powerpoint/2010/main" val="8266128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0"/>
            <a:ext cx="12192000" cy="4339650"/>
          </a:xfrm>
          <a:prstGeom prst="rect">
            <a:avLst/>
          </a:prstGeom>
          <a:noFill/>
        </p:spPr>
        <p:txBody>
          <a:bodyPr wrap="square" rtlCol="0">
            <a:spAutoFit/>
          </a:bodyPr>
          <a:lstStyle/>
          <a:p>
            <a:pPr lvl="0" eaLnBrk="0" fontAlgn="base" hangingPunct="0">
              <a:lnSpc>
                <a:spcPct val="150000"/>
              </a:lnSpc>
              <a:spcBef>
                <a:spcPct val="0"/>
              </a:spcBef>
              <a:spcAft>
                <a:spcPct val="0"/>
              </a:spcAft>
            </a:pPr>
            <a:r>
              <a:rPr lang="fr-FR" altLang="fr-FR" sz="2400" dirty="0">
                <a:latin typeface="Arial" panose="020B0604020202020204" pitchFamily="34" charset="0"/>
              </a:rPr>
              <a:t>Les employés de l’entreprise sont très motivés et engagés dans leur travail. Ils se consacrent à des pratiques </a:t>
            </a:r>
            <a:r>
              <a:rPr lang="fr-FR" altLang="fr-FR" sz="2400" dirty="0" smtClean="0">
                <a:latin typeface="Arial" panose="020B0604020202020204" pitchFamily="34" charset="0"/>
              </a:rPr>
              <a:t>éthiques</a:t>
            </a:r>
            <a:r>
              <a:rPr lang="fr-FR" altLang="fr-FR" sz="2400" dirty="0">
                <a:latin typeface="Arial" panose="020B0604020202020204" pitchFamily="34" charset="0"/>
              </a:rPr>
              <a:t>, à un service exceptionnel et à </a:t>
            </a:r>
            <a:r>
              <a:rPr lang="fr-FR" altLang="fr-FR" sz="2400" dirty="0" smtClean="0">
                <a:latin typeface="Arial" panose="020B0604020202020204" pitchFamily="34" charset="0"/>
              </a:rPr>
              <a:t>l’excellence culinaire</a:t>
            </a:r>
            <a:r>
              <a:rPr lang="fr-FR" altLang="fr-FR" sz="2400" dirty="0">
                <a:latin typeface="Arial" panose="020B0604020202020204" pitchFamily="34" charset="0"/>
              </a:rPr>
              <a:t>. Leur objectif est de devenir un leader </a:t>
            </a:r>
            <a:r>
              <a:rPr lang="fr-FR" altLang="fr-FR" sz="2400" dirty="0" smtClean="0">
                <a:latin typeface="Arial" panose="020B0604020202020204" pitchFamily="34" charset="0"/>
              </a:rPr>
              <a:t>dans </a:t>
            </a:r>
            <a:r>
              <a:rPr lang="fr-FR" altLang="fr-FR" sz="2400" dirty="0">
                <a:latin typeface="Arial" panose="020B0604020202020204" pitchFamily="34" charset="0"/>
              </a:rPr>
              <a:t>l’industrie de la restauration </a:t>
            </a:r>
            <a:r>
              <a:rPr lang="fr-FR" altLang="fr-FR" sz="2400" dirty="0" smtClean="0">
                <a:latin typeface="Arial" panose="020B0604020202020204" pitchFamily="34" charset="0"/>
              </a:rPr>
              <a:t>en mettant </a:t>
            </a:r>
            <a:r>
              <a:rPr lang="fr-FR" altLang="fr-FR" sz="2400" dirty="0">
                <a:latin typeface="Arial" panose="020B0604020202020204" pitchFamily="34" charset="0"/>
              </a:rPr>
              <a:t>en œuvre des solutions et des technologies innovantes qui </a:t>
            </a:r>
            <a:r>
              <a:rPr lang="fr-FR" altLang="fr-FR" sz="2400" dirty="0" smtClean="0">
                <a:latin typeface="Arial" panose="020B0604020202020204" pitchFamily="34" charset="0"/>
              </a:rPr>
              <a:t>améliorent </a:t>
            </a:r>
            <a:r>
              <a:rPr lang="fr-FR" altLang="fr-FR" sz="2400" dirty="0">
                <a:latin typeface="Arial" panose="020B0604020202020204" pitchFamily="34" charset="0"/>
              </a:rPr>
              <a:t>la satisfaction et la satisfaction des clients</a:t>
            </a:r>
            <a:r>
              <a:rPr lang="fr-FR" altLang="fr-FR" sz="2400" dirty="0" smtClean="0">
                <a:latin typeface="Arial" panose="020B0604020202020204" pitchFamily="34" charset="0"/>
              </a:rPr>
              <a:t>.</a:t>
            </a:r>
            <a:r>
              <a:rPr lang="fr-FR" altLang="fr-FR" sz="2400" dirty="0">
                <a:latin typeface="Arial" panose="020B0604020202020204" pitchFamily="34" charset="0"/>
              </a:rPr>
              <a:t/>
            </a:r>
            <a:br>
              <a:rPr lang="fr-FR" altLang="fr-FR" sz="2400" dirty="0">
                <a:latin typeface="Arial" panose="020B0604020202020204" pitchFamily="34" charset="0"/>
              </a:rPr>
            </a:br>
            <a:r>
              <a:rPr lang="fr-FR" altLang="fr-FR" sz="2400" dirty="0">
                <a:latin typeface="Arial" panose="020B0604020202020204" pitchFamily="34" charset="0"/>
              </a:rPr>
              <a:t>Les employés de l’entreprise sont très motivés et engagés dans leur travail. Ils se consacrent à des </a:t>
            </a:r>
            <a:r>
              <a:rPr lang="fr-FR" altLang="fr-FR" sz="2400" dirty="0" smtClean="0">
                <a:latin typeface="Arial" panose="020B0604020202020204" pitchFamily="34" charset="0"/>
              </a:rPr>
              <a:t>pratiques </a:t>
            </a:r>
            <a:r>
              <a:rPr lang="fr-FR" altLang="fr-FR" sz="2400" dirty="0" err="1" smtClean="0">
                <a:latin typeface="Arial" panose="020B0604020202020204" pitchFamily="34" charset="0"/>
              </a:rPr>
              <a:t>éthiques,à</a:t>
            </a:r>
            <a:r>
              <a:rPr lang="fr-FR" altLang="fr-FR" sz="2400" dirty="0" smtClean="0">
                <a:latin typeface="Arial" panose="020B0604020202020204" pitchFamily="34" charset="0"/>
              </a:rPr>
              <a:t> </a:t>
            </a:r>
            <a:r>
              <a:rPr lang="fr-FR" altLang="fr-FR" sz="2400" dirty="0">
                <a:latin typeface="Arial" panose="020B0604020202020204" pitchFamily="34" charset="0"/>
              </a:rPr>
              <a:t>un service exceptionnel et à l’excellence culinaire. </a:t>
            </a:r>
          </a:p>
          <a:p>
            <a:pPr lvl="0" eaLnBrk="0" fontAlgn="base" hangingPunct="0">
              <a:spcBef>
                <a:spcPct val="0"/>
              </a:spcBef>
              <a:spcAft>
                <a:spcPct val="0"/>
              </a:spcAft>
            </a:pPr>
            <a:r>
              <a:rPr lang="fr-FR" altLang="fr-FR" sz="2400" dirty="0">
                <a:latin typeface="Arial" panose="020B0604020202020204" pitchFamily="34" charset="0"/>
              </a:rPr>
              <a:t> </a:t>
            </a:r>
          </a:p>
        </p:txBody>
      </p:sp>
      <p:sp>
        <p:nvSpPr>
          <p:cNvPr id="2" name="ZoneTexte 1"/>
          <p:cNvSpPr txBox="1"/>
          <p:nvPr/>
        </p:nvSpPr>
        <p:spPr>
          <a:xfrm>
            <a:off x="122830" y="3985146"/>
            <a:ext cx="12069170" cy="2169825"/>
          </a:xfrm>
          <a:prstGeom prst="rect">
            <a:avLst/>
          </a:prstGeom>
          <a:noFill/>
        </p:spPr>
        <p:txBody>
          <a:bodyPr wrap="square" rtlCol="0">
            <a:spAutoFit/>
          </a:bodyPr>
          <a:lstStyle/>
          <a:p>
            <a:pPr lvl="0" eaLnBrk="0" fontAlgn="base" hangingPunct="0">
              <a:lnSpc>
                <a:spcPct val="150000"/>
              </a:lnSpc>
              <a:spcBef>
                <a:spcPct val="0"/>
              </a:spcBef>
              <a:spcAft>
                <a:spcPct val="0"/>
              </a:spcAft>
            </a:pPr>
            <a:r>
              <a:rPr lang="fr-FR" altLang="fr-FR" sz="2400" dirty="0">
                <a:latin typeface="Arial" panose="020B0604020202020204" pitchFamily="34" charset="0"/>
              </a:rPr>
              <a:t>Leur objectif est de devenir un leader dans l’industrie de la restauration en mettant en œuvre des solutions et des technologies innovantes qui améliorent la satisfaction et la satisfaction des clients.</a:t>
            </a:r>
          </a:p>
          <a:p>
            <a:pPr lvl="0" algn="ctr" eaLnBrk="0" fontAlgn="base" hangingPunct="0">
              <a:lnSpc>
                <a:spcPct val="150000"/>
              </a:lnSpc>
              <a:spcBef>
                <a:spcPct val="0"/>
              </a:spcBef>
              <a:spcAft>
                <a:spcPct val="0"/>
              </a:spcAft>
            </a:pPr>
            <a:r>
              <a:rPr lang="en-US" altLang="fr-FR" u="sng" dirty="0">
                <a:latin typeface="Arial" panose="020B0604020202020204" pitchFamily="34" charset="0"/>
              </a:rPr>
              <a:t>LES PERSONNELS</a:t>
            </a:r>
            <a:endParaRPr lang="fr-FR" altLang="fr-FR" u="sng" dirty="0">
              <a:latin typeface="Arial" panose="020B0604020202020204" pitchFamily="34" charset="0"/>
            </a:endParaRPr>
          </a:p>
        </p:txBody>
      </p:sp>
    </p:spTree>
    <p:extLst>
      <p:ext uri="{BB962C8B-B14F-4D97-AF65-F5344CB8AC3E}">
        <p14:creationId xmlns:p14="http://schemas.microsoft.com/office/powerpoint/2010/main" val="131806776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2256718840"/>
              </p:ext>
            </p:extLst>
          </p:nvPr>
        </p:nvGraphicFramePr>
        <p:xfrm>
          <a:off x="136479" y="300251"/>
          <a:ext cx="11805312" cy="6541454"/>
        </p:xfrm>
        <a:graphic>
          <a:graphicData uri="http://schemas.openxmlformats.org/drawingml/2006/table">
            <a:tbl>
              <a:tblPr firstRow="1" firstCol="1" bandRow="1">
                <a:tableStyleId>{5C22544A-7EE6-4342-B048-85BDC9FD1C3A}</a:tableStyleId>
              </a:tblPr>
              <a:tblGrid>
                <a:gridCol w="3220870"/>
                <a:gridCol w="4965467"/>
                <a:gridCol w="3618975"/>
              </a:tblGrid>
              <a:tr h="406963">
                <a:tc>
                  <a:txBody>
                    <a:bodyPr/>
                    <a:lstStyle/>
                    <a:p>
                      <a:pPr algn="just">
                        <a:lnSpc>
                          <a:spcPct val="107000"/>
                        </a:lnSpc>
                        <a:spcAft>
                          <a:spcPts val="0"/>
                        </a:spcAft>
                      </a:pPr>
                      <a:r>
                        <a:rPr lang="fr-FR" sz="900" dirty="0">
                          <a:effectLst/>
                        </a:rPr>
                        <a:t>           </a:t>
                      </a:r>
                      <a:r>
                        <a:rPr lang="fr-FR" sz="2400" dirty="0">
                          <a:effectLst/>
                        </a:rPr>
                        <a:t>Postes</a:t>
                      </a:r>
                      <a:endParaRPr lang="fr-F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just">
                        <a:lnSpc>
                          <a:spcPct val="107000"/>
                        </a:lnSpc>
                        <a:spcAft>
                          <a:spcPts val="0"/>
                        </a:spcAft>
                      </a:pPr>
                      <a:r>
                        <a:rPr lang="fr-FR" sz="1800" dirty="0">
                          <a:effectLst/>
                        </a:rPr>
                        <a:t>Taches journalières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just">
                        <a:lnSpc>
                          <a:spcPct val="107000"/>
                        </a:lnSpc>
                        <a:spcAft>
                          <a:spcPts val="0"/>
                        </a:spcAft>
                      </a:pPr>
                      <a:r>
                        <a:rPr lang="fr-FR" sz="1600" dirty="0">
                          <a:effectLst/>
                        </a:rPr>
                        <a:t>Nombre d’années d’expérience requises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1437277">
                <a:tc>
                  <a:txBody>
                    <a:bodyPr/>
                    <a:lstStyle/>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2400" dirty="0" smtClean="0">
                          <a:effectLst/>
                        </a:rPr>
                        <a:t>Administrateur</a:t>
                      </a:r>
                      <a:endParaRPr lang="fr-F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Tâches  administratives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Prise de décision concernant la gestion complète de l’entreprise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Gestion du site web du restaurant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just">
                        <a:lnSpc>
                          <a:spcPct val="107000"/>
                        </a:lnSpc>
                        <a:spcAft>
                          <a:spcPts val="0"/>
                        </a:spcAft>
                      </a:pPr>
                      <a:r>
                        <a:rPr lang="fr-FR" sz="1050" dirty="0">
                          <a:effectLst/>
                        </a:rPr>
                        <a:t> </a:t>
                      </a:r>
                      <a:endParaRPr lang="fr-F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1437277">
                <a:tc>
                  <a:txBody>
                    <a:bodyPr/>
                    <a:lstStyle/>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2400" dirty="0">
                          <a:effectLst/>
                        </a:rPr>
                        <a:t>      Chef cuisinier</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Elaborer les menus</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Organiser et donner les instructions en cuisines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Planifier les horaires de travail ;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Surveiller la qualité du travail.</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just">
                        <a:lnSpc>
                          <a:spcPct val="107000"/>
                        </a:lnSpc>
                        <a:spcAft>
                          <a:spcPts val="0"/>
                        </a:spcAft>
                      </a:pPr>
                      <a:r>
                        <a:rPr lang="fr-FR" sz="1050" dirty="0">
                          <a:effectLst/>
                        </a:rPr>
                        <a:t> </a:t>
                      </a:r>
                      <a:endParaRPr lang="fr-FR" sz="1000" dirty="0">
                        <a:effectLst/>
                      </a:endParaRPr>
                    </a:p>
                    <a:p>
                      <a:pPr algn="just">
                        <a:lnSpc>
                          <a:spcPct val="107000"/>
                        </a:lnSpc>
                        <a:spcAft>
                          <a:spcPts val="0"/>
                        </a:spcAft>
                      </a:pPr>
                      <a:r>
                        <a:rPr lang="fr-FR" sz="1050" dirty="0">
                          <a:effectLst/>
                        </a:rPr>
                        <a:t> </a:t>
                      </a:r>
                      <a:endParaRPr lang="fr-FR" sz="1000" dirty="0">
                        <a:effectLst/>
                      </a:endParaRPr>
                    </a:p>
                    <a:p>
                      <a:pPr algn="just">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800" dirty="0">
                          <a:effectLst/>
                        </a:rPr>
                        <a:t>   3-5 Années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1256621">
                <a:tc>
                  <a:txBody>
                    <a:bodyPr/>
                    <a:lstStyle/>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2400" dirty="0">
                          <a:effectLst/>
                        </a:rPr>
                        <a:t>      Second de cuisine</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Préparer les menus demandes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S’informer auprès du chef des taches à exécuter ;</a:t>
                      </a:r>
                      <a:endParaRPr lang="fr-FR" sz="1600" dirty="0">
                        <a:effectLst/>
                      </a:endParaRPr>
                    </a:p>
                    <a:p>
                      <a:pPr marL="342900" lvl="0" indent="-342900" algn="just">
                        <a:lnSpc>
                          <a:spcPct val="107000"/>
                        </a:lnSpc>
                        <a:spcAft>
                          <a:spcPts val="0"/>
                        </a:spcAft>
                        <a:buFont typeface="Times New Roman" panose="02020603050405020304" pitchFamily="18" charset="0"/>
                        <a:buChar char="-"/>
                      </a:pPr>
                      <a:r>
                        <a:rPr lang="fr-FR" sz="1800" dirty="0">
                          <a:effectLst/>
                        </a:rPr>
                        <a:t>Remplacer ci-besoin le chef cuisinier</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ctr">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800" dirty="0">
                          <a:effectLst/>
                        </a:rPr>
                        <a:t>2-3 Années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726315">
                <a:tc>
                  <a:txBody>
                    <a:bodyPr/>
                    <a:lstStyle/>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2400" dirty="0">
                          <a:effectLst/>
                        </a:rPr>
                        <a:t>     Chef de rang</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Motiver et diriger l’équipe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ctr">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800" dirty="0">
                          <a:effectLst/>
                        </a:rPr>
                        <a:t>         3 Années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740562">
                <a:tc>
                  <a:txBody>
                    <a:bodyPr/>
                    <a:lstStyle/>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900" dirty="0">
                          <a:effectLst/>
                        </a:rPr>
                        <a:t> </a:t>
                      </a:r>
                      <a:endParaRPr lang="fr-FR" sz="800" dirty="0">
                        <a:effectLst/>
                      </a:endParaRPr>
                    </a:p>
                    <a:p>
                      <a:pPr algn="just">
                        <a:lnSpc>
                          <a:spcPct val="107000"/>
                        </a:lnSpc>
                        <a:spcAft>
                          <a:spcPts val="0"/>
                        </a:spcAft>
                      </a:pPr>
                      <a:r>
                        <a:rPr lang="fr-FR" sz="2400" dirty="0">
                          <a:effectLst/>
                        </a:rPr>
                        <a:t>             Serveur </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Suivre les instructions du chef de rang </a:t>
                      </a:r>
                      <a:r>
                        <a:rPr lang="fr-FR" sz="1800" dirty="0" smtClean="0">
                          <a:effectLst/>
                        </a:rPr>
                        <a:t>;</a:t>
                      </a:r>
                      <a:endParaRPr lang="fr-FR" sz="1600" dirty="0">
                        <a:effectLst/>
                      </a:endParaRPr>
                    </a:p>
                  </a:txBody>
                  <a:tcPr marL="49187" marR="49187" marT="0" marB="0"/>
                </a:tc>
                <a:tc>
                  <a:txBody>
                    <a:bodyPr/>
                    <a:lstStyle/>
                    <a:p>
                      <a:pPr algn="ctr">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050" dirty="0">
                          <a:effectLst/>
                        </a:rPr>
                        <a:t> </a:t>
                      </a:r>
                      <a:endParaRPr lang="fr-FR" sz="1000" dirty="0">
                        <a:effectLst/>
                      </a:endParaRPr>
                    </a:p>
                    <a:p>
                      <a:pPr algn="ctr">
                        <a:lnSpc>
                          <a:spcPct val="107000"/>
                        </a:lnSpc>
                        <a:spcAft>
                          <a:spcPts val="0"/>
                        </a:spcAft>
                      </a:pPr>
                      <a:r>
                        <a:rPr lang="fr-FR" sz="1800" dirty="0">
                          <a:effectLst/>
                        </a:rPr>
                        <a:t>             1 An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r h="172799">
                <a:tc>
                  <a:txBody>
                    <a:bodyPr/>
                    <a:lstStyle/>
                    <a:p>
                      <a:pPr algn="just">
                        <a:lnSpc>
                          <a:spcPct val="107000"/>
                        </a:lnSpc>
                        <a:spcAft>
                          <a:spcPts val="0"/>
                        </a:spcAft>
                      </a:pPr>
                      <a:r>
                        <a:rPr lang="fr-FR" sz="900" dirty="0">
                          <a:effectLst/>
                        </a:rPr>
                        <a:t>            </a:t>
                      </a:r>
                      <a:r>
                        <a:rPr lang="fr-FR" sz="2400" dirty="0">
                          <a:effectLst/>
                        </a:rPr>
                        <a:t>Livreur</a:t>
                      </a:r>
                      <a:endParaRPr lang="fr-FR" sz="8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marL="342900" lvl="0" indent="-342900" algn="just">
                        <a:lnSpc>
                          <a:spcPct val="107000"/>
                        </a:lnSpc>
                        <a:spcAft>
                          <a:spcPts val="0"/>
                        </a:spcAft>
                        <a:buFont typeface="Times New Roman" panose="02020603050405020304" pitchFamily="18" charset="0"/>
                        <a:buChar char="-"/>
                      </a:pPr>
                      <a:r>
                        <a:rPr lang="fr-FR" sz="1800" dirty="0">
                          <a:effectLst/>
                        </a:rPr>
                        <a:t>Livrer les commandes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c>
                  <a:txBody>
                    <a:bodyPr/>
                    <a:lstStyle/>
                    <a:p>
                      <a:pPr algn="ctr">
                        <a:lnSpc>
                          <a:spcPct val="107000"/>
                        </a:lnSpc>
                        <a:spcAft>
                          <a:spcPts val="0"/>
                        </a:spcAft>
                      </a:pPr>
                      <a:r>
                        <a:rPr lang="fr-FR" sz="1050" dirty="0">
                          <a:effectLst/>
                        </a:rPr>
                        <a:t>              </a:t>
                      </a:r>
                      <a:r>
                        <a:rPr lang="fr-FR" sz="1800" dirty="0">
                          <a:effectLst/>
                        </a:rPr>
                        <a:t>1 An</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187" marR="49187" marT="0" marB="0"/>
                </a:tc>
              </a:tr>
            </a:tbl>
          </a:graphicData>
        </a:graphic>
      </p:graphicFrame>
    </p:spTree>
    <p:extLst>
      <p:ext uri="{BB962C8B-B14F-4D97-AF65-F5344CB8AC3E}">
        <p14:creationId xmlns:p14="http://schemas.microsoft.com/office/powerpoint/2010/main" val="139168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au 7"/>
          <p:cNvGraphicFramePr>
            <a:graphicFrameLocks noGrp="1"/>
          </p:cNvGraphicFramePr>
          <p:nvPr>
            <p:extLst>
              <p:ext uri="{D42A27DB-BD31-4B8C-83A1-F6EECF244321}">
                <p14:modId xmlns:p14="http://schemas.microsoft.com/office/powerpoint/2010/main" val="3622651454"/>
              </p:ext>
            </p:extLst>
          </p:nvPr>
        </p:nvGraphicFramePr>
        <p:xfrm>
          <a:off x="1376907" y="310233"/>
          <a:ext cx="8128000" cy="5841185"/>
        </p:xfrm>
        <a:graphic>
          <a:graphicData uri="http://schemas.openxmlformats.org/drawingml/2006/table">
            <a:tbl>
              <a:tblPr firstRow="1" bandRow="1">
                <a:tableStyleId>{5C22544A-7EE6-4342-B048-85BDC9FD1C3A}</a:tableStyleId>
              </a:tblPr>
              <a:tblGrid>
                <a:gridCol w="4064000"/>
                <a:gridCol w="4064000"/>
              </a:tblGrid>
              <a:tr h="483537">
                <a:tc>
                  <a:txBody>
                    <a:bodyPr/>
                    <a:lstStyle/>
                    <a:p>
                      <a:r>
                        <a:rPr lang="en-US" dirty="0" smtClean="0"/>
                        <a:t>MENU</a:t>
                      </a:r>
                      <a:endParaRPr lang="fr-FR" dirty="0"/>
                    </a:p>
                  </a:txBody>
                  <a:tcPr/>
                </a:tc>
                <a:tc>
                  <a:txBody>
                    <a:bodyPr/>
                    <a:lstStyle/>
                    <a:p>
                      <a:r>
                        <a:rPr lang="en-US" dirty="0" smtClean="0"/>
                        <a:t>DESCRIPTION</a:t>
                      </a:r>
                      <a:endParaRPr lang="fr-FR" dirty="0"/>
                    </a:p>
                  </a:txBody>
                  <a:tcPr/>
                </a:tc>
              </a:tr>
              <a:tr h="1148068">
                <a:tc>
                  <a:txBody>
                    <a:bodyPr/>
                    <a:lstStyle/>
                    <a:p>
                      <a:r>
                        <a:rPr lang="en-US" dirty="0" smtClean="0"/>
                        <a:t>Ndole</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traditionnel camerounais a base de feuilles de ndole, crevette séchées, poisson fume et viande de bœuf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5378">
                <a:tc>
                  <a:txBody>
                    <a:bodyPr/>
                    <a:lstStyle/>
                    <a:p>
                      <a:r>
                        <a:rPr lang="en-US" dirty="0" smtClean="0"/>
                        <a:t>Eru</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traditionnel a base de feuilles d’</a:t>
                      </a:r>
                      <a:r>
                        <a:rPr lang="fr-FR" sz="1800" dirty="0" err="1">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okock</a:t>
                      </a: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 , waterlif, poisson fume, crevette, viande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5378">
                <a:tc>
                  <a:txBody>
                    <a:bodyPr/>
                    <a:lstStyle/>
                    <a:p>
                      <a:r>
                        <a:rPr lang="en-US" dirty="0" smtClean="0"/>
                        <a:t>Folere</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a base de feuilles de tolère (feuilles de patate douce), poisson fume, viande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5378">
                <a:tc>
                  <a:txBody>
                    <a:bodyPr/>
                    <a:lstStyle/>
                    <a:p>
                      <a:r>
                        <a:rPr lang="en-US" dirty="0" smtClean="0"/>
                        <a:t>Poulet</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a base de poulet marine et grille, accompagne de légume saute ou de frites</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48068">
                <a:tc>
                  <a:txBody>
                    <a:bodyPr/>
                    <a:lstStyle/>
                    <a:p>
                      <a:r>
                        <a:rPr lang="en-US" dirty="0" smtClean="0"/>
                        <a:t>Poisson</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a base de poisson frais préparer selon la préférence du client (grille, braise, en sauce)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65378">
                <a:tc>
                  <a:txBody>
                    <a:bodyPr/>
                    <a:lstStyle/>
                    <a:p>
                      <a:r>
                        <a:rPr lang="en-US" dirty="0" smtClean="0"/>
                        <a:t>Bouillon</a:t>
                      </a:r>
                      <a:endParaRPr lang="fr-FR" dirty="0"/>
                    </a:p>
                  </a:txBody>
                  <a:tcPr/>
                </a:tc>
                <a:tc>
                  <a:txBody>
                    <a:bodyPr/>
                    <a:lstStyle/>
                    <a:p>
                      <a:pPr algn="just">
                        <a:lnSpc>
                          <a:spcPct val="107000"/>
                        </a:lnSpc>
                        <a:spcAft>
                          <a:spcPts val="0"/>
                        </a:spcAft>
                      </a:pPr>
                      <a:r>
                        <a:rPr lang="fr-FR" sz="1800" dirty="0">
                          <a:solidFill>
                            <a:srgbClr val="262626"/>
                          </a:solidFill>
                          <a:effectLst/>
                          <a:latin typeface="Times New Roman" panose="02020603050405020304" pitchFamily="18" charset="0"/>
                          <a:ea typeface="Calibri" panose="020F0502020204030204" pitchFamily="34" charset="0"/>
                          <a:cs typeface="Times New Roman" panose="02020603050405020304" pitchFamily="18" charset="0"/>
                        </a:rPr>
                        <a:t>Plat a base de (poulet, bœuf, poisson), épices, accompagné de riz, plantain mur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883190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68239" y="0"/>
            <a:ext cx="12192000" cy="6001643"/>
          </a:xfrm>
          <a:prstGeom prst="rect">
            <a:avLst/>
          </a:prstGeom>
          <a:noFill/>
        </p:spPr>
        <p:txBody>
          <a:bodyPr wrap="square" rtlCol="0">
            <a:spAutoFit/>
          </a:bodyPr>
          <a:lstStyle/>
          <a:p>
            <a:pPr algn="ctr"/>
            <a:r>
              <a:rPr lang="en-US" sz="2400" u="sng" dirty="0" smtClean="0"/>
              <a:t>MARKETING ET PUBLICITE</a:t>
            </a:r>
            <a:endParaRPr lang="en-US" sz="2400" u="sng" dirty="0"/>
          </a:p>
          <a:p>
            <a:pPr>
              <a:lnSpc>
                <a:spcPct val="150000"/>
              </a:lnSpc>
            </a:pPr>
            <a:r>
              <a:rPr lang="fr-FR" sz="2400" dirty="0" smtClean="0">
                <a:latin typeface="Open Sans"/>
              </a:rPr>
              <a:t>Pour </a:t>
            </a:r>
            <a:r>
              <a:rPr lang="fr-FR" sz="2400" dirty="0">
                <a:latin typeface="Open Sans"/>
              </a:rPr>
              <a:t>créer un restaurant réussi, il est crucial d’intégrer des stratégies de marketing et de publicité pour attirer le public cible, qui est tous intéressés par la bonne nourriture. Cela peut être réalisé en créant un site Web, en s’associant à des influenceurs pour diverses publicités et en offrant des remises aux clients fidèles et des livraisons gratuites au-delà de trois commandes. Les indicateurs de succès de l’entreprise peuvent varier en fonction des objectifs de l’entreprise. Ces indicateurs permettent d’évaluer les efforts de marketing et d’ajuster les stratégies si nécessaire pour atteindre les objectifs commerciaux. Les indicateurs clés comprennent le remplissage des tables, l’attraction des clients, les taux de conversion en ligne, les avis en ligne et les commentaires positifs, et la croissance de l’entreprise.</a:t>
            </a:r>
            <a:endParaRPr lang="en-US" sz="2400" dirty="0" smtClean="0"/>
          </a:p>
        </p:txBody>
      </p:sp>
    </p:spTree>
    <p:extLst>
      <p:ext uri="{BB962C8B-B14F-4D97-AF65-F5344CB8AC3E}">
        <p14:creationId xmlns:p14="http://schemas.microsoft.com/office/powerpoint/2010/main" val="5265558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u="sng" dirty="0" smtClean="0"/>
              <a:t>PARTIE 2</a:t>
            </a:r>
            <a:endParaRPr lang="fr-FR" u="sng" dirty="0"/>
          </a:p>
        </p:txBody>
      </p:sp>
      <p:sp>
        <p:nvSpPr>
          <p:cNvPr id="3" name="Espace réservé du contenu 2"/>
          <p:cNvSpPr>
            <a:spLocks noGrp="1"/>
          </p:cNvSpPr>
          <p:nvPr>
            <p:ph idx="1"/>
          </p:nvPr>
        </p:nvSpPr>
        <p:spPr/>
        <p:txBody>
          <a:bodyPr>
            <a:normAutofit/>
          </a:bodyPr>
          <a:lstStyle/>
          <a:p>
            <a:pPr marL="0" indent="0" algn="ctr">
              <a:buNone/>
            </a:pPr>
            <a:r>
              <a:rPr lang="en-US" sz="3600" dirty="0" smtClean="0"/>
              <a:t>CADRE DE DEVELOPPEMENT DU PROJET</a:t>
            </a:r>
            <a:endParaRPr lang="fr-FR" sz="3600" dirty="0"/>
          </a:p>
        </p:txBody>
      </p:sp>
    </p:spTree>
    <p:extLst>
      <p:ext uri="{BB962C8B-B14F-4D97-AF65-F5344CB8AC3E}">
        <p14:creationId xmlns:p14="http://schemas.microsoft.com/office/powerpoint/2010/main" val="2894380683"/>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0" y="-159306"/>
            <a:ext cx="12191999" cy="7017306"/>
          </a:xfrm>
          <a:prstGeom prst="rect">
            <a:avLst/>
          </a:prstGeom>
          <a:noFill/>
        </p:spPr>
        <p:txBody>
          <a:bodyPr wrap="square" rtlCol="0">
            <a:spAutoFit/>
          </a:bodyPr>
          <a:lstStyle/>
          <a:p>
            <a:pPr lvl="0" algn="ctr" eaLnBrk="0" fontAlgn="base" hangingPunct="0">
              <a:lnSpc>
                <a:spcPct val="150000"/>
              </a:lnSpc>
              <a:spcBef>
                <a:spcPct val="0"/>
              </a:spcBef>
              <a:spcAft>
                <a:spcPct val="0"/>
              </a:spcAft>
            </a:pPr>
            <a:r>
              <a:rPr lang="en-US" altLang="fr-FR" sz="2800" u="sng" dirty="0" smtClean="0">
                <a:latin typeface="Arial" panose="020B0604020202020204" pitchFamily="34" charset="0"/>
              </a:rPr>
              <a:t>ANALYSE DES BESOINS</a:t>
            </a:r>
            <a:endParaRPr lang="fr-FR" altLang="fr-FR" sz="2800" u="sng" dirty="0" smtClean="0">
              <a:latin typeface="Arial" panose="020B0604020202020204" pitchFamily="34" charset="0"/>
            </a:endParaRPr>
          </a:p>
          <a:p>
            <a:pPr lvl="0" eaLnBrk="0" fontAlgn="base" hangingPunct="0">
              <a:lnSpc>
                <a:spcPct val="150000"/>
              </a:lnSpc>
              <a:spcBef>
                <a:spcPct val="0"/>
              </a:spcBef>
              <a:spcAft>
                <a:spcPct val="0"/>
              </a:spcAft>
            </a:pPr>
            <a:r>
              <a:rPr lang="fr-FR" altLang="fr-FR" sz="2400" dirty="0" smtClean="0">
                <a:latin typeface="Arial" panose="020B0604020202020204" pitchFamily="34" charset="0"/>
              </a:rPr>
              <a:t>Cette partie du GENIE LOGICIEL décrit </a:t>
            </a:r>
            <a:r>
              <a:rPr lang="fr-FR" altLang="fr-FR" sz="2400" dirty="0">
                <a:latin typeface="Arial" panose="020B0604020202020204" pitchFamily="34" charset="0"/>
              </a:rPr>
              <a:t>les spécifications et l’analyse du site dans le cadre de notre projet, servant de </a:t>
            </a:r>
            <a:r>
              <a:rPr lang="fr-FR" altLang="fr-FR" sz="2400" dirty="0" smtClean="0">
                <a:latin typeface="Arial" panose="020B0604020202020204" pitchFamily="34" charset="0"/>
              </a:rPr>
              <a:t>guide pour </a:t>
            </a:r>
            <a:r>
              <a:rPr lang="fr-FR" altLang="fr-FR" sz="2400" dirty="0">
                <a:latin typeface="Arial" panose="020B0604020202020204" pitchFamily="34" charset="0"/>
              </a:rPr>
              <a:t>les charges de notre demande de conception et de développement. Il présente également une partie analytique </a:t>
            </a:r>
            <a:r>
              <a:rPr lang="fr-FR" altLang="fr-FR" sz="2400" dirty="0" smtClean="0">
                <a:latin typeface="Arial" panose="020B0604020202020204" pitchFamily="34" charset="0"/>
              </a:rPr>
              <a:t>qui </a:t>
            </a:r>
            <a:r>
              <a:rPr lang="fr-FR" altLang="fr-FR" sz="2400" dirty="0">
                <a:latin typeface="Arial" panose="020B0604020202020204" pitchFamily="34" charset="0"/>
              </a:rPr>
              <a:t>précède la phase de conception. Le chapitre définit les </a:t>
            </a:r>
            <a:r>
              <a:rPr lang="fr-FR" altLang="fr-FR" sz="2400" dirty="0" smtClean="0">
                <a:latin typeface="Arial" panose="020B0604020202020204" pitchFamily="34" charset="0"/>
              </a:rPr>
              <a:t>besoins, y </a:t>
            </a:r>
            <a:r>
              <a:rPr lang="fr-FR" altLang="fr-FR" sz="2400" dirty="0">
                <a:latin typeface="Arial" panose="020B0604020202020204" pitchFamily="34" charset="0"/>
              </a:rPr>
              <a:t>compris les besoins fonctionnels et non</a:t>
            </a:r>
          </a:p>
          <a:p>
            <a:pPr lvl="0" eaLnBrk="0" fontAlgn="base" hangingPunct="0">
              <a:lnSpc>
                <a:spcPct val="150000"/>
              </a:lnSpc>
              <a:spcBef>
                <a:spcPct val="0"/>
              </a:spcBef>
              <a:spcAft>
                <a:spcPct val="0"/>
              </a:spcAft>
            </a:pPr>
            <a:r>
              <a:rPr lang="fr-FR" altLang="fr-FR" sz="2400" dirty="0">
                <a:latin typeface="Arial" panose="020B0604020202020204" pitchFamily="34" charset="0"/>
              </a:rPr>
              <a:t> fonctionnels, et décrit les définitions des cas d’usage, de classe et d’objet. Les besoins fonctionnels </a:t>
            </a:r>
            <a:r>
              <a:rPr lang="fr-FR" altLang="fr-FR" sz="2400" dirty="0" smtClean="0">
                <a:latin typeface="Arial" panose="020B0604020202020204" pitchFamily="34" charset="0"/>
              </a:rPr>
              <a:t>comportent quatre </a:t>
            </a:r>
            <a:r>
              <a:rPr lang="fr-FR" altLang="fr-FR" sz="2400" dirty="0">
                <a:latin typeface="Arial" panose="020B0604020202020204" pitchFamily="34" charset="0"/>
              </a:rPr>
              <a:t>étapes principales : l’enregistrement des visiteurs, la sélection du bon menu, la commande, la connexion au </a:t>
            </a:r>
            <a:r>
              <a:rPr lang="fr-FR" altLang="fr-FR" sz="2400" dirty="0" smtClean="0">
                <a:latin typeface="Arial" panose="020B0604020202020204" pitchFamily="34" charset="0"/>
              </a:rPr>
              <a:t>site et </a:t>
            </a:r>
            <a:r>
              <a:rPr lang="fr-FR" altLang="fr-FR" sz="2400" dirty="0">
                <a:latin typeface="Arial" panose="020B0604020202020204" pitchFamily="34" charset="0"/>
              </a:rPr>
              <a:t>les demandes de livraison. Les besoins non fonctionnels comprennent la fonctionnalité, la fonctionnalité, </a:t>
            </a:r>
          </a:p>
          <a:p>
            <a:pPr lvl="0" eaLnBrk="0" fontAlgn="base" hangingPunct="0">
              <a:lnSpc>
                <a:spcPct val="150000"/>
              </a:lnSpc>
              <a:spcBef>
                <a:spcPct val="0"/>
              </a:spcBef>
              <a:spcAft>
                <a:spcPct val="0"/>
              </a:spcAft>
            </a:pPr>
            <a:r>
              <a:rPr lang="fr-FR" altLang="fr-FR" sz="2400" dirty="0">
                <a:latin typeface="Arial" panose="020B0604020202020204" pitchFamily="34" charset="0"/>
              </a:rPr>
              <a:t>l’ergonomie, une bonne interface et la sécurité. Les définitions des cas d’utilisation incluent l’enregistrement des </a:t>
            </a:r>
            <a:r>
              <a:rPr lang="fr-FR" altLang="fr-FR" sz="2400" dirty="0" smtClean="0">
                <a:latin typeface="Arial" panose="020B0604020202020204" pitchFamily="34" charset="0"/>
              </a:rPr>
              <a:t>visiteurs, l’enregistrement </a:t>
            </a:r>
            <a:r>
              <a:rPr lang="fr-FR" altLang="fr-FR" sz="2400" dirty="0">
                <a:latin typeface="Arial" panose="020B0604020202020204" pitchFamily="34" charset="0"/>
              </a:rPr>
              <a:t>des clients et </a:t>
            </a:r>
            <a:r>
              <a:rPr lang="fr-FR" altLang="fr-FR" sz="2400" dirty="0" smtClean="0">
                <a:latin typeface="Arial" panose="020B0604020202020204" pitchFamily="34" charset="0"/>
              </a:rPr>
              <a:t>l’enregistrement</a:t>
            </a:r>
            <a:endParaRPr lang="fr-FR" altLang="fr-FR" sz="2400" dirty="0">
              <a:latin typeface="Arial" panose="020B0604020202020204" pitchFamily="34" charset="0"/>
            </a:endParaRPr>
          </a:p>
        </p:txBody>
      </p:sp>
    </p:spTree>
    <p:extLst>
      <p:ext uri="{BB962C8B-B14F-4D97-AF65-F5344CB8AC3E}">
        <p14:creationId xmlns:p14="http://schemas.microsoft.com/office/powerpoint/2010/main" val="57069586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TotalTime>
  <Words>984</Words>
  <Application>Microsoft Office PowerPoint</Application>
  <PresentationFormat>Grand écran</PresentationFormat>
  <Paragraphs>165</Paragraphs>
  <Slides>20</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Arial</vt:lpstr>
      <vt:lpstr>Calibri</vt:lpstr>
      <vt:lpstr>Century Gothic</vt:lpstr>
      <vt:lpstr>Open Sans</vt:lpstr>
      <vt:lpstr>Times New Roman</vt:lpstr>
      <vt:lpstr>Wingdings</vt:lpstr>
      <vt:lpstr>Wingdings 3</vt:lpstr>
      <vt:lpstr>Ion</vt:lpstr>
      <vt:lpstr>Présentation PowerPoint</vt:lpstr>
      <vt:lpstr>PATIE 1  DESCRIPTION DU  CADRE DE  L’ENTREPRISE</vt:lpstr>
      <vt:lpstr>Présentation PowerPoint</vt:lpstr>
      <vt:lpstr>Présentation PowerPoint</vt:lpstr>
      <vt:lpstr>Présentation PowerPoint</vt:lpstr>
      <vt:lpstr>Présentation PowerPoint</vt:lpstr>
      <vt:lpstr>Présentation PowerPoint</vt:lpstr>
      <vt:lpstr>PARTIE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MBAYAM PRINCE BELLA</dc:creator>
  <cp:lastModifiedBy>MBAYAM PRINCE BELLA</cp:lastModifiedBy>
  <cp:revision>36</cp:revision>
  <dcterms:created xsi:type="dcterms:W3CDTF">2024-05-21T12:11:56Z</dcterms:created>
  <dcterms:modified xsi:type="dcterms:W3CDTF">2024-05-22T06:56:27Z</dcterms:modified>
</cp:coreProperties>
</file>