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97"/>
  </p:notesMasterIdLst>
  <p:handoutMasterIdLst>
    <p:handoutMasterId r:id="rId98"/>
  </p:handoutMasterIdLst>
  <p:sldIdLst>
    <p:sldId id="1553" r:id="rId5"/>
    <p:sldId id="1573" r:id="rId6"/>
    <p:sldId id="1574" r:id="rId7"/>
    <p:sldId id="1575" r:id="rId8"/>
    <p:sldId id="1580" r:id="rId9"/>
    <p:sldId id="1581" r:id="rId10"/>
    <p:sldId id="1582" r:id="rId11"/>
    <p:sldId id="1583" r:id="rId12"/>
    <p:sldId id="1584" r:id="rId13"/>
    <p:sldId id="1586" r:id="rId14"/>
    <p:sldId id="1587" r:id="rId15"/>
    <p:sldId id="1585" r:id="rId16"/>
    <p:sldId id="1590" r:id="rId17"/>
    <p:sldId id="1591" r:id="rId18"/>
    <p:sldId id="1595" r:id="rId19"/>
    <p:sldId id="1593" r:id="rId20"/>
    <p:sldId id="1594" r:id="rId21"/>
    <p:sldId id="1592" r:id="rId22"/>
    <p:sldId id="1596" r:id="rId23"/>
    <p:sldId id="1571" r:id="rId24"/>
    <p:sldId id="1598" r:id="rId25"/>
    <p:sldId id="1597" r:id="rId26"/>
    <p:sldId id="1599" r:id="rId27"/>
    <p:sldId id="1600" r:id="rId28"/>
    <p:sldId id="1601" r:id="rId29"/>
    <p:sldId id="1602" r:id="rId30"/>
    <p:sldId id="1603" r:id="rId31"/>
    <p:sldId id="1604" r:id="rId32"/>
    <p:sldId id="1605" r:id="rId33"/>
    <p:sldId id="1606" r:id="rId34"/>
    <p:sldId id="1607" r:id="rId35"/>
    <p:sldId id="1608" r:id="rId36"/>
    <p:sldId id="1609" r:id="rId37"/>
    <p:sldId id="1610" r:id="rId38"/>
    <p:sldId id="1611" r:id="rId39"/>
    <p:sldId id="1612" r:id="rId40"/>
    <p:sldId id="1613" r:id="rId41"/>
    <p:sldId id="1614" r:id="rId42"/>
    <p:sldId id="1576" r:id="rId43"/>
    <p:sldId id="1617" r:id="rId44"/>
    <p:sldId id="1625" r:id="rId45"/>
    <p:sldId id="1577" r:id="rId46"/>
    <p:sldId id="1618" r:id="rId47"/>
    <p:sldId id="1619" r:id="rId48"/>
    <p:sldId id="1620" r:id="rId49"/>
    <p:sldId id="1621" r:id="rId50"/>
    <p:sldId id="1622" r:id="rId51"/>
    <p:sldId id="1623" r:id="rId52"/>
    <p:sldId id="1624" r:id="rId53"/>
    <p:sldId id="1626" r:id="rId54"/>
    <p:sldId id="1629" r:id="rId55"/>
    <p:sldId id="1588" r:id="rId56"/>
    <p:sldId id="1630" r:id="rId57"/>
    <p:sldId id="1631" r:id="rId58"/>
    <p:sldId id="1632" r:id="rId59"/>
    <p:sldId id="1633" r:id="rId60"/>
    <p:sldId id="1634" r:id="rId61"/>
    <p:sldId id="1635" r:id="rId62"/>
    <p:sldId id="1636" r:id="rId63"/>
    <p:sldId id="1638" r:id="rId64"/>
    <p:sldId id="1637" r:id="rId65"/>
    <p:sldId id="1639" r:id="rId66"/>
    <p:sldId id="1640" r:id="rId67"/>
    <p:sldId id="1641" r:id="rId68"/>
    <p:sldId id="1642" r:id="rId69"/>
    <p:sldId id="1643" r:id="rId70"/>
    <p:sldId id="1644" r:id="rId71"/>
    <p:sldId id="1645" r:id="rId72"/>
    <p:sldId id="1646" r:id="rId73"/>
    <p:sldId id="1589" r:id="rId74"/>
    <p:sldId id="1647" r:id="rId75"/>
    <p:sldId id="1651" r:id="rId76"/>
    <p:sldId id="1653" r:id="rId77"/>
    <p:sldId id="1654" r:id="rId78"/>
    <p:sldId id="1655" r:id="rId79"/>
    <p:sldId id="1656" r:id="rId80"/>
    <p:sldId id="1657" r:id="rId81"/>
    <p:sldId id="1649" r:id="rId82"/>
    <p:sldId id="1650" r:id="rId83"/>
    <p:sldId id="1628" r:id="rId84"/>
    <p:sldId id="1648" r:id="rId85"/>
    <p:sldId id="1652" r:id="rId86"/>
    <p:sldId id="1658" r:id="rId87"/>
    <p:sldId id="1659" r:id="rId88"/>
    <p:sldId id="1660" r:id="rId89"/>
    <p:sldId id="1578" r:id="rId90"/>
    <p:sldId id="1661" r:id="rId91"/>
    <p:sldId id="1662" r:id="rId92"/>
    <p:sldId id="1663" r:id="rId93"/>
    <p:sldId id="1615" r:id="rId94"/>
    <p:sldId id="1579" r:id="rId95"/>
    <p:sldId id="1457" r:id="rId9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chine Learning, Analytics &amp; Data Science Conference Template" id="{A073DAE3-B461-442F-A3D3-6642BD875E45}">
          <p14:sldIdLst>
            <p14:sldId id="1553"/>
            <p14:sldId id="1573"/>
            <p14:sldId id="1574"/>
            <p14:sldId id="1575"/>
            <p14:sldId id="1580"/>
            <p14:sldId id="1581"/>
            <p14:sldId id="1582"/>
            <p14:sldId id="1583"/>
            <p14:sldId id="1584"/>
            <p14:sldId id="1586"/>
            <p14:sldId id="1587"/>
            <p14:sldId id="1585"/>
            <p14:sldId id="1590"/>
            <p14:sldId id="1591"/>
            <p14:sldId id="1595"/>
            <p14:sldId id="1593"/>
            <p14:sldId id="1594"/>
            <p14:sldId id="1592"/>
            <p14:sldId id="1596"/>
            <p14:sldId id="1571"/>
            <p14:sldId id="1598"/>
            <p14:sldId id="1597"/>
            <p14:sldId id="1599"/>
            <p14:sldId id="1600"/>
            <p14:sldId id="1601"/>
            <p14:sldId id="1602"/>
            <p14:sldId id="1603"/>
            <p14:sldId id="1604"/>
            <p14:sldId id="1605"/>
            <p14:sldId id="1606"/>
            <p14:sldId id="1607"/>
            <p14:sldId id="1608"/>
            <p14:sldId id="1609"/>
            <p14:sldId id="1610"/>
            <p14:sldId id="1611"/>
            <p14:sldId id="1612"/>
            <p14:sldId id="1613"/>
            <p14:sldId id="1614"/>
            <p14:sldId id="1576"/>
            <p14:sldId id="1617"/>
            <p14:sldId id="1625"/>
            <p14:sldId id="1577"/>
            <p14:sldId id="1618"/>
            <p14:sldId id="1619"/>
            <p14:sldId id="1620"/>
            <p14:sldId id="1621"/>
            <p14:sldId id="1622"/>
            <p14:sldId id="1623"/>
            <p14:sldId id="1624"/>
            <p14:sldId id="1626"/>
            <p14:sldId id="1629"/>
            <p14:sldId id="1588"/>
            <p14:sldId id="1630"/>
            <p14:sldId id="1631"/>
            <p14:sldId id="1632"/>
            <p14:sldId id="1633"/>
            <p14:sldId id="1634"/>
            <p14:sldId id="1635"/>
            <p14:sldId id="1636"/>
            <p14:sldId id="1638"/>
            <p14:sldId id="1637"/>
            <p14:sldId id="1639"/>
            <p14:sldId id="1640"/>
            <p14:sldId id="1641"/>
            <p14:sldId id="1642"/>
            <p14:sldId id="1643"/>
            <p14:sldId id="1644"/>
            <p14:sldId id="1645"/>
            <p14:sldId id="1646"/>
            <p14:sldId id="1589"/>
            <p14:sldId id="1647"/>
            <p14:sldId id="1651"/>
            <p14:sldId id="1653"/>
            <p14:sldId id="1654"/>
            <p14:sldId id="1655"/>
            <p14:sldId id="1656"/>
            <p14:sldId id="1657"/>
            <p14:sldId id="1649"/>
            <p14:sldId id="1650"/>
            <p14:sldId id="1628"/>
            <p14:sldId id="1648"/>
            <p14:sldId id="1652"/>
            <p14:sldId id="1658"/>
            <p14:sldId id="1659"/>
            <p14:sldId id="1660"/>
            <p14:sldId id="1578"/>
            <p14:sldId id="1661"/>
            <p14:sldId id="1662"/>
            <p14:sldId id="1663"/>
            <p14:sldId id="1615"/>
            <p14:sldId id="1579"/>
            <p14:sldId id="145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0000"/>
    <a:srgbClr val="1209C5"/>
    <a:srgbClr val="00188F"/>
    <a:srgbClr val="FFFFFF"/>
    <a:srgbClr val="00B0F0"/>
    <a:srgbClr val="BA141A"/>
    <a:srgbClr val="E81123"/>
    <a:srgbClr val="525252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4" autoAdjust="0"/>
    <p:restoredTop sz="89753" autoAdjust="0"/>
  </p:normalViewPr>
  <p:slideViewPr>
    <p:cSldViewPr>
      <p:cViewPr varScale="1">
        <p:scale>
          <a:sx n="125" d="100"/>
          <a:sy n="125" d="100"/>
        </p:scale>
        <p:origin x="9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852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commentAuthors" Target="commentAuthors.xml"/><Relationship Id="rId10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Machine Learning, Analytics &amp; Data Science Conference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6/7/2018 3:18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Machine Learning, Analytics &amp; Data Science Conference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6/7/2018 3:18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 bwMode="white">
          <a:xfrm>
            <a:off x="293688" y="2308555"/>
            <a:ext cx="11887200" cy="361945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Machine Learning, Analytics &amp; Data Science Conference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67957" y="489050"/>
            <a:ext cx="1552931" cy="33266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 bwMode="white">
          <a:xfrm>
            <a:off x="293688" y="5776606"/>
            <a:ext cx="10195024" cy="9325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December 7 – 8, 2015  •  MSCC</a:t>
            </a:r>
          </a:p>
        </p:txBody>
      </p:sp>
    </p:spTree>
    <p:extLst>
      <p:ext uri="{BB962C8B-B14F-4D97-AF65-F5344CB8AC3E}">
        <p14:creationId xmlns:p14="http://schemas.microsoft.com/office/powerpoint/2010/main" val="26559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639" y="1209973"/>
            <a:ext cx="10056812" cy="3658890"/>
          </a:xfrm>
          <a:noFill/>
        </p:spPr>
        <p:txBody>
          <a:bodyPr tIns="91440" bIns="91440" anchor="t" anchorCtr="0">
            <a:no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Animated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274637" y="1211263"/>
            <a:ext cx="8229601" cy="3657600"/>
          </a:xfrm>
          <a:prstGeom prst="rect">
            <a:avLst/>
          </a:prstGeom>
          <a:solidFill>
            <a:srgbClr val="0072C6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58332" y="6182440"/>
            <a:ext cx="1552931" cy="3326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89822" y="0"/>
            <a:ext cx="4846900" cy="699516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211263"/>
            <a:ext cx="82295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040063"/>
            <a:ext cx="82311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2150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33099 -4.5892E-6 L 1.31478E-6 -4.5892E-6 " pathEditMode="relative" rAng="0" ptsTypes="AA">
                                      <p:cBhvr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400" fill="hold"/>
                                        <p:tgtEl>
                                          <p:spTgt spid="8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9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5" dur="9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2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9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9" dur="9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/>
      <p:bldP spid="9" grpId="1"/>
      <p:bldP spid="9" grpId="2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/>
      <p:bldP spid="3" grpId="2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2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Static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274637" y="1211263"/>
            <a:ext cx="8229601" cy="3657600"/>
          </a:xfrm>
          <a:prstGeom prst="rect">
            <a:avLst/>
          </a:prstGeom>
          <a:solidFill>
            <a:srgbClr val="0072C6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58332" y="6182440"/>
            <a:ext cx="1552931" cy="3326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89822" y="0"/>
            <a:ext cx="4846900" cy="699516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211263"/>
            <a:ext cx="82295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040063"/>
            <a:ext cx="82311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31411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33099 -4.5892E-6 L 1.31478E-6 -4.5892E-6 " pathEditMode="relative" rAng="0" ptsTypes="AA">
                                      <p:cBhvr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400" fill="hold"/>
                                        <p:tgtEl>
                                          <p:spTgt spid="8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9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5" dur="9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2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9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9" dur="9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/>
      <p:bldP spid="9" grpId="1"/>
      <p:bldP spid="9" grpId="2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/>
      <p:bldP spid="3" grpId="2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639" y="1209973"/>
            <a:ext cx="10056812" cy="2744490"/>
          </a:xfrm>
          <a:noFill/>
        </p:spPr>
        <p:txBody>
          <a:bodyPr tIns="91440" bIns="91440" anchor="t" anchorCtr="0">
            <a:no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638" y="3954463"/>
            <a:ext cx="10058401" cy="182880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9" r:id="rId1"/>
    <p:sldLayoutId id="2147484268" r:id="rId2"/>
    <p:sldLayoutId id="2147484270" r:id="rId3"/>
    <p:sldLayoutId id="2147484240" r:id="rId4"/>
    <p:sldLayoutId id="2147484241" r:id="rId5"/>
    <p:sldLayoutId id="2147484244" r:id="rId6"/>
    <p:sldLayoutId id="2147484245" r:id="rId7"/>
    <p:sldLayoutId id="2147484247" r:id="rId8"/>
    <p:sldLayoutId id="2147484249" r:id="rId9"/>
    <p:sldLayoutId id="2147484250" r:id="rId10"/>
    <p:sldLayoutId id="2147484264" r:id="rId11"/>
    <p:sldLayoutId id="2147484251" r:id="rId12"/>
    <p:sldLayoutId id="2147484252" r:id="rId13"/>
    <p:sldLayoutId id="2147484253" r:id="rId14"/>
    <p:sldLayoutId id="2147484254" r:id="rId15"/>
    <p:sldLayoutId id="2147484256" r:id="rId16"/>
    <p:sldLayoutId id="2147484257" r:id="rId17"/>
    <p:sldLayoutId id="2147484258" r:id="rId18"/>
    <p:sldLayoutId id="2147484259" r:id="rId19"/>
    <p:sldLayoutId id="2147484260" r:id="rId20"/>
    <p:sldLayoutId id="2147484261" r:id="rId21"/>
    <p:sldLayoutId id="2147484263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.eecs.umich.edu/~honglak/icml09-ConvolutionalDeepBeliefNetworks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arxiv.org/pdf/1312.5602v1.pdf" TargetMode="Externa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2.png"/><Relationship Id="rId5" Type="http://schemas.openxmlformats.org/officeDocument/2006/relationships/image" Target="../media/image24.emf"/><Relationship Id="rId4" Type="http://schemas.openxmlformats.org/officeDocument/2006/relationships/image" Target="../media/image2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43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7.png"/><Relationship Id="rId5" Type="http://schemas.openxmlformats.org/officeDocument/2006/relationships/image" Target="../media/image45.emf"/><Relationship Id="rId4" Type="http://schemas.openxmlformats.org/officeDocument/2006/relationships/image" Target="../media/image24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6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6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image" Target="../media/image47.emf"/><Relationship Id="rId7" Type="http://schemas.openxmlformats.org/officeDocument/2006/relationships/image" Target="../media/image29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emf"/><Relationship Id="rId5" Type="http://schemas.openxmlformats.org/officeDocument/2006/relationships/image" Target="../media/image46.emf"/><Relationship Id="rId4" Type="http://schemas.openxmlformats.org/officeDocument/2006/relationships/image" Target="../media/image2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miacs.umd.edu/~yzyang/paper/YouCookMani_CameraReady.pd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27.emf"/><Relationship Id="rId7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46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emf"/><Relationship Id="rId4" Type="http://schemas.openxmlformats.org/officeDocument/2006/relationships/image" Target="../media/image48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7" Type="http://schemas.openxmlformats.org/officeDocument/2006/relationships/image" Target="../media/image56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5.emf"/><Relationship Id="rId5" Type="http://schemas.openxmlformats.org/officeDocument/2006/relationships/image" Target="../media/image48.emf"/><Relationship Id="rId4" Type="http://schemas.openxmlformats.org/officeDocument/2006/relationships/image" Target="../media/image4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7" Type="http://schemas.openxmlformats.org/officeDocument/2006/relationships/image" Target="../media/image56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5.emf"/><Relationship Id="rId5" Type="http://schemas.openxmlformats.org/officeDocument/2006/relationships/image" Target="../media/image48.emf"/><Relationship Id="rId4" Type="http://schemas.openxmlformats.org/officeDocument/2006/relationships/image" Target="../media/image46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7" Type="http://schemas.openxmlformats.org/officeDocument/2006/relationships/image" Target="../media/image48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6.emf"/><Relationship Id="rId5" Type="http://schemas.openxmlformats.org/officeDocument/2006/relationships/image" Target="../media/image47.emf"/><Relationship Id="rId4" Type="http://schemas.openxmlformats.org/officeDocument/2006/relationships/image" Target="../media/image62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5.emf"/><Relationship Id="rId4" Type="http://schemas.openxmlformats.org/officeDocument/2006/relationships/image" Target="../media/image64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9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convolutional-networks/" TargetMode="External"/><Relationship Id="rId2" Type="http://schemas.openxmlformats.org/officeDocument/2006/relationships/hyperlink" Target="https://youtu.be/Q9Z20HCPnww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7.jpg"/><Relationship Id="rId5" Type="http://schemas.openxmlformats.org/officeDocument/2006/relationships/hyperlink" Target="https://www.youtube.com/watch?v=Q9Z20HCPnww" TargetMode="External"/><Relationship Id="rId4" Type="http://schemas.openxmlformats.org/officeDocument/2006/relationships/hyperlink" Target="http://colah.github.io/archive.html" TargetMode="Externa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hyperlink" Target="http://deeplearning.net/software_links/" TargetMode="External"/><Relationship Id="rId3" Type="http://schemas.openxmlformats.org/officeDocument/2006/relationships/hyperlink" Target="https://github.com/Microsoft/CNTK" TargetMode="External"/><Relationship Id="rId7" Type="http://schemas.openxmlformats.org/officeDocument/2006/relationships/hyperlink" Target="https://en.wikipedia.org/wiki/Torch_(machine_learning)" TargetMode="External"/><Relationship Id="rId2" Type="http://schemas.openxmlformats.org/officeDocument/2006/relationships/hyperlink" Target="http://caffe.berkeleyvision.or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en.wikipedia.org/wiki/Theano_(software)" TargetMode="External"/><Relationship Id="rId5" Type="http://schemas.openxmlformats.org/officeDocument/2006/relationships/hyperlink" Target="http://www.tensorflow.org/" TargetMode="External"/><Relationship Id="rId4" Type="http://schemas.openxmlformats.org/officeDocument/2006/relationships/hyperlink" Target="https://en.wikipedia.org/wiki/Deeplearning4j" TargetMode="Externa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hyperlink" Target="mailto:bienhuynh96@gmail.com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/>
              <a:t>Hoạt</a:t>
            </a:r>
            <a:r>
              <a:rPr lang="en-US" sz="6000" dirty="0"/>
              <a:t> </a:t>
            </a:r>
            <a:r>
              <a:rPr lang="en-US" sz="6000" dirty="0" err="1"/>
              <a:t>động</a:t>
            </a:r>
            <a:r>
              <a:rPr lang="en-US" sz="6000" dirty="0"/>
              <a:t> </a:t>
            </a:r>
            <a:r>
              <a:rPr lang="en-US" sz="6000" dirty="0" err="1"/>
              <a:t>của</a:t>
            </a:r>
            <a:r>
              <a:rPr lang="en-US" sz="6000" dirty="0"/>
              <a:t> CNN:</a:t>
            </a:r>
            <a:br>
              <a:rPr lang="en-US" dirty="0"/>
            </a:br>
            <a:r>
              <a:rPr lang="en-US" dirty="0"/>
              <a:t>Convolutional Neural Networks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D20E8C-BDE1-4DE0-9EA0-99D41AA7F8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437" y="1536911"/>
            <a:ext cx="4495800" cy="43587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computers see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333C7-3870-49FB-A381-1C05AAAA62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13" y="2049460"/>
            <a:ext cx="3474146" cy="33682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595" y="2049461"/>
            <a:ext cx="3506441" cy="3399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Computers are literal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E2DC9-C0C4-43DC-946B-53EF3619F1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41837" y="1592262"/>
            <a:ext cx="2887650" cy="427040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700" dirty="0">
                <a:solidFill>
                  <a:srgbClr val="002060"/>
                </a:solidFill>
              </a:rPr>
              <a:t>=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7637" y="2122057"/>
            <a:ext cx="1541128" cy="305160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900" dirty="0">
                <a:solidFill>
                  <a:srgbClr val="C0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580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837" y="2050622"/>
            <a:ext cx="3515522" cy="3408366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37" y="2049461"/>
            <a:ext cx="3496022" cy="33894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ConvNets</a:t>
            </a:r>
            <a:r>
              <a:rPr lang="en-US" dirty="0"/>
              <a:t> match pieces of the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A277F-C6BA-41AF-9099-E19B6086F5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95868" y="808308"/>
            <a:ext cx="1000915" cy="129266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200" dirty="0">
                <a:solidFill>
                  <a:srgbClr val="002060"/>
                </a:solidFill>
              </a:rPr>
              <a:t>=</a:t>
            </a:r>
          </a:p>
        </p:txBody>
      </p:sp>
      <p:cxnSp>
        <p:nvCxnSpPr>
          <p:cNvPr id="10" name="Straight Connector 9"/>
          <p:cNvCxnSpPr>
            <a:endCxn id="6" idx="1"/>
          </p:cNvCxnSpPr>
          <p:nvPr/>
        </p:nvCxnSpPr>
        <p:spPr>
          <a:xfrm flipV="1">
            <a:off x="1417637" y="1454639"/>
            <a:ext cx="4178231" cy="975823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</p:cNvCxnSpPr>
          <p:nvPr/>
        </p:nvCxnSpPr>
        <p:spPr>
          <a:xfrm>
            <a:off x="6596783" y="1454639"/>
            <a:ext cx="2159514" cy="1356710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92488" y="5706268"/>
            <a:ext cx="1000915" cy="129266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200" dirty="0">
                <a:solidFill>
                  <a:srgbClr val="002060"/>
                </a:solidFill>
              </a:rPr>
              <a:t>=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412203" y="5110140"/>
            <a:ext cx="4180285" cy="1206522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3"/>
          </p:cNvCxnSpPr>
          <p:nvPr/>
        </p:nvCxnSpPr>
        <p:spPr>
          <a:xfrm flipV="1">
            <a:off x="6593403" y="4348885"/>
            <a:ext cx="1758434" cy="2003714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94845" y="3014189"/>
            <a:ext cx="1000915" cy="129266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200" dirty="0">
                <a:solidFill>
                  <a:srgbClr val="002060"/>
                </a:solidFill>
              </a:rPr>
              <a:t>=</a:t>
            </a:r>
          </a:p>
        </p:txBody>
      </p:sp>
      <p:cxnSp>
        <p:nvCxnSpPr>
          <p:cNvPr id="26" name="Straight Connector 25"/>
          <p:cNvCxnSpPr>
            <a:endCxn id="23" idx="1"/>
          </p:cNvCxnSpPr>
          <p:nvPr/>
        </p:nvCxnSpPr>
        <p:spPr>
          <a:xfrm>
            <a:off x="3342076" y="3205141"/>
            <a:ext cx="2252769" cy="455379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</p:cNvCxnSpPr>
          <p:nvPr/>
        </p:nvCxnSpPr>
        <p:spPr>
          <a:xfrm>
            <a:off x="6595760" y="3660520"/>
            <a:ext cx="2137077" cy="688365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 bwMode="auto">
          <a:xfrm>
            <a:off x="1417637" y="2430462"/>
            <a:ext cx="762000" cy="762000"/>
          </a:xfrm>
          <a:prstGeom prst="rect">
            <a:avLst/>
          </a:prstGeom>
          <a:noFill/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970837" y="2811462"/>
            <a:ext cx="762000" cy="762000"/>
          </a:xfrm>
          <a:prstGeom prst="rect">
            <a:avLst/>
          </a:prstGeom>
          <a:noFill/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417637" y="4335462"/>
            <a:ext cx="762000" cy="762000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8351837" y="4335462"/>
            <a:ext cx="762000" cy="762000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179637" y="3192462"/>
            <a:ext cx="1219200" cy="114300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732837" y="3192462"/>
            <a:ext cx="1219200" cy="1143000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42" name="Straight Connector 41"/>
          <p:cNvCxnSpPr>
            <a:endCxn id="6" idx="1"/>
          </p:cNvCxnSpPr>
          <p:nvPr/>
        </p:nvCxnSpPr>
        <p:spPr>
          <a:xfrm flipV="1">
            <a:off x="2201058" y="1454639"/>
            <a:ext cx="3394810" cy="1724401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3"/>
          </p:cNvCxnSpPr>
          <p:nvPr/>
        </p:nvCxnSpPr>
        <p:spPr>
          <a:xfrm>
            <a:off x="6596783" y="1454639"/>
            <a:ext cx="1350186" cy="2120801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23" idx="1"/>
          </p:cNvCxnSpPr>
          <p:nvPr/>
        </p:nvCxnSpPr>
        <p:spPr>
          <a:xfrm flipV="1">
            <a:off x="3398837" y="3660520"/>
            <a:ext cx="2196008" cy="674942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3" idx="3"/>
          </p:cNvCxnSpPr>
          <p:nvPr/>
        </p:nvCxnSpPr>
        <p:spPr>
          <a:xfrm flipV="1">
            <a:off x="6595760" y="3213096"/>
            <a:ext cx="2137077" cy="447424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14" idx="1"/>
          </p:cNvCxnSpPr>
          <p:nvPr/>
        </p:nvCxnSpPr>
        <p:spPr>
          <a:xfrm>
            <a:off x="2179637" y="4361563"/>
            <a:ext cx="3412851" cy="1991036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4" idx="3"/>
          </p:cNvCxnSpPr>
          <p:nvPr/>
        </p:nvCxnSpPr>
        <p:spPr>
          <a:xfrm flipV="1">
            <a:off x="6593403" y="5108907"/>
            <a:ext cx="2520434" cy="1243692"/>
          </a:xfrm>
          <a:prstGeom prst="line">
            <a:avLst/>
          </a:prstGeom>
          <a:ln w="12700"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03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37" y="2618668"/>
            <a:ext cx="2406109" cy="23336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528" y="2618667"/>
            <a:ext cx="2406109" cy="23336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928" y="2618668"/>
            <a:ext cx="2406109" cy="23336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match pieces of the image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1397C-37A9-459E-9D52-C09BD49DB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4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047" y="3058967"/>
            <a:ext cx="3496022" cy="33894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814" y="1110432"/>
            <a:ext cx="1264522" cy="12264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637" y="1110431"/>
            <a:ext cx="1264522" cy="12264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8515" y="1110432"/>
            <a:ext cx="1264522" cy="1226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4541837" y="3421062"/>
            <a:ext cx="1143000" cy="1143000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3138336" y="1135062"/>
            <a:ext cx="2546501" cy="2286000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872591" y="2361487"/>
            <a:ext cx="2669247" cy="2202575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1C09693-0453-4179-840E-729D88C6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4AD03-B135-4B2D-A7F1-8006167329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4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047" y="3058967"/>
            <a:ext cx="3496022" cy="33894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814" y="1110432"/>
            <a:ext cx="1264522" cy="12264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637" y="1110431"/>
            <a:ext cx="1264522" cy="12264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8515" y="1110432"/>
            <a:ext cx="1264522" cy="1226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6065837" y="3421062"/>
            <a:ext cx="1219200" cy="1138650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7285037" y="2361488"/>
            <a:ext cx="2590800" cy="2198224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065837" y="1135062"/>
            <a:ext cx="2590800" cy="2286000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BA24AB4-D9D1-438A-AC2D-2A8F1B42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4BD9D-ACD1-4B08-B6B1-868E4429CF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4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047" y="3058967"/>
            <a:ext cx="3496022" cy="33894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814" y="1110432"/>
            <a:ext cx="1264522" cy="12264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637" y="1110431"/>
            <a:ext cx="1264522" cy="12264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8515" y="1110432"/>
            <a:ext cx="1264522" cy="1226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5303837" y="4183062"/>
            <a:ext cx="1219200" cy="1143000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523037" y="2278062"/>
            <a:ext cx="0" cy="1905000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5272798" y="2278062"/>
            <a:ext cx="31039" cy="1905000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8549459-A29E-468E-8F1B-AADFAF1B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78922-BCCE-4347-89D9-29DE3D8A84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8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047" y="3058967"/>
            <a:ext cx="3496022" cy="33894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814" y="1110432"/>
            <a:ext cx="1264522" cy="12264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637" y="1110431"/>
            <a:ext cx="1264522" cy="12264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8515" y="1110432"/>
            <a:ext cx="1264522" cy="1226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6065837" y="4945062"/>
            <a:ext cx="1219200" cy="1143000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3138337" y="1135062"/>
            <a:ext cx="4146700" cy="3810000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872592" y="2361488"/>
            <a:ext cx="4193245" cy="3726574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8CECAA1-B30C-4AF7-B32E-616545FD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82835-0C6A-49A1-9611-6FE3401252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047" y="3058967"/>
            <a:ext cx="3496022" cy="338946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814" y="1110432"/>
            <a:ext cx="1264522" cy="12264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637" y="1110431"/>
            <a:ext cx="1264522" cy="12264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8515" y="1110432"/>
            <a:ext cx="1264522" cy="1226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4541837" y="4945062"/>
            <a:ext cx="1143000" cy="1143000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684837" y="2361488"/>
            <a:ext cx="4191000" cy="3726574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541837" y="1135062"/>
            <a:ext cx="4114800" cy="3810000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DA1A28B-83A7-4970-BDB8-E5F7F45A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FD15F-7B88-4D9F-81D5-3CCA64DF6A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1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814" y="1110432"/>
            <a:ext cx="1264522" cy="12264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850" y="3040062"/>
            <a:ext cx="3474146" cy="33682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Filtering: The math behind the match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697E0-A255-4FEF-8768-3399C81C4B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4541837" y="3421062"/>
            <a:ext cx="1143000" cy="1143000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138336" y="1135062"/>
            <a:ext cx="2546501" cy="2286000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872591" y="2361487"/>
            <a:ext cx="2669247" cy="2202575"/>
          </a:xfrm>
          <a:prstGeom prst="line">
            <a:avLst/>
          </a:prstGeom>
          <a:ln w="28575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21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97" y="2232504"/>
            <a:ext cx="4894753" cy="4769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hlinkClick r:id="rId3"/>
              </a:rPr>
              <a:t>Convolutional Deep Belief Networks for Scalable Unsupervised Learning of Hierarchical Representations</a:t>
            </a:r>
            <a:br>
              <a:rPr lang="en-US" sz="2400" dirty="0">
                <a:hlinkClick r:id="rId3"/>
              </a:rPr>
            </a:br>
            <a:r>
              <a:rPr lang="en-US" sz="2400" dirty="0" err="1">
                <a:hlinkClick r:id="rId3"/>
              </a:rPr>
              <a:t>Honglak</a:t>
            </a:r>
            <a:r>
              <a:rPr lang="en-US" sz="2400" dirty="0">
                <a:hlinkClick r:id="rId3"/>
              </a:rPr>
              <a:t> Lee, Roger Grosse, Rajesh </a:t>
            </a:r>
            <a:r>
              <a:rPr lang="en-US" sz="2400" dirty="0" err="1">
                <a:hlinkClick r:id="rId3"/>
              </a:rPr>
              <a:t>Ranganath</a:t>
            </a:r>
            <a:r>
              <a:rPr lang="en-US" sz="2400" dirty="0">
                <a:hlinkClick r:id="rId3"/>
              </a:rPr>
              <a:t>, Andrew Y. Ng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37E35-D15B-41DC-9116-71FEAEFF14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956" y="-7938"/>
            <a:ext cx="7569177" cy="521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E7A6C1-1000-4DA3-A12B-962B3D88F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8DBF72-E9B1-49D2-B3CB-B9937EA355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4963" y="-3208338"/>
            <a:ext cx="13411200" cy="134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0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Filtering: The math behind the match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en-US" dirty="0"/>
              <a:t>Line up the feature and the image patch.</a:t>
            </a:r>
          </a:p>
          <a:p>
            <a:pPr marL="742950" indent="-742950">
              <a:buAutoNum type="arabicPeriod"/>
            </a:pPr>
            <a:r>
              <a:rPr lang="en-US" dirty="0"/>
              <a:t>Multiply each image pixel by the corresponding feature pixel.</a:t>
            </a:r>
          </a:p>
          <a:p>
            <a:pPr marL="742950" indent="-742950">
              <a:buAutoNum type="arabicPeriod"/>
            </a:pPr>
            <a:r>
              <a:rPr lang="en-US" dirty="0"/>
              <a:t>Add them up.</a:t>
            </a:r>
          </a:p>
          <a:p>
            <a:pPr marL="742950" indent="-742950">
              <a:buAutoNum type="arabicPeriod"/>
            </a:pPr>
            <a:r>
              <a:rPr lang="en-US" dirty="0"/>
              <a:t>Divide by the total number of pixels in the feature.</a:t>
            </a:r>
          </a:p>
        </p:txBody>
      </p:sp>
    </p:spTree>
    <p:extLst>
      <p:ext uri="{BB962C8B-B14F-4D97-AF65-F5344CB8AC3E}">
        <p14:creationId xmlns:p14="http://schemas.microsoft.com/office/powerpoint/2010/main" val="130927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37" y="1287462"/>
            <a:ext cx="1264522" cy="122642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437" y="3192462"/>
            <a:ext cx="3474146" cy="33682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Filtering: The math behind the match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11066-916A-46AB-A9B8-75FA0DF659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259977" y="3589940"/>
            <a:ext cx="1143000" cy="1143000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856476" y="1303940"/>
            <a:ext cx="2546501" cy="2286000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90731" y="2530365"/>
            <a:ext cx="2669247" cy="2202575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590731" y="1303940"/>
            <a:ext cx="445906" cy="440722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259975" y="3589940"/>
            <a:ext cx="367461" cy="348044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51237" y="1668462"/>
            <a:ext cx="198515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   x  1   = 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385863" y="1763206"/>
            <a:ext cx="384574" cy="452208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27436" y="2215414"/>
            <a:ext cx="1142411" cy="1722570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249421" y="1763206"/>
            <a:ext cx="1136442" cy="1842474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3619903" y="1763206"/>
            <a:ext cx="377239" cy="452208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36637" y="1320418"/>
            <a:ext cx="2960505" cy="437919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93226" y="1779592"/>
            <a:ext cx="3079348" cy="418469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93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900" y="1367094"/>
            <a:ext cx="2308124" cy="22385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7" y="1287462"/>
            <a:ext cx="1264522" cy="12264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437" y="3192462"/>
            <a:ext cx="3474146" cy="33682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Filtering: The math behind the match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B1346-700B-4335-99C2-A5EBB0EF3D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259977" y="3589940"/>
            <a:ext cx="1143000" cy="1143000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856476" y="1303940"/>
            <a:ext cx="2546501" cy="2286000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90731" y="2530365"/>
            <a:ext cx="2669247" cy="2202575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590731" y="1303940"/>
            <a:ext cx="445906" cy="440722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259975" y="3589940"/>
            <a:ext cx="367461" cy="348044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51237" y="1668462"/>
            <a:ext cx="198515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   x  1   = 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385863" y="1763206"/>
            <a:ext cx="384574" cy="452208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27436" y="2215414"/>
            <a:ext cx="1142411" cy="1722570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249421" y="1763206"/>
            <a:ext cx="1136442" cy="1842474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3619903" y="1763206"/>
            <a:ext cx="377239" cy="452208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36637" y="1320418"/>
            <a:ext cx="2960505" cy="437919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93226" y="1779592"/>
            <a:ext cx="3079348" cy="418469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7801323" y="1356835"/>
            <a:ext cx="783663" cy="768827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6098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943" y="1366879"/>
            <a:ext cx="2353694" cy="228278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7" y="1287462"/>
            <a:ext cx="1264522" cy="12264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437" y="3192462"/>
            <a:ext cx="3474146" cy="33682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Filtering: The math behind the match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165F9-825E-406F-B1BF-081201A658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259977" y="3589940"/>
            <a:ext cx="1143000" cy="1143000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856476" y="1303940"/>
            <a:ext cx="2546501" cy="2286000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90731" y="2530365"/>
            <a:ext cx="2669247" cy="2202575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994372" y="1292771"/>
            <a:ext cx="445906" cy="440722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637993" y="3589940"/>
            <a:ext cx="367461" cy="348044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1146" y="1675378"/>
            <a:ext cx="214706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-1  x  -1   = 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385863" y="1763206"/>
            <a:ext cx="384574" cy="452208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015502" y="2215414"/>
            <a:ext cx="754345" cy="1722570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631839" y="1763206"/>
            <a:ext cx="754024" cy="1826734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3619903" y="1763206"/>
            <a:ext cx="377239" cy="452208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440278" y="1292771"/>
            <a:ext cx="2556864" cy="465566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94372" y="1708472"/>
            <a:ext cx="2678202" cy="489589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8631837" y="1341541"/>
            <a:ext cx="783663" cy="768827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2856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402" y="1330648"/>
            <a:ext cx="2329472" cy="225929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7" y="1287462"/>
            <a:ext cx="1264522" cy="12264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437" y="3192462"/>
            <a:ext cx="3474146" cy="33682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Filtering: The math behind the match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4152B-DDBC-4C53-9A58-45125D8EEE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259977" y="3589940"/>
            <a:ext cx="1143000" cy="1143000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856476" y="1303940"/>
            <a:ext cx="2546501" cy="2286000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90731" y="2530365"/>
            <a:ext cx="2669247" cy="2202575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1410227" y="1285845"/>
            <a:ext cx="445906" cy="440722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024724" y="3589940"/>
            <a:ext cx="367461" cy="348044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1146" y="1675378"/>
            <a:ext cx="214706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-1  x  -1   = 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385863" y="1763206"/>
            <a:ext cx="384574" cy="452208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414913" y="2215414"/>
            <a:ext cx="354934" cy="1745964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024134" y="1763206"/>
            <a:ext cx="361729" cy="1859828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3619903" y="1763206"/>
            <a:ext cx="377239" cy="452208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844540" y="1295045"/>
            <a:ext cx="2152602" cy="463292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423164" y="1726567"/>
            <a:ext cx="2249410" cy="471494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9392969" y="1303940"/>
            <a:ext cx="783663" cy="768827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3527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467" y="1310584"/>
            <a:ext cx="2333170" cy="226287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7" y="1287462"/>
            <a:ext cx="1264522" cy="12264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437" y="3192462"/>
            <a:ext cx="3474146" cy="33682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Filtering: The math behind the match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80E29-0AB3-4398-BCF0-1D78A15265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259977" y="3589940"/>
            <a:ext cx="1143000" cy="1143000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856476" y="1303940"/>
            <a:ext cx="2546501" cy="2286000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90731" y="2530365"/>
            <a:ext cx="2669247" cy="2202575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588537" y="1703130"/>
            <a:ext cx="445906" cy="440722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280286" y="3956483"/>
            <a:ext cx="367461" cy="348044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1146" y="1675378"/>
            <a:ext cx="214706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-1  x  -1   = 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385863" y="1763206"/>
            <a:ext cx="384574" cy="452208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19903" y="2215414"/>
            <a:ext cx="1149944" cy="2089113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280286" y="1763206"/>
            <a:ext cx="1105577" cy="2193277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3619903" y="1763206"/>
            <a:ext cx="377239" cy="452208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963905" y="1700029"/>
            <a:ext cx="3033237" cy="58308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70403" y="2162939"/>
            <a:ext cx="2702171" cy="35122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7806038" y="2062526"/>
            <a:ext cx="783663" cy="768827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66867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957" y="1341020"/>
            <a:ext cx="2347680" cy="227695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7" y="1287462"/>
            <a:ext cx="1264522" cy="12264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437" y="3192462"/>
            <a:ext cx="3474146" cy="33682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Filtering: The math behind the match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EA169-0B33-434B-B74E-BEDB4BD148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259977" y="3589940"/>
            <a:ext cx="1143000" cy="1143000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856476" y="1303940"/>
            <a:ext cx="2546501" cy="2286000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90731" y="2530365"/>
            <a:ext cx="2669247" cy="2202575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1012080" y="1704128"/>
            <a:ext cx="445906" cy="440722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647747" y="3954461"/>
            <a:ext cx="385410" cy="367167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51237" y="1668462"/>
            <a:ext cx="198515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   x  1   = 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385863" y="1763206"/>
            <a:ext cx="384574" cy="452208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033157" y="2215414"/>
            <a:ext cx="736690" cy="2106214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645388" y="1763206"/>
            <a:ext cx="740475" cy="2212249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3619903" y="1763206"/>
            <a:ext cx="377239" cy="452208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19" name="Straight Connector 18"/>
          <p:cNvCxnSpPr>
            <a:stCxn id="11" idx="0"/>
          </p:cNvCxnSpPr>
          <p:nvPr/>
        </p:nvCxnSpPr>
        <p:spPr>
          <a:xfrm>
            <a:off x="1235033" y="1704128"/>
            <a:ext cx="2762109" cy="54209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2"/>
          </p:cNvCxnSpPr>
          <p:nvPr/>
        </p:nvCxnSpPr>
        <p:spPr>
          <a:xfrm>
            <a:off x="1235033" y="2144850"/>
            <a:ext cx="2437541" cy="53211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auto">
          <a:xfrm>
            <a:off x="8611281" y="2094840"/>
            <a:ext cx="783663" cy="768827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90308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437" y="1287462"/>
            <a:ext cx="2374000" cy="230247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7" y="1287462"/>
            <a:ext cx="1264522" cy="12264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437" y="3192462"/>
            <a:ext cx="3474146" cy="33682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Filtering: The math behind the match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01047-DB86-43B8-A5CC-9DEA0286DF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259977" y="3589940"/>
            <a:ext cx="1143000" cy="1143000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856476" y="1303940"/>
            <a:ext cx="2546501" cy="2286000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90731" y="2530365"/>
            <a:ext cx="2669247" cy="2202575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1410570" y="1698492"/>
            <a:ext cx="445906" cy="440722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035221" y="3956483"/>
            <a:ext cx="367461" cy="348044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1146" y="1675378"/>
            <a:ext cx="214706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-1  x  -1   = 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385863" y="1763206"/>
            <a:ext cx="384574" cy="452208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406171" y="2215415"/>
            <a:ext cx="363676" cy="2067440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032027" y="1763207"/>
            <a:ext cx="353836" cy="2193276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3619903" y="1763206"/>
            <a:ext cx="377239" cy="452208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854098" y="1698492"/>
            <a:ext cx="2143044" cy="59845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06459" y="2122496"/>
            <a:ext cx="1866115" cy="75565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9396974" y="2073433"/>
            <a:ext cx="783663" cy="768827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14826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849" y="1303939"/>
            <a:ext cx="2343540" cy="227293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7" y="1287462"/>
            <a:ext cx="1264522" cy="12264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437" y="3192462"/>
            <a:ext cx="3474146" cy="33682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Filtering: The math behind the match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4B72C-E046-4885-9189-46933D92B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259977" y="3589940"/>
            <a:ext cx="1143000" cy="1143000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856476" y="1303940"/>
            <a:ext cx="2546501" cy="2286000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90731" y="2530365"/>
            <a:ext cx="2669247" cy="2202575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570014" y="2097049"/>
            <a:ext cx="445906" cy="440722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256783" y="4343125"/>
            <a:ext cx="390201" cy="359289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1146" y="1675378"/>
            <a:ext cx="214706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-1  x  -1   = 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385863" y="1763206"/>
            <a:ext cx="384574" cy="452208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48699" y="2215415"/>
            <a:ext cx="1121148" cy="2486999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252443" y="1763207"/>
            <a:ext cx="1133420" cy="2579919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3619903" y="1763206"/>
            <a:ext cx="377239" cy="452208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90731" y="1758337"/>
            <a:ext cx="3406411" cy="338712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003794" y="2198061"/>
            <a:ext cx="2668780" cy="334598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auto">
          <a:xfrm>
            <a:off x="7858106" y="2808048"/>
            <a:ext cx="783663" cy="768827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16539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hlinkClick r:id="rId2"/>
              </a:rPr>
              <a:t>Playing Atari with Deep Reinforcement Learning. </a:t>
            </a:r>
            <a:br>
              <a:rPr lang="en-US" sz="2800" dirty="0">
                <a:hlinkClick r:id="rId2"/>
              </a:rPr>
            </a:br>
            <a:r>
              <a:rPr lang="en-US" sz="2800" dirty="0" err="1">
                <a:hlinkClick r:id="rId2"/>
              </a:rPr>
              <a:t>Volodymyr</a:t>
            </a:r>
            <a:r>
              <a:rPr lang="en-US" sz="2800" dirty="0">
                <a:hlinkClick r:id="rId2"/>
              </a:rPr>
              <a:t> </a:t>
            </a:r>
            <a:r>
              <a:rPr lang="en-US" sz="2800" dirty="0" err="1">
                <a:hlinkClick r:id="rId2"/>
              </a:rPr>
              <a:t>Mnih</a:t>
            </a:r>
            <a:r>
              <a:rPr lang="en-US" sz="2800" dirty="0">
                <a:hlinkClick r:id="rId2"/>
              </a:rPr>
              <a:t>, </a:t>
            </a:r>
            <a:r>
              <a:rPr lang="en-US" sz="2800" dirty="0" err="1">
                <a:hlinkClick r:id="rId2"/>
              </a:rPr>
              <a:t>Koray</a:t>
            </a:r>
            <a:r>
              <a:rPr lang="en-US" sz="2800" dirty="0">
                <a:hlinkClick r:id="rId2"/>
              </a:rPr>
              <a:t> </a:t>
            </a:r>
            <a:r>
              <a:rPr lang="en-US" sz="2800" dirty="0" err="1">
                <a:hlinkClick r:id="rId2"/>
              </a:rPr>
              <a:t>Kavukcuoglu</a:t>
            </a:r>
            <a:r>
              <a:rPr lang="en-US" sz="2800" dirty="0">
                <a:hlinkClick r:id="rId2"/>
              </a:rPr>
              <a:t>, David Silver, Alex Graves, </a:t>
            </a:r>
            <a:r>
              <a:rPr lang="en-US" sz="2800" dirty="0" err="1">
                <a:hlinkClick r:id="rId2"/>
              </a:rPr>
              <a:t>Ioannis</a:t>
            </a:r>
            <a:r>
              <a:rPr lang="en-US" sz="2800" dirty="0">
                <a:hlinkClick r:id="rId2"/>
              </a:rPr>
              <a:t> </a:t>
            </a:r>
            <a:r>
              <a:rPr lang="en-US" sz="2800" dirty="0" err="1">
                <a:hlinkClick r:id="rId2"/>
              </a:rPr>
              <a:t>Antonoglou</a:t>
            </a:r>
            <a:r>
              <a:rPr lang="en-US" sz="2800" dirty="0">
                <a:hlinkClick r:id="rId2"/>
              </a:rPr>
              <a:t>, </a:t>
            </a:r>
            <a:r>
              <a:rPr lang="en-US" sz="2800" dirty="0" err="1">
                <a:hlinkClick r:id="rId2"/>
              </a:rPr>
              <a:t>Daan</a:t>
            </a:r>
            <a:r>
              <a:rPr lang="en-US" sz="2800" dirty="0">
                <a:hlinkClick r:id="rId2"/>
              </a:rPr>
              <a:t> </a:t>
            </a:r>
            <a:r>
              <a:rPr lang="en-US" sz="2800" dirty="0" err="1">
                <a:hlinkClick r:id="rId2"/>
              </a:rPr>
              <a:t>Wierstra</a:t>
            </a:r>
            <a:r>
              <a:rPr lang="en-US" sz="2800" dirty="0">
                <a:hlinkClick r:id="rId2"/>
              </a:rPr>
              <a:t>, Martin </a:t>
            </a:r>
            <a:r>
              <a:rPr lang="en-US" sz="2800" dirty="0" err="1">
                <a:hlinkClick r:id="rId2"/>
              </a:rPr>
              <a:t>Riedmiller</a:t>
            </a:r>
            <a:r>
              <a:rPr lang="en-US" sz="2800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A780C-F556-4969-9A26-AC3EA6CB46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" y="1211262"/>
            <a:ext cx="12324646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3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437" y="1305937"/>
            <a:ext cx="2340021" cy="226952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7" y="1287462"/>
            <a:ext cx="1264522" cy="12264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437" y="3192462"/>
            <a:ext cx="3474146" cy="33682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Filtering: The math behind the match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9089F-7099-4596-BF1C-39A83185DD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259977" y="3589940"/>
            <a:ext cx="1143000" cy="1143000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856476" y="1303940"/>
            <a:ext cx="2546501" cy="2286000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90731" y="2530365"/>
            <a:ext cx="2669247" cy="2202575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981086" y="2092064"/>
            <a:ext cx="445906" cy="440722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636376" y="4363555"/>
            <a:ext cx="390201" cy="359289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1146" y="1675378"/>
            <a:ext cx="214706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-1  x  -1   = 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385863" y="1763206"/>
            <a:ext cx="384574" cy="452208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036764" y="2215416"/>
            <a:ext cx="733083" cy="2517524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633350" y="1763208"/>
            <a:ext cx="752513" cy="2606981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3619903" y="1763206"/>
            <a:ext cx="377239" cy="452208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981086" y="1758337"/>
            <a:ext cx="3016056" cy="331635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401069" y="2198061"/>
            <a:ext cx="2271505" cy="314474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 bwMode="auto">
          <a:xfrm>
            <a:off x="8600582" y="2808048"/>
            <a:ext cx="783663" cy="768827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189" y="1333083"/>
            <a:ext cx="2343448" cy="227284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7" y="1287462"/>
            <a:ext cx="1264522" cy="12264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437" y="3192462"/>
            <a:ext cx="3474146" cy="33682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Filtering: The math behind the match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77337-088D-47AA-838D-008687DBB1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259977" y="3589940"/>
            <a:ext cx="1143000" cy="1143000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856476" y="1303940"/>
            <a:ext cx="2546501" cy="2286000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90731" y="2530365"/>
            <a:ext cx="2669247" cy="2202575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1433544" y="2105788"/>
            <a:ext cx="445906" cy="440722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034726" y="4329171"/>
            <a:ext cx="385410" cy="367167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51237" y="1668462"/>
            <a:ext cx="198515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   x  1   = 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385863" y="1763206"/>
            <a:ext cx="384574" cy="452208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428462" y="2215414"/>
            <a:ext cx="341385" cy="2113757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040554" y="1763207"/>
            <a:ext cx="345309" cy="2565964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3619903" y="1763206"/>
            <a:ext cx="377239" cy="452208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19" name="Straight Connector 18"/>
          <p:cNvCxnSpPr>
            <a:stCxn id="11" idx="0"/>
          </p:cNvCxnSpPr>
          <p:nvPr/>
        </p:nvCxnSpPr>
        <p:spPr>
          <a:xfrm flipV="1">
            <a:off x="1656497" y="1757244"/>
            <a:ext cx="1963406" cy="348544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2"/>
          </p:cNvCxnSpPr>
          <p:nvPr/>
        </p:nvCxnSpPr>
        <p:spPr>
          <a:xfrm flipV="1">
            <a:off x="1656497" y="2194570"/>
            <a:ext cx="2340645" cy="351940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 bwMode="auto">
          <a:xfrm>
            <a:off x="9396974" y="2863986"/>
            <a:ext cx="783663" cy="768827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86742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637" y="3188167"/>
            <a:ext cx="3458208" cy="335279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278" y="1422545"/>
            <a:ext cx="1347452" cy="13068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37" y="1287462"/>
            <a:ext cx="1264522" cy="12264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5437" y="3192462"/>
            <a:ext cx="3474146" cy="33682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Filtering: The math behind the match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BB63A-BCAF-4C48-8E99-F69B68E1D9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259977" y="3589940"/>
            <a:ext cx="1143000" cy="1143000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856476" y="1303940"/>
            <a:ext cx="2546501" cy="2286000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90731" y="2530365"/>
            <a:ext cx="2669247" cy="2202575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58449" y="1745530"/>
                <a:ext cx="5112810" cy="701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+1+1+1+1+1+1+1+1</m:t>
                          </m:r>
                        </m:num>
                        <m:den>
                          <m: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240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449" y="1745530"/>
                <a:ext cx="5112810" cy="701410"/>
              </a:xfrm>
              <a:prstGeom prst="rect">
                <a:avLst/>
              </a:prstGeom>
              <a:blipFill>
                <a:blip r:embed="rId6"/>
                <a:stretch>
                  <a:fillRect t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 bwMode="auto">
          <a:xfrm>
            <a:off x="11628437" y="1836621"/>
            <a:ext cx="379734" cy="441441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9037637" y="2278062"/>
            <a:ext cx="2970534" cy="20574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659504" y="1822128"/>
            <a:ext cx="2958105" cy="214254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auto">
          <a:xfrm>
            <a:off x="8288118" y="3589940"/>
            <a:ext cx="1130519" cy="1110044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4063262" y="3589940"/>
            <a:ext cx="4974376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4160837" y="4732940"/>
            <a:ext cx="4974376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08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438" y="1341024"/>
            <a:ext cx="2362200" cy="22910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7" y="1287462"/>
            <a:ext cx="1264522" cy="12264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437" y="3192462"/>
            <a:ext cx="3474146" cy="33682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Filtering: The math behind the match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96D18-B354-4A12-BAAD-25A00377DF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4044750" y="4308944"/>
            <a:ext cx="1143000" cy="1143000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856477" y="1303940"/>
            <a:ext cx="3302091" cy="3005004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90732" y="2530366"/>
            <a:ext cx="3448739" cy="2921578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590731" y="1303940"/>
            <a:ext cx="445906" cy="440722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045745" y="4327794"/>
            <a:ext cx="367461" cy="348044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51237" y="1668462"/>
            <a:ext cx="198515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   x  1   = 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385863" y="1763206"/>
            <a:ext cx="384574" cy="452208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423455" y="2215414"/>
            <a:ext cx="346392" cy="2458052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056558" y="1763206"/>
            <a:ext cx="329305" cy="2636829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3619903" y="1763206"/>
            <a:ext cx="377239" cy="452208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36637" y="1320418"/>
            <a:ext cx="2960505" cy="437919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93226" y="1779592"/>
            <a:ext cx="3079348" cy="418469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 bwMode="auto">
          <a:xfrm>
            <a:off x="7801323" y="1356835"/>
            <a:ext cx="783663" cy="768827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14815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627" y="1360312"/>
            <a:ext cx="2346270" cy="227558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7" y="1287462"/>
            <a:ext cx="1264522" cy="12264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437" y="3192462"/>
            <a:ext cx="3474146" cy="33682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Filtering: The math behind the match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0E017-3F96-46AA-A34A-31E2857E38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4044750" y="4308944"/>
            <a:ext cx="1143000" cy="1143000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856477" y="1303940"/>
            <a:ext cx="3302091" cy="3005004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90732" y="2530366"/>
            <a:ext cx="3448739" cy="2921578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1416801" y="1280098"/>
            <a:ext cx="445906" cy="440722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817016" y="4337125"/>
            <a:ext cx="367461" cy="348044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51237" y="1668462"/>
            <a:ext cx="214706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-1  x  1   = -1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385863" y="1763206"/>
            <a:ext cx="384574" cy="452208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4769408" y="1758337"/>
            <a:ext cx="423621" cy="2571197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4397232" y="2198061"/>
            <a:ext cx="414505" cy="2503176"/>
          </a:xfrm>
          <a:prstGeom prst="line">
            <a:avLst/>
          </a:prstGeom>
          <a:ln w="19050">
            <a:solidFill>
              <a:srgbClr val="FFC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3619903" y="1763206"/>
            <a:ext cx="377239" cy="452208"/>
          </a:xfrm>
          <a:prstGeom prst="rect">
            <a:avLst/>
          </a:prstGeom>
          <a:noFill/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827295" y="1283350"/>
            <a:ext cx="2169847" cy="474987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416801" y="1720820"/>
            <a:ext cx="2255773" cy="477241"/>
          </a:xfrm>
          <a:prstGeom prst="line">
            <a:avLst/>
          </a:prstGeom>
          <a:ln w="190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auto">
          <a:xfrm>
            <a:off x="9379321" y="1336406"/>
            <a:ext cx="783663" cy="768827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0931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809" y="1353749"/>
            <a:ext cx="2354147" cy="228322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7" y="1287462"/>
            <a:ext cx="1264522" cy="12264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437" y="3192462"/>
            <a:ext cx="3474146" cy="33682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Filtering: The math behind the match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31539-E14B-4553-8AAF-C6E90A2D9B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4044750" y="4308944"/>
            <a:ext cx="1143000" cy="1143000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856477" y="1303940"/>
            <a:ext cx="3302091" cy="3005004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90732" y="2530366"/>
            <a:ext cx="3448739" cy="2921578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57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574" y="3174997"/>
            <a:ext cx="3397625" cy="329406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7" y="1287462"/>
            <a:ext cx="1264522" cy="12264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437" y="3192462"/>
            <a:ext cx="3474146" cy="336825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5671" y="1291453"/>
            <a:ext cx="1604158" cy="15558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Filtering: The math behind the match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C2632-5E03-47E0-897D-2395DE0A1A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4044750" y="4308944"/>
            <a:ext cx="1143000" cy="1143000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856477" y="1303940"/>
            <a:ext cx="3302091" cy="3005004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90732" y="2530366"/>
            <a:ext cx="3448739" cy="2921578"/>
          </a:xfrm>
          <a:prstGeom prst="line">
            <a:avLst/>
          </a:prstGeom>
          <a:ln w="63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58449" y="1745530"/>
                <a:ext cx="5345246" cy="701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1+1+1+1</m:t>
                          </m:r>
                          <m: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1+1+1</m:t>
                          </m:r>
                        </m:num>
                        <m:den>
                          <m:r>
                            <a:rPr lang="en-US" sz="24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240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.55</m:t>
                      </m:r>
                    </m:oMath>
                  </m:oMathPara>
                </a14:m>
                <a:endParaRPr lang="en-US" sz="2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449" y="1745530"/>
                <a:ext cx="5345246" cy="701410"/>
              </a:xfrm>
              <a:prstGeom prst="rect">
                <a:avLst/>
              </a:prstGeom>
              <a:blipFill>
                <a:blip r:embed="rId6"/>
                <a:stretch>
                  <a:fillRect t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 bwMode="auto">
          <a:xfrm>
            <a:off x="11628437" y="1836621"/>
            <a:ext cx="575258" cy="441441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9795872" y="2278062"/>
            <a:ext cx="2407823" cy="26670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9418637" y="1822128"/>
            <a:ext cx="2198972" cy="281876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>
            <a:off x="9037637" y="4275740"/>
            <a:ext cx="1130519" cy="1050322"/>
          </a:xfrm>
          <a:prstGeom prst="rect">
            <a:avLst/>
          </a:prstGeom>
          <a:noFill/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9266237" y="4564062"/>
            <a:ext cx="952819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55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3153" y="1292590"/>
            <a:ext cx="1616676" cy="1567970"/>
          </a:xfrm>
          <a:prstGeom prst="rect">
            <a:avLst/>
          </a:prstGeom>
        </p:spPr>
      </p:pic>
      <p:cxnSp>
        <p:nvCxnSpPr>
          <p:cNvPr id="28" name="Straight Connector 27"/>
          <p:cNvCxnSpPr>
            <a:stCxn id="16" idx="2"/>
            <a:endCxn id="7" idx="2"/>
          </p:cNvCxnSpPr>
          <p:nvPr/>
        </p:nvCxnSpPr>
        <p:spPr>
          <a:xfrm flipH="1">
            <a:off x="4616250" y="5326062"/>
            <a:ext cx="4986647" cy="12588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0"/>
            <a:endCxn id="7" idx="0"/>
          </p:cNvCxnSpPr>
          <p:nvPr/>
        </p:nvCxnSpPr>
        <p:spPr>
          <a:xfrm flipH="1">
            <a:off x="4616250" y="4275740"/>
            <a:ext cx="4986647" cy="33204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62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91" y="1135062"/>
            <a:ext cx="1264522" cy="12264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236" y="2656915"/>
            <a:ext cx="3961935" cy="3841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Convolution: Trying every possible match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4A6C2-CBDF-4B5F-8190-130C1E5469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608637" y="4564062"/>
            <a:ext cx="1524000" cy="0"/>
          </a:xfrm>
          <a:prstGeom prst="straightConnector1">
            <a:avLst/>
          </a:prstGeom>
          <a:ln w="76200">
            <a:solidFill>
              <a:srgbClr val="002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037" y="3116262"/>
            <a:ext cx="3054569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1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289" y="3566237"/>
            <a:ext cx="1264522" cy="12264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11" y="2322563"/>
            <a:ext cx="3962479" cy="38416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Convolution: Trying every possible match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239BF-1288-420D-A485-30C444DF9A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740385" y="3954462"/>
            <a:ext cx="487252" cy="512996"/>
            <a:chOff x="4740385" y="3954462"/>
            <a:chExt cx="487252" cy="512996"/>
          </a:xfrm>
        </p:grpSpPr>
        <p:sp>
          <p:nvSpPr>
            <p:cNvPr id="3" name="Oval 2"/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8" name="Straight Connector 7"/>
            <p:cNvCxnSpPr>
              <a:stCxn id="3" idx="1"/>
              <a:endCxn id="3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" idx="7"/>
              <a:endCxn id="3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934518" y="3624036"/>
            <a:ext cx="45719" cy="11264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solidFill>
                  <a:srgbClr val="002060"/>
                </a:solidFill>
              </a:rPr>
              <a:t>=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8437" y="2322562"/>
            <a:ext cx="3948695" cy="384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289" y="1058862"/>
            <a:ext cx="1264522" cy="1226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474" y="4792662"/>
            <a:ext cx="1914563" cy="19104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339" y="4829922"/>
            <a:ext cx="1905000" cy="184693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3237687" y="3954462"/>
            <a:ext cx="487252" cy="512996"/>
          </a:xfrm>
          <a:prstGeom prst="ellipse">
            <a:avLst/>
          </a:prstGeom>
          <a:noFill/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8" name="Straight Connector 7"/>
          <p:cNvCxnSpPr>
            <a:stCxn id="7" idx="1"/>
            <a:endCxn id="7" idx="5"/>
          </p:cNvCxnSpPr>
          <p:nvPr/>
        </p:nvCxnSpPr>
        <p:spPr>
          <a:xfrm>
            <a:off x="3309043" y="4029589"/>
            <a:ext cx="344540" cy="362742"/>
          </a:xfrm>
          <a:prstGeom prst="line">
            <a:avLst/>
          </a:prstGeom>
          <a:ln w="571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7"/>
            <a:endCxn id="7" idx="3"/>
          </p:cNvCxnSpPr>
          <p:nvPr/>
        </p:nvCxnSpPr>
        <p:spPr>
          <a:xfrm flipH="1">
            <a:off x="3309043" y="4029589"/>
            <a:ext cx="344540" cy="362742"/>
          </a:xfrm>
          <a:prstGeom prst="line">
            <a:avLst/>
          </a:prstGeom>
          <a:ln w="57150">
            <a:solidFill>
              <a:srgbClr val="002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86918" y="3192462"/>
            <a:ext cx="960119" cy="11264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solidFill>
                  <a:srgbClr val="002060"/>
                </a:solidFill>
              </a:rPr>
              <a:t>=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8475" y="754062"/>
            <a:ext cx="1909405" cy="18576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2437" y="5166437"/>
            <a:ext cx="1264522" cy="12264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2437" y="3116262"/>
            <a:ext cx="1264522" cy="12264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8474" y="2735262"/>
            <a:ext cx="1909406" cy="19052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086918" y="1135062"/>
            <a:ext cx="960119" cy="11264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solidFill>
                  <a:srgbClr val="002060"/>
                </a:solidFill>
              </a:rPr>
              <a:t>=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86918" y="5190200"/>
            <a:ext cx="960119" cy="11264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solidFill>
                  <a:srgbClr val="002060"/>
                </a:solidFill>
              </a:rPr>
              <a:t>=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037" y="2793328"/>
            <a:ext cx="1905000" cy="184693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560" y="735928"/>
            <a:ext cx="1905000" cy="1846934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436266" y="1441795"/>
            <a:ext cx="487252" cy="512996"/>
            <a:chOff x="4740385" y="3954462"/>
            <a:chExt cx="487252" cy="512996"/>
          </a:xfrm>
        </p:grpSpPr>
        <p:sp>
          <p:nvSpPr>
            <p:cNvPr id="23" name="Oval 22"/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24" name="Straight Connector 23"/>
            <p:cNvCxnSpPr>
              <a:stCxn id="23" idx="1"/>
              <a:endCxn id="23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3" idx="7"/>
              <a:endCxn id="23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435585" y="3497262"/>
            <a:ext cx="487252" cy="512996"/>
            <a:chOff x="4740385" y="3954462"/>
            <a:chExt cx="487252" cy="512996"/>
          </a:xfrm>
        </p:grpSpPr>
        <p:sp>
          <p:nvSpPr>
            <p:cNvPr id="27" name="Oval 26"/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28" name="Straight Connector 27"/>
            <p:cNvCxnSpPr>
              <a:stCxn id="27" idx="1"/>
              <a:endCxn id="27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7" idx="7"/>
              <a:endCxn id="27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435585" y="5498866"/>
            <a:ext cx="487252" cy="512996"/>
            <a:chOff x="4740385" y="3954462"/>
            <a:chExt cx="487252" cy="512996"/>
          </a:xfrm>
        </p:grpSpPr>
        <p:sp>
          <p:nvSpPr>
            <p:cNvPr id="31" name="Oval 30"/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32" name="Straight Connector 31"/>
            <p:cNvCxnSpPr>
              <a:stCxn id="31" idx="1"/>
              <a:endCxn id="31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1" idx="7"/>
              <a:endCxn id="31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 bwMode="auto">
          <a:xfrm>
            <a:off x="5513289" y="1058862"/>
            <a:ext cx="1264522" cy="1226425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532437" y="3109037"/>
            <a:ext cx="1264522" cy="1226425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532437" y="5166437"/>
            <a:ext cx="1264522" cy="1226425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DE2BF-DC3B-413B-AE4F-CD1D70DC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09BF2-AD94-4696-8ED4-862A624DE9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5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04" y="144462"/>
            <a:ext cx="11814112" cy="5086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hlinkClick r:id="rId3"/>
              </a:rPr>
              <a:t>Robot Learning </a:t>
            </a:r>
            <a:r>
              <a:rPr lang="en-US" sz="2800" dirty="0" err="1">
                <a:hlinkClick r:id="rId3"/>
              </a:rPr>
              <a:t>ManipulationAction</a:t>
            </a:r>
            <a:r>
              <a:rPr lang="en-US" sz="2800" dirty="0">
                <a:hlinkClick r:id="rId3"/>
              </a:rPr>
              <a:t> Plans by “Watching” Unconstrained Videos  from the World Wide Web.</a:t>
            </a:r>
            <a:br>
              <a:rPr lang="en-US" sz="2800" dirty="0">
                <a:hlinkClick r:id="rId3"/>
              </a:rPr>
            </a:br>
            <a:r>
              <a:rPr lang="en-US" sz="2800" dirty="0" err="1">
                <a:hlinkClick r:id="rId3"/>
              </a:rPr>
              <a:t>Yezhou</a:t>
            </a:r>
            <a:r>
              <a:rPr lang="en-US" sz="2800" dirty="0">
                <a:hlinkClick r:id="rId3"/>
              </a:rPr>
              <a:t> Yang, Cornelia </a:t>
            </a:r>
            <a:r>
              <a:rPr lang="en-US" sz="2800" dirty="0" err="1">
                <a:hlinkClick r:id="rId3"/>
              </a:rPr>
              <a:t>Fermuller</a:t>
            </a:r>
            <a:r>
              <a:rPr lang="en-US" sz="2800" dirty="0">
                <a:hlinkClick r:id="rId3"/>
              </a:rPr>
              <a:t>, </a:t>
            </a:r>
            <a:r>
              <a:rPr lang="en-US" sz="2800" dirty="0" err="1">
                <a:hlinkClick r:id="rId3"/>
              </a:rPr>
              <a:t>Yiannis</a:t>
            </a:r>
            <a:r>
              <a:rPr lang="en-US" sz="2800" dirty="0">
                <a:hlinkClick r:id="rId3"/>
              </a:rPr>
              <a:t> </a:t>
            </a:r>
            <a:r>
              <a:rPr lang="en-US" sz="2800" dirty="0" err="1">
                <a:hlinkClick r:id="rId3"/>
              </a:rPr>
              <a:t>Aloimonos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8948-3DE5-4C04-8B34-801B341593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7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One image becomes a stack of filtered images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237" y="4757610"/>
            <a:ext cx="1101938" cy="1099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540" y="2608600"/>
            <a:ext cx="727803" cy="7058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237" y="2433170"/>
            <a:ext cx="1098969" cy="10691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1561" y="4972739"/>
            <a:ext cx="727803" cy="7058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1561" y="3792748"/>
            <a:ext cx="727803" cy="7058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3237" y="3573462"/>
            <a:ext cx="1098970" cy="10966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2403" y="3606882"/>
            <a:ext cx="1096434" cy="1063014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4840261" y="4012035"/>
            <a:ext cx="280441" cy="295258"/>
            <a:chOff x="4740385" y="3954462"/>
            <a:chExt cx="487252" cy="512996"/>
          </a:xfrm>
        </p:grpSpPr>
        <p:sp>
          <p:nvSpPr>
            <p:cNvPr id="29" name="Oval 28"/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30" name="Straight Connector 29"/>
            <p:cNvCxnSpPr>
              <a:stCxn id="29" idx="1"/>
              <a:endCxn id="29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9" idx="7"/>
              <a:endCxn id="29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 bwMode="auto">
          <a:xfrm>
            <a:off x="5460540" y="2608600"/>
            <a:ext cx="727803" cy="705876"/>
          </a:xfrm>
          <a:prstGeom prst="rect">
            <a:avLst/>
          </a:prstGeom>
          <a:noFill/>
          <a:ln w="762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471561" y="3788590"/>
            <a:ext cx="727803" cy="705876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471561" y="4972739"/>
            <a:ext cx="727803" cy="705876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553265" y="2433170"/>
            <a:ext cx="2133600" cy="3570963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551237" y="4106862"/>
            <a:ext cx="9040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904037" y="4145855"/>
            <a:ext cx="9040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75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One image becomes a stack of filtered images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237" y="4757610"/>
            <a:ext cx="1101938" cy="10995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237" y="2433170"/>
            <a:ext cx="1098969" cy="10691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237" y="3573462"/>
            <a:ext cx="1098970" cy="10966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803" y="3606882"/>
            <a:ext cx="1096434" cy="1063014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5187975" y="3720044"/>
            <a:ext cx="801662" cy="844018"/>
            <a:chOff x="4740385" y="3954462"/>
            <a:chExt cx="487252" cy="512996"/>
          </a:xfrm>
        </p:grpSpPr>
        <p:sp>
          <p:nvSpPr>
            <p:cNvPr id="29" name="Oval 28"/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30" name="Straight Connector 29"/>
            <p:cNvCxnSpPr>
              <a:stCxn id="29" idx="1"/>
              <a:endCxn id="29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9" idx="7"/>
              <a:endCxn id="29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 bwMode="auto">
          <a:xfrm>
            <a:off x="4553265" y="2433170"/>
            <a:ext cx="2133600" cy="3570963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3618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Pooling: Shrinking the image stack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en-US" dirty="0"/>
              <a:t>Pick a window size (usually 2 or 3).</a:t>
            </a:r>
          </a:p>
          <a:p>
            <a:pPr marL="742950" indent="-742950">
              <a:buAutoNum type="arabicPeriod"/>
            </a:pPr>
            <a:r>
              <a:rPr lang="en-US" dirty="0"/>
              <a:t>Pick a stride (usually 2).</a:t>
            </a:r>
          </a:p>
          <a:p>
            <a:pPr marL="742950" indent="-742950">
              <a:buAutoNum type="arabicPeriod"/>
            </a:pPr>
            <a:r>
              <a:rPr lang="en-US" dirty="0"/>
              <a:t>Walk your window across your filtered images.</a:t>
            </a:r>
          </a:p>
          <a:p>
            <a:pPr marL="742950" indent="-742950">
              <a:buAutoNum type="arabicPeriod"/>
            </a:pPr>
            <a:r>
              <a:rPr lang="en-US" dirty="0"/>
              <a:t>From each window, take the maximum value.</a:t>
            </a:r>
          </a:p>
        </p:txBody>
      </p:sp>
    </p:spTree>
    <p:extLst>
      <p:ext uri="{BB962C8B-B14F-4D97-AF65-F5344CB8AC3E}">
        <p14:creationId xmlns:p14="http://schemas.microsoft.com/office/powerpoint/2010/main" val="262110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042" y="2504174"/>
            <a:ext cx="2531995" cy="25265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26714-542D-47D4-9215-C9843A2718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37" y="1897062"/>
            <a:ext cx="3916114" cy="38100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036637" y="1897062"/>
            <a:ext cx="1143000" cy="1066800"/>
            <a:chOff x="1036637" y="1897062"/>
            <a:chExt cx="1676400" cy="16764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036637" y="1897062"/>
              <a:ext cx="1676400" cy="1676400"/>
            </a:xfrm>
            <a:prstGeom prst="rect">
              <a:avLst/>
            </a:prstGeom>
            <a:noFill/>
            <a:ln w="7620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036637" y="1897062"/>
              <a:ext cx="1676400" cy="1676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456237" y="952915"/>
            <a:ext cx="171104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maximum</a:t>
            </a: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 flipV="1">
            <a:off x="2179637" y="1439862"/>
            <a:ext cx="3276600" cy="990600"/>
          </a:xfrm>
          <a:prstGeom prst="straightConnector1">
            <a:avLst/>
          </a:prstGeom>
          <a:ln w="381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935134" y="1580779"/>
            <a:ext cx="1264303" cy="925883"/>
          </a:xfrm>
          <a:prstGeom prst="straightConnector1">
            <a:avLst/>
          </a:prstGeom>
          <a:ln w="381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62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771" y="2505761"/>
            <a:ext cx="2552266" cy="25467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E290E-EC41-440F-98AC-4061A5750D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37" y="1897062"/>
            <a:ext cx="3916114" cy="38100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179637" y="1897062"/>
            <a:ext cx="1143000" cy="1066800"/>
            <a:chOff x="1036637" y="1897062"/>
            <a:chExt cx="1676400" cy="16764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036637" y="1897062"/>
              <a:ext cx="1676400" cy="1676400"/>
            </a:xfrm>
            <a:prstGeom prst="rect">
              <a:avLst/>
            </a:prstGeom>
            <a:noFill/>
            <a:ln w="7620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036637" y="1897062"/>
              <a:ext cx="1676400" cy="1676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456237" y="952915"/>
            <a:ext cx="171104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maximum</a:t>
            </a: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 flipV="1">
            <a:off x="3322637" y="1516062"/>
            <a:ext cx="2438400" cy="914400"/>
          </a:xfrm>
          <a:prstGeom prst="straightConnector1">
            <a:avLst/>
          </a:prstGeom>
          <a:ln w="381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935134" y="1580779"/>
            <a:ext cx="1950103" cy="923395"/>
          </a:xfrm>
          <a:prstGeom prst="straightConnector1">
            <a:avLst/>
          </a:prstGeom>
          <a:ln w="381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64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437" y="2504174"/>
            <a:ext cx="2514600" cy="25091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16CC3-B5EB-4A95-AA80-5D37D0BD45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37" y="1897062"/>
            <a:ext cx="3916114" cy="38100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246437" y="1897062"/>
            <a:ext cx="1143000" cy="1066800"/>
            <a:chOff x="1036637" y="1897062"/>
            <a:chExt cx="1676400" cy="16764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036637" y="1897062"/>
              <a:ext cx="1676400" cy="1676400"/>
            </a:xfrm>
            <a:prstGeom prst="rect">
              <a:avLst/>
            </a:prstGeom>
            <a:noFill/>
            <a:ln w="7620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036637" y="1897062"/>
              <a:ext cx="1676400" cy="1676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456237" y="952915"/>
            <a:ext cx="171104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maximum</a:t>
            </a: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 flipV="1">
            <a:off x="4389437" y="1516062"/>
            <a:ext cx="1447800" cy="914400"/>
          </a:xfrm>
          <a:prstGeom prst="straightConnector1">
            <a:avLst/>
          </a:prstGeom>
          <a:ln w="381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167283" y="1439862"/>
            <a:ext cx="2479954" cy="1064312"/>
          </a:xfrm>
          <a:prstGeom prst="straightConnector1">
            <a:avLst/>
          </a:prstGeom>
          <a:ln w="381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93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650" y="2504173"/>
            <a:ext cx="2532387" cy="25269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01677-9783-4D1D-A820-D33B8C1155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37" y="1897062"/>
            <a:ext cx="3916114" cy="38100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4389437" y="1897062"/>
            <a:ext cx="1143000" cy="1066800"/>
            <a:chOff x="1036637" y="1897062"/>
            <a:chExt cx="1676400" cy="16764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036637" y="1897062"/>
              <a:ext cx="1676400" cy="1676400"/>
            </a:xfrm>
            <a:prstGeom prst="rect">
              <a:avLst/>
            </a:prstGeom>
            <a:noFill/>
            <a:ln w="7620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036637" y="1897062"/>
              <a:ext cx="1676400" cy="1676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456237" y="952915"/>
            <a:ext cx="171104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maximum</a:t>
            </a:r>
          </a:p>
        </p:txBody>
      </p:sp>
      <p:cxnSp>
        <p:nvCxnSpPr>
          <p:cNvPr id="10" name="Straight Arrow Connector 9"/>
          <p:cNvCxnSpPr>
            <a:stCxn id="7" idx="0"/>
          </p:cNvCxnSpPr>
          <p:nvPr/>
        </p:nvCxnSpPr>
        <p:spPr>
          <a:xfrm flipV="1">
            <a:off x="4960937" y="1516405"/>
            <a:ext cx="607873" cy="380657"/>
          </a:xfrm>
          <a:prstGeom prst="straightConnector1">
            <a:avLst/>
          </a:prstGeom>
          <a:ln w="381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167283" y="1396814"/>
            <a:ext cx="3013352" cy="1107360"/>
          </a:xfrm>
          <a:prstGeom prst="straightConnector1">
            <a:avLst/>
          </a:prstGeom>
          <a:ln w="381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71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437" y="2505761"/>
            <a:ext cx="2509596" cy="250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E6541-0B70-4637-88BC-B8A9C808A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37" y="1897062"/>
            <a:ext cx="3916114" cy="38100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036637" y="2963862"/>
            <a:ext cx="1143000" cy="1066800"/>
            <a:chOff x="1036637" y="1897062"/>
            <a:chExt cx="1676400" cy="16764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036637" y="1897062"/>
              <a:ext cx="1676400" cy="1676400"/>
            </a:xfrm>
            <a:prstGeom prst="rect">
              <a:avLst/>
            </a:prstGeom>
            <a:noFill/>
            <a:ln w="7620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036637" y="1897062"/>
              <a:ext cx="1676400" cy="1676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456237" y="952915"/>
            <a:ext cx="171104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maximum</a:t>
            </a: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 flipV="1">
            <a:off x="2179637" y="1516062"/>
            <a:ext cx="3429000" cy="1981200"/>
          </a:xfrm>
          <a:prstGeom prst="straightConnector1">
            <a:avLst/>
          </a:prstGeom>
          <a:ln w="381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935134" y="1580779"/>
            <a:ext cx="1246908" cy="1687883"/>
          </a:xfrm>
          <a:prstGeom prst="straightConnector1">
            <a:avLst/>
          </a:prstGeom>
          <a:ln w="3810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36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437" y="2506662"/>
            <a:ext cx="2514600" cy="25091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714988-8F74-4A52-930C-7F8BCB69C9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37" y="1897062"/>
            <a:ext cx="3916114" cy="381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27681" y="2963862"/>
            <a:ext cx="206691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max pooling</a:t>
            </a:r>
          </a:p>
        </p:txBody>
      </p:sp>
      <p:sp>
        <p:nvSpPr>
          <p:cNvPr id="14" name="Isosceles Triangle 13"/>
          <p:cNvSpPr/>
          <p:nvPr/>
        </p:nvSpPr>
        <p:spPr bwMode="auto">
          <a:xfrm rot="5400000">
            <a:off x="6446837" y="2354262"/>
            <a:ext cx="228600" cy="2819400"/>
          </a:xfrm>
          <a:prstGeom prst="triangle">
            <a:avLst/>
          </a:prstGeom>
          <a:solidFill>
            <a:srgbClr val="00205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7097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479" y="809299"/>
            <a:ext cx="1750958" cy="17471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837" y="4792662"/>
            <a:ext cx="1914563" cy="19104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838" y="754062"/>
            <a:ext cx="1909405" cy="18576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837" y="2735262"/>
            <a:ext cx="1909406" cy="19052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2461" y="4874289"/>
            <a:ext cx="1750958" cy="17471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3956" y="2814054"/>
            <a:ext cx="1751481" cy="1747714"/>
          </a:xfrm>
          <a:prstGeom prst="rect">
            <a:avLst/>
          </a:prstGeom>
        </p:spPr>
      </p:pic>
      <p:sp>
        <p:nvSpPr>
          <p:cNvPr id="19" name="Isosceles Triangle 18"/>
          <p:cNvSpPr/>
          <p:nvPr/>
        </p:nvSpPr>
        <p:spPr bwMode="auto">
          <a:xfrm rot="5400000">
            <a:off x="6446837" y="273195"/>
            <a:ext cx="228600" cy="2819400"/>
          </a:xfrm>
          <a:prstGeom prst="triangle">
            <a:avLst/>
          </a:prstGeom>
          <a:solidFill>
            <a:srgbClr val="00205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" name="Isosceles Triangle 19"/>
          <p:cNvSpPr/>
          <p:nvPr/>
        </p:nvSpPr>
        <p:spPr bwMode="auto">
          <a:xfrm rot="5400000">
            <a:off x="6446837" y="2278062"/>
            <a:ext cx="228600" cy="2819400"/>
          </a:xfrm>
          <a:prstGeom prst="triangle">
            <a:avLst/>
          </a:prstGeom>
          <a:solidFill>
            <a:srgbClr val="00205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" name="Isosceles Triangle 20"/>
          <p:cNvSpPr/>
          <p:nvPr/>
        </p:nvSpPr>
        <p:spPr bwMode="auto">
          <a:xfrm rot="5400000">
            <a:off x="6446837" y="4335462"/>
            <a:ext cx="228600" cy="2819400"/>
          </a:xfrm>
          <a:prstGeom prst="triangle">
            <a:avLst/>
          </a:prstGeom>
          <a:solidFill>
            <a:srgbClr val="00205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06164-3F42-4AE0-AD69-3A55908A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A5DEE-B002-4B46-947C-29DA772E2D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7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toy </a:t>
            </a:r>
            <a:r>
              <a:rPr lang="en-US" dirty="0" err="1"/>
              <a:t>ConvNet</a:t>
            </a:r>
            <a:r>
              <a:rPr lang="en-US" dirty="0"/>
              <a:t>: X’s and O’s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Says whether a picture is of an X or an 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50439" y="3231931"/>
            <a:ext cx="2709716" cy="129266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200" b="1" dirty="0">
                <a:solidFill>
                  <a:srgbClr val="002060"/>
                </a:solidFill>
              </a:rPr>
              <a:t>X </a:t>
            </a:r>
            <a:r>
              <a:rPr lang="en-US" sz="4400" dirty="0">
                <a:solidFill>
                  <a:srgbClr val="002060"/>
                </a:solidFill>
              </a:rPr>
              <a:t>or</a:t>
            </a:r>
            <a:r>
              <a:rPr lang="en-US" sz="7200" b="1" dirty="0">
                <a:solidFill>
                  <a:srgbClr val="002060"/>
                </a:solidFill>
              </a:rPr>
              <a:t> O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313237" y="3040062"/>
            <a:ext cx="3124200" cy="16764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188F"/>
                </a:solidFill>
              </a:rPr>
              <a:t>CNN</a:t>
            </a:r>
          </a:p>
        </p:txBody>
      </p:sp>
      <p:cxnSp>
        <p:nvCxnSpPr>
          <p:cNvPr id="17" name="Straight Arrow Connector 16"/>
          <p:cNvCxnSpPr>
            <a:endCxn id="15" idx="1"/>
          </p:cNvCxnSpPr>
          <p:nvPr/>
        </p:nvCxnSpPr>
        <p:spPr>
          <a:xfrm>
            <a:off x="3409159" y="3878262"/>
            <a:ext cx="9040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437437" y="3878262"/>
            <a:ext cx="9040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348" y="3208362"/>
            <a:ext cx="1381922" cy="13398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189037" y="2171155"/>
            <a:ext cx="2933239" cy="1037207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</a:rPr>
              <a:t>A two-dimensional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</a:rPr>
              <a:t>array of pixels</a:t>
            </a:r>
          </a:p>
        </p:txBody>
      </p:sp>
    </p:spTree>
    <p:extLst>
      <p:ext uri="{BB962C8B-B14F-4D97-AF65-F5344CB8AC3E}">
        <p14:creationId xmlns:p14="http://schemas.microsoft.com/office/powerpoint/2010/main" val="211298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stack of images becomes a stack of smaller images.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478" y="2315120"/>
            <a:ext cx="1174699" cy="11721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637" y="4987515"/>
            <a:ext cx="1284459" cy="12816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638" y="2278062"/>
            <a:ext cx="1280999" cy="12462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2637" y="3607227"/>
            <a:ext cx="1281000" cy="12782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5416" y="5042277"/>
            <a:ext cx="1174699" cy="11721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3128" y="3660088"/>
            <a:ext cx="1175049" cy="1172522"/>
          </a:xfrm>
          <a:prstGeom prst="rect">
            <a:avLst/>
          </a:prstGeom>
        </p:spPr>
      </p:pic>
      <p:sp>
        <p:nvSpPr>
          <p:cNvPr id="20" name="Isosceles Triangle 19"/>
          <p:cNvSpPr/>
          <p:nvPr/>
        </p:nvSpPr>
        <p:spPr bwMode="auto">
          <a:xfrm rot="5400000">
            <a:off x="5868301" y="3473295"/>
            <a:ext cx="339157" cy="1526205"/>
          </a:xfrm>
          <a:prstGeom prst="triangle">
            <a:avLst/>
          </a:prstGeom>
          <a:solidFill>
            <a:srgbClr val="00205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35620" y="2292053"/>
            <a:ext cx="2125877" cy="3973477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70924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Keep the math from breaking by tweaking each of the values just a bit.</a:t>
            </a:r>
          </a:p>
          <a:p>
            <a:r>
              <a:rPr lang="en-US" dirty="0"/>
              <a:t>Change everything negative to zero.</a:t>
            </a:r>
          </a:p>
        </p:txBody>
      </p:sp>
    </p:spTree>
    <p:extLst>
      <p:ext uri="{BB962C8B-B14F-4D97-AF65-F5344CB8AC3E}">
        <p14:creationId xmlns:p14="http://schemas.microsoft.com/office/powerpoint/2010/main" val="37389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Rectified Linear Units (</a:t>
            </a:r>
            <a:r>
              <a:rPr lang="en-US" dirty="0" err="1"/>
              <a:t>ReLUs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94451-AB09-4A45-915E-0D4ECD38AC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37" y="2430462"/>
            <a:ext cx="3916114" cy="381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837" y="2430462"/>
            <a:ext cx="3870312" cy="38100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960437" y="1287462"/>
            <a:ext cx="7239000" cy="1752600"/>
            <a:chOff x="960437" y="1287462"/>
            <a:chExt cx="7239000" cy="1752600"/>
          </a:xfrm>
        </p:grpSpPr>
        <p:grpSp>
          <p:nvGrpSpPr>
            <p:cNvPr id="18" name="Group 17"/>
            <p:cNvGrpSpPr/>
            <p:nvPr/>
          </p:nvGrpSpPr>
          <p:grpSpPr>
            <a:xfrm>
              <a:off x="4465637" y="1287462"/>
              <a:ext cx="801662" cy="844018"/>
              <a:chOff x="5187975" y="3720044"/>
              <a:chExt cx="801662" cy="844018"/>
            </a:xfrm>
          </p:grpSpPr>
          <p:sp>
            <p:nvSpPr>
              <p:cNvPr id="5" name="Oval 4"/>
              <p:cNvSpPr/>
              <p:nvPr/>
            </p:nvSpPr>
            <p:spPr bwMode="auto">
              <a:xfrm>
                <a:off x="5187975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6" name="Straight Connector 5"/>
              <p:cNvCxnSpPr>
                <a:stCxn id="5" idx="2"/>
              </p:cNvCxnSpPr>
              <p:nvPr/>
            </p:nvCxnSpPr>
            <p:spPr>
              <a:xfrm>
                <a:off x="5187975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endCxn id="5" idx="7"/>
              </p:cNvCxnSpPr>
              <p:nvPr/>
            </p:nvCxnSpPr>
            <p:spPr>
              <a:xfrm flipV="1">
                <a:off x="5588806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/>
            <p:cNvSpPr/>
            <p:nvPr/>
          </p:nvSpPr>
          <p:spPr bwMode="auto">
            <a:xfrm>
              <a:off x="960437" y="2354262"/>
              <a:ext cx="685800" cy="685800"/>
            </a:xfrm>
            <a:prstGeom prst="ellipse">
              <a:avLst/>
            </a:prstGeom>
            <a:noFill/>
            <a:ln w="762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7513637" y="2329264"/>
              <a:ext cx="685800" cy="685800"/>
            </a:xfrm>
            <a:prstGeom prst="ellipse">
              <a:avLst/>
            </a:prstGeom>
            <a:noFill/>
            <a:ln w="762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26" name="Straight Connector 25"/>
            <p:cNvCxnSpPr>
              <a:stCxn id="22" idx="7"/>
              <a:endCxn id="5" idx="2"/>
            </p:cNvCxnSpPr>
            <p:nvPr/>
          </p:nvCxnSpPr>
          <p:spPr>
            <a:xfrm flipV="1">
              <a:off x="1545804" y="1709471"/>
              <a:ext cx="2919833" cy="745224"/>
            </a:xfrm>
            <a:prstGeom prst="line">
              <a:avLst/>
            </a:prstGeom>
            <a:ln w="28575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5" idx="6"/>
              <a:endCxn id="24" idx="1"/>
            </p:cNvCxnSpPr>
            <p:nvPr/>
          </p:nvCxnSpPr>
          <p:spPr>
            <a:xfrm>
              <a:off x="5267299" y="1709471"/>
              <a:ext cx="2346771" cy="720226"/>
            </a:xfrm>
            <a:prstGeom prst="line">
              <a:avLst/>
            </a:prstGeom>
            <a:ln w="28575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576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837" y="2429696"/>
            <a:ext cx="3871089" cy="38107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Rectified Linear Units (</a:t>
            </a:r>
            <a:r>
              <a:rPr lang="en-US" dirty="0" err="1"/>
              <a:t>ReLUs</a:t>
            </a:r>
            <a:r>
              <a:rPr lang="en-US" dirty="0"/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84A13-0B99-4816-886C-B364C2204F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37" y="2430462"/>
            <a:ext cx="3916114" cy="38100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493837" y="1287462"/>
            <a:ext cx="7239000" cy="1752600"/>
            <a:chOff x="960437" y="1287462"/>
            <a:chExt cx="7239000" cy="1752600"/>
          </a:xfrm>
        </p:grpSpPr>
        <p:grpSp>
          <p:nvGrpSpPr>
            <p:cNvPr id="18" name="Group 17"/>
            <p:cNvGrpSpPr/>
            <p:nvPr/>
          </p:nvGrpSpPr>
          <p:grpSpPr>
            <a:xfrm>
              <a:off x="4465637" y="1287462"/>
              <a:ext cx="801662" cy="844018"/>
              <a:chOff x="5187975" y="3720044"/>
              <a:chExt cx="801662" cy="844018"/>
            </a:xfrm>
          </p:grpSpPr>
          <p:sp>
            <p:nvSpPr>
              <p:cNvPr id="5" name="Oval 4"/>
              <p:cNvSpPr/>
              <p:nvPr/>
            </p:nvSpPr>
            <p:spPr bwMode="auto">
              <a:xfrm>
                <a:off x="5187975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6" name="Straight Connector 5"/>
              <p:cNvCxnSpPr>
                <a:stCxn id="5" idx="2"/>
              </p:cNvCxnSpPr>
              <p:nvPr/>
            </p:nvCxnSpPr>
            <p:spPr>
              <a:xfrm>
                <a:off x="5187975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endCxn id="5" idx="7"/>
              </p:cNvCxnSpPr>
              <p:nvPr/>
            </p:nvCxnSpPr>
            <p:spPr>
              <a:xfrm flipV="1">
                <a:off x="5588806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/>
            <p:cNvSpPr/>
            <p:nvPr/>
          </p:nvSpPr>
          <p:spPr bwMode="auto">
            <a:xfrm>
              <a:off x="960437" y="2354262"/>
              <a:ext cx="685800" cy="685800"/>
            </a:xfrm>
            <a:prstGeom prst="ellipse">
              <a:avLst/>
            </a:prstGeom>
            <a:noFill/>
            <a:ln w="762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7513637" y="2329264"/>
              <a:ext cx="685800" cy="685800"/>
            </a:xfrm>
            <a:prstGeom prst="ellipse">
              <a:avLst/>
            </a:prstGeom>
            <a:noFill/>
            <a:ln w="762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26" name="Straight Connector 25"/>
            <p:cNvCxnSpPr>
              <a:stCxn id="22" idx="7"/>
              <a:endCxn id="5" idx="2"/>
            </p:cNvCxnSpPr>
            <p:nvPr/>
          </p:nvCxnSpPr>
          <p:spPr>
            <a:xfrm flipV="1">
              <a:off x="1545804" y="1709471"/>
              <a:ext cx="2919833" cy="745224"/>
            </a:xfrm>
            <a:prstGeom prst="line">
              <a:avLst/>
            </a:prstGeom>
            <a:ln w="28575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5" idx="6"/>
              <a:endCxn id="24" idx="1"/>
            </p:cNvCxnSpPr>
            <p:nvPr/>
          </p:nvCxnSpPr>
          <p:spPr>
            <a:xfrm>
              <a:off x="5267299" y="1709471"/>
              <a:ext cx="2346771" cy="720226"/>
            </a:xfrm>
            <a:prstGeom prst="line">
              <a:avLst/>
            </a:prstGeom>
            <a:ln w="28575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34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907" y="2435009"/>
            <a:ext cx="3868130" cy="38078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Rectified Linear Units (</a:t>
            </a:r>
            <a:r>
              <a:rPr lang="en-US" dirty="0" err="1"/>
              <a:t>ReLUs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41D66-8A04-44EE-89C9-2E8D856CA2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37" y="2430462"/>
            <a:ext cx="3916114" cy="38100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3779837" y="1287462"/>
            <a:ext cx="7239000" cy="1752600"/>
            <a:chOff x="960437" y="1287462"/>
            <a:chExt cx="7239000" cy="1752600"/>
          </a:xfrm>
        </p:grpSpPr>
        <p:grpSp>
          <p:nvGrpSpPr>
            <p:cNvPr id="18" name="Group 17"/>
            <p:cNvGrpSpPr/>
            <p:nvPr/>
          </p:nvGrpSpPr>
          <p:grpSpPr>
            <a:xfrm>
              <a:off x="4465637" y="1287462"/>
              <a:ext cx="801662" cy="844018"/>
              <a:chOff x="5187975" y="3720044"/>
              <a:chExt cx="801662" cy="844018"/>
            </a:xfrm>
          </p:grpSpPr>
          <p:sp>
            <p:nvSpPr>
              <p:cNvPr id="5" name="Oval 4"/>
              <p:cNvSpPr/>
              <p:nvPr/>
            </p:nvSpPr>
            <p:spPr bwMode="auto">
              <a:xfrm>
                <a:off x="5187975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6" name="Straight Connector 5"/>
              <p:cNvCxnSpPr>
                <a:stCxn id="5" idx="2"/>
              </p:cNvCxnSpPr>
              <p:nvPr/>
            </p:nvCxnSpPr>
            <p:spPr>
              <a:xfrm>
                <a:off x="5187975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endCxn id="5" idx="7"/>
              </p:cNvCxnSpPr>
              <p:nvPr/>
            </p:nvCxnSpPr>
            <p:spPr>
              <a:xfrm flipV="1">
                <a:off x="5588806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/>
            <p:cNvSpPr/>
            <p:nvPr/>
          </p:nvSpPr>
          <p:spPr bwMode="auto">
            <a:xfrm>
              <a:off x="960437" y="2354262"/>
              <a:ext cx="685800" cy="685800"/>
            </a:xfrm>
            <a:prstGeom prst="ellipse">
              <a:avLst/>
            </a:prstGeom>
            <a:noFill/>
            <a:ln w="762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7513637" y="2329264"/>
              <a:ext cx="685800" cy="685800"/>
            </a:xfrm>
            <a:prstGeom prst="ellipse">
              <a:avLst/>
            </a:prstGeom>
            <a:noFill/>
            <a:ln w="762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26" name="Straight Connector 25"/>
            <p:cNvCxnSpPr>
              <a:stCxn id="22" idx="7"/>
              <a:endCxn id="5" idx="2"/>
            </p:cNvCxnSpPr>
            <p:nvPr/>
          </p:nvCxnSpPr>
          <p:spPr>
            <a:xfrm flipV="1">
              <a:off x="1545804" y="1709471"/>
              <a:ext cx="2919833" cy="745224"/>
            </a:xfrm>
            <a:prstGeom prst="line">
              <a:avLst/>
            </a:prstGeom>
            <a:ln w="28575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5" idx="6"/>
              <a:endCxn id="24" idx="1"/>
            </p:cNvCxnSpPr>
            <p:nvPr/>
          </p:nvCxnSpPr>
          <p:spPr>
            <a:xfrm>
              <a:off x="5267299" y="1709471"/>
              <a:ext cx="2346771" cy="720226"/>
            </a:xfrm>
            <a:prstGeom prst="line">
              <a:avLst/>
            </a:prstGeom>
            <a:ln w="28575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170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837" y="2429697"/>
            <a:ext cx="3868796" cy="3808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Rectified Linear Units (</a:t>
            </a:r>
            <a:r>
              <a:rPr lang="en-US" dirty="0" err="1"/>
              <a:t>ReLUs</a:t>
            </a:r>
            <a:r>
              <a:rPr lang="en-US" dirty="0"/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794FC-8933-4605-9F44-C2A4BB696D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37" y="2430462"/>
            <a:ext cx="3916114" cy="38100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4952751" y="3878262"/>
            <a:ext cx="2637086" cy="844018"/>
            <a:chOff x="3471076" y="1287462"/>
            <a:chExt cx="2637086" cy="844018"/>
          </a:xfrm>
        </p:grpSpPr>
        <p:grpSp>
          <p:nvGrpSpPr>
            <p:cNvPr id="18" name="Group 17"/>
            <p:cNvGrpSpPr/>
            <p:nvPr/>
          </p:nvGrpSpPr>
          <p:grpSpPr>
            <a:xfrm>
              <a:off x="4431762" y="1287462"/>
              <a:ext cx="801662" cy="844018"/>
              <a:chOff x="5154100" y="3720044"/>
              <a:chExt cx="801662" cy="844018"/>
            </a:xfrm>
          </p:grpSpPr>
          <p:sp>
            <p:nvSpPr>
              <p:cNvPr id="5" name="Oval 4"/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6" name="Straight Connector 5"/>
              <p:cNvCxnSpPr>
                <a:stCxn id="5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endCxn id="5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>
              <a:stCxn id="19" idx="3"/>
              <a:endCxn id="5" idx="2"/>
            </p:cNvCxnSpPr>
            <p:nvPr/>
          </p:nvCxnSpPr>
          <p:spPr>
            <a:xfrm flipV="1">
              <a:off x="3471076" y="1709471"/>
              <a:ext cx="960686" cy="35191"/>
            </a:xfrm>
            <a:prstGeom prst="line">
              <a:avLst/>
            </a:prstGeom>
            <a:ln w="28575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5" idx="6"/>
              <a:endCxn id="3" idx="1"/>
            </p:cNvCxnSpPr>
            <p:nvPr/>
          </p:nvCxnSpPr>
          <p:spPr>
            <a:xfrm>
              <a:off x="5233424" y="1709471"/>
              <a:ext cx="874738" cy="33680"/>
            </a:xfrm>
            <a:prstGeom prst="line">
              <a:avLst/>
            </a:prstGeom>
            <a:ln w="28575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617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ReLU</a:t>
            </a:r>
            <a:r>
              <a:rPr lang="en-US" dirty="0"/>
              <a:t> layer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stack of images becomes a stack of images with no negative values.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346027" y="2505512"/>
            <a:ext cx="1270865" cy="1270865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5515838" y="4129979"/>
            <a:ext cx="795841" cy="837889"/>
            <a:chOff x="5154100" y="3720044"/>
            <a:chExt cx="801662" cy="844018"/>
          </a:xfrm>
        </p:grpSpPr>
        <p:sp>
          <p:nvSpPr>
            <p:cNvPr id="5" name="Oval 4"/>
            <p:cNvSpPr/>
            <p:nvPr/>
          </p:nvSpPr>
          <p:spPr bwMode="auto">
            <a:xfrm>
              <a:off x="5154100" y="3720044"/>
              <a:ext cx="801662" cy="844018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6" name="Straight Connector 5"/>
            <p:cNvCxnSpPr>
              <a:stCxn id="5" idx="2"/>
            </p:cNvCxnSpPr>
            <p:nvPr/>
          </p:nvCxnSpPr>
          <p:spPr>
            <a:xfrm>
              <a:off x="5154100" y="4142053"/>
              <a:ext cx="420662" cy="0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endCxn id="5" idx="7"/>
            </p:cNvCxnSpPr>
            <p:nvPr/>
          </p:nvCxnSpPr>
          <p:spPr>
            <a:xfrm flipV="1">
              <a:off x="5554931" y="3843648"/>
              <a:ext cx="283430" cy="298405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346488" y="3860912"/>
            <a:ext cx="1270865" cy="1270865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346027" y="5231940"/>
            <a:ext cx="1270865" cy="127086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auto">
          <a:xfrm>
            <a:off x="4910664" y="2555288"/>
            <a:ext cx="2047484" cy="3944625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6437" y="5231178"/>
            <a:ext cx="1275132" cy="127239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6438" y="2541399"/>
            <a:ext cx="1271698" cy="123723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6437" y="3860912"/>
            <a:ext cx="1271699" cy="126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6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get stacked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output of one becomes the input of the next.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38744" y="4479615"/>
            <a:ext cx="801662" cy="844018"/>
            <a:chOff x="4740385" y="3954462"/>
            <a:chExt cx="487252" cy="512996"/>
          </a:xfrm>
        </p:grpSpPr>
        <p:sp>
          <p:nvSpPr>
            <p:cNvPr id="5" name="Oval 4"/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6" name="Straight Connector 5"/>
            <p:cNvCxnSpPr>
              <a:stCxn id="5" idx="1"/>
              <a:endCxn id="5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7"/>
              <a:endCxn id="5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 bwMode="auto">
          <a:xfrm>
            <a:off x="4761234" y="2354262"/>
            <a:ext cx="1219200" cy="3570963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597" y="4488173"/>
            <a:ext cx="795841" cy="837889"/>
            <a:chOff x="5154100" y="3720044"/>
            <a:chExt cx="801662" cy="844018"/>
          </a:xfrm>
        </p:grpSpPr>
        <p:sp>
          <p:nvSpPr>
            <p:cNvPr id="10" name="Oval 9"/>
            <p:cNvSpPr/>
            <p:nvPr/>
          </p:nvSpPr>
          <p:spPr bwMode="auto">
            <a:xfrm>
              <a:off x="5154100" y="3720044"/>
              <a:ext cx="801662" cy="844018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11" name="Straight Connector 10"/>
            <p:cNvCxnSpPr>
              <a:stCxn id="10" idx="2"/>
            </p:cNvCxnSpPr>
            <p:nvPr/>
          </p:nvCxnSpPr>
          <p:spPr>
            <a:xfrm>
              <a:off x="5154100" y="4142053"/>
              <a:ext cx="420662" cy="0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endCxn id="10" idx="7"/>
            </p:cNvCxnSpPr>
            <p:nvPr/>
          </p:nvCxnSpPr>
          <p:spPr>
            <a:xfrm flipV="1">
              <a:off x="5554931" y="3843648"/>
              <a:ext cx="283430" cy="298405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 bwMode="auto">
          <a:xfrm>
            <a:off x="6160918" y="2344497"/>
            <a:ext cx="1219200" cy="3570963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Isosceles Triangle 14"/>
          <p:cNvSpPr/>
          <p:nvPr/>
        </p:nvSpPr>
        <p:spPr bwMode="auto">
          <a:xfrm rot="5400000">
            <a:off x="7903654" y="4427454"/>
            <a:ext cx="570954" cy="916604"/>
          </a:xfrm>
          <a:prstGeom prst="triangle">
            <a:avLst/>
          </a:prstGeom>
          <a:solidFill>
            <a:srgbClr val="00205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580634" y="2354262"/>
            <a:ext cx="1219200" cy="3570963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4321961" y="3089757"/>
            <a:ext cx="202824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Convolution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6204856" y="3083606"/>
            <a:ext cx="105689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ReLU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7499432" y="3102177"/>
            <a:ext cx="139987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Pooling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37" y="2716173"/>
            <a:ext cx="2657886" cy="257687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079" y="2201862"/>
            <a:ext cx="1141358" cy="113890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079" y="4792662"/>
            <a:ext cx="1141358" cy="113890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5556" y="3494627"/>
            <a:ext cx="1141699" cy="1139243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9027315" y="4030662"/>
            <a:ext cx="9040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627437" y="4030662"/>
            <a:ext cx="9040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4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stacking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Layers can be repeated several (or many) times.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7" y="3139904"/>
            <a:ext cx="2013657" cy="1952279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2408237" y="4082705"/>
            <a:ext cx="53340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0256837" y="4030662"/>
            <a:ext cx="53340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093940" y="3040062"/>
            <a:ext cx="6961673" cy="2283698"/>
            <a:chOff x="3093940" y="2623957"/>
            <a:chExt cx="8534497" cy="2799645"/>
          </a:xfrm>
        </p:grpSpPr>
        <p:grpSp>
          <p:nvGrpSpPr>
            <p:cNvPr id="4" name="Group 3"/>
            <p:cNvGrpSpPr/>
            <p:nvPr/>
          </p:nvGrpSpPr>
          <p:grpSpPr>
            <a:xfrm>
              <a:off x="5374783" y="4294369"/>
              <a:ext cx="622013" cy="654878"/>
              <a:chOff x="4740385" y="3954462"/>
              <a:chExt cx="487252" cy="512996"/>
            </a:xfrm>
          </p:grpSpPr>
          <p:sp>
            <p:nvSpPr>
              <p:cNvPr id="5" name="Oval 4"/>
              <p:cNvSpPr/>
              <p:nvPr/>
            </p:nvSpPr>
            <p:spPr bwMode="auto"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6" name="Straight Connector 5"/>
              <p:cNvCxnSpPr>
                <a:stCxn id="5" idx="1"/>
                <a:endCxn id="5" idx="5"/>
              </p:cNvCxnSpPr>
              <p:nvPr/>
            </p:nvCxnSpPr>
            <p:spPr>
              <a:xfrm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stCxn id="5" idx="7"/>
                <a:endCxn id="5" idx="3"/>
              </p:cNvCxnSpPr>
              <p:nvPr/>
            </p:nvCxnSpPr>
            <p:spPr>
              <a:xfrm flipH="1"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 bwMode="auto">
            <a:xfrm>
              <a:off x="5237052" y="2645298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487316" y="4301010"/>
              <a:ext cx="617497" cy="650122"/>
              <a:chOff x="5154100" y="3720044"/>
              <a:chExt cx="801662" cy="844018"/>
            </a:xfrm>
          </p:grpSpPr>
          <p:sp>
            <p:nvSpPr>
              <p:cNvPr id="10" name="Oval 9"/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11" name="Straight Connector 10"/>
              <p:cNvCxnSpPr>
                <a:stCxn id="10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endCxn id="10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 bwMode="auto">
            <a:xfrm>
              <a:off x="6323073" y="2637721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7675271" y="4253898"/>
              <a:ext cx="443006" cy="711197"/>
            </a:xfrm>
            <a:prstGeom prst="triangle">
              <a:avLst/>
            </a:prstGeom>
            <a:solidFill>
              <a:srgbClr val="002050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424638" y="2645298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4865810" y="3159591"/>
              <a:ext cx="1634544" cy="59992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Convolution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6293900" y="3154817"/>
              <a:ext cx="946579" cy="59992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ReLU</a:t>
              </a: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7311003" y="3169228"/>
              <a:ext cx="1187430" cy="59992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Pooling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3231671" y="4301946"/>
              <a:ext cx="622013" cy="654878"/>
              <a:chOff x="4740385" y="3954462"/>
              <a:chExt cx="487252" cy="512996"/>
            </a:xfrm>
          </p:grpSpPr>
          <p:sp>
            <p:nvSpPr>
              <p:cNvPr id="28" name="Oval 27"/>
              <p:cNvSpPr/>
              <p:nvPr/>
            </p:nvSpPr>
            <p:spPr bwMode="auto"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29" name="Straight Connector 28"/>
              <p:cNvCxnSpPr>
                <a:stCxn id="28" idx="1"/>
                <a:endCxn id="28" idx="5"/>
              </p:cNvCxnSpPr>
              <p:nvPr/>
            </p:nvCxnSpPr>
            <p:spPr>
              <a:xfrm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28" idx="7"/>
                <a:endCxn id="28" idx="3"/>
              </p:cNvCxnSpPr>
              <p:nvPr/>
            </p:nvCxnSpPr>
            <p:spPr>
              <a:xfrm flipH="1"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ectangle 30"/>
            <p:cNvSpPr/>
            <p:nvPr/>
          </p:nvSpPr>
          <p:spPr bwMode="auto">
            <a:xfrm>
              <a:off x="3093940" y="2652874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4344204" y="4308586"/>
              <a:ext cx="617497" cy="650122"/>
              <a:chOff x="5154100" y="3720044"/>
              <a:chExt cx="801662" cy="844018"/>
            </a:xfrm>
          </p:grpSpPr>
          <p:sp>
            <p:nvSpPr>
              <p:cNvPr id="33" name="Oval 32"/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34" name="Straight Connector 33"/>
              <p:cNvCxnSpPr>
                <a:stCxn id="33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endCxn id="33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Rectangle 35"/>
            <p:cNvSpPr/>
            <p:nvPr/>
          </p:nvSpPr>
          <p:spPr bwMode="auto">
            <a:xfrm>
              <a:off x="4179962" y="2645298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2722699" y="3167167"/>
              <a:ext cx="1634544" cy="59992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Convolution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4150788" y="3162395"/>
              <a:ext cx="946579" cy="59992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ReLU</a:t>
              </a: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8632599" y="4280605"/>
              <a:ext cx="622013" cy="654878"/>
              <a:chOff x="4740385" y="3954462"/>
              <a:chExt cx="487252" cy="512996"/>
            </a:xfrm>
          </p:grpSpPr>
          <p:sp>
            <p:nvSpPr>
              <p:cNvPr id="41" name="Oval 40"/>
              <p:cNvSpPr/>
              <p:nvPr/>
            </p:nvSpPr>
            <p:spPr bwMode="auto"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42" name="Straight Connector 41"/>
              <p:cNvCxnSpPr>
                <a:stCxn id="41" idx="1"/>
                <a:endCxn id="41" idx="5"/>
              </p:cNvCxnSpPr>
              <p:nvPr/>
            </p:nvCxnSpPr>
            <p:spPr>
              <a:xfrm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41" idx="7"/>
                <a:endCxn id="41" idx="3"/>
              </p:cNvCxnSpPr>
              <p:nvPr/>
            </p:nvCxnSpPr>
            <p:spPr>
              <a:xfrm flipH="1"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Rectangle 43"/>
            <p:cNvSpPr/>
            <p:nvPr/>
          </p:nvSpPr>
          <p:spPr bwMode="auto">
            <a:xfrm>
              <a:off x="8494868" y="2631534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9745132" y="4287246"/>
              <a:ext cx="617497" cy="650122"/>
              <a:chOff x="5154100" y="3720044"/>
              <a:chExt cx="801662" cy="844018"/>
            </a:xfrm>
          </p:grpSpPr>
          <p:sp>
            <p:nvSpPr>
              <p:cNvPr id="46" name="Oval 45"/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47" name="Straight Connector 46"/>
              <p:cNvCxnSpPr>
                <a:stCxn id="46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endCxn id="46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48"/>
            <p:cNvSpPr/>
            <p:nvPr/>
          </p:nvSpPr>
          <p:spPr bwMode="auto">
            <a:xfrm>
              <a:off x="9580889" y="2623957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0" name="Isosceles Triangle 49"/>
            <p:cNvSpPr/>
            <p:nvPr/>
          </p:nvSpPr>
          <p:spPr bwMode="auto">
            <a:xfrm rot="5400000">
              <a:off x="10933087" y="4240134"/>
              <a:ext cx="443006" cy="711197"/>
            </a:xfrm>
            <a:prstGeom prst="triangle">
              <a:avLst/>
            </a:prstGeom>
            <a:solidFill>
              <a:srgbClr val="002050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10682454" y="2631534"/>
              <a:ext cx="945983" cy="2770728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8123626" y="3145826"/>
              <a:ext cx="1634544" cy="59992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Convolution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9551716" y="3141054"/>
              <a:ext cx="946579" cy="59992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ReLU</a:t>
              </a: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 rot="16200000">
              <a:off x="10568819" y="3155463"/>
              <a:ext cx="1187430" cy="59992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Pooling</a:t>
              </a:r>
            </a:p>
          </p:txBody>
        </p:sp>
      </p:grp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0874" y="2832476"/>
            <a:ext cx="653906" cy="6525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8799" y="4629864"/>
            <a:ext cx="653906" cy="6525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8799" y="3755551"/>
            <a:ext cx="653906" cy="6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Every value gets a vote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395191" y="4081563"/>
            <a:ext cx="53340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712" y="2802787"/>
            <a:ext cx="653906" cy="6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637" y="4600175"/>
            <a:ext cx="653906" cy="6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637" y="3725862"/>
            <a:ext cx="653906" cy="6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5464" y="2201862"/>
            <a:ext cx="331313" cy="384105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3214543" y="2201862"/>
            <a:ext cx="900921" cy="60092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14543" y="3455287"/>
            <a:ext cx="900921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214543" y="3455287"/>
            <a:ext cx="898846" cy="27057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12468" y="4378363"/>
            <a:ext cx="900921" cy="33809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10393" y="4600175"/>
            <a:ext cx="902996" cy="125887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210393" y="5252676"/>
            <a:ext cx="902996" cy="79023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395191" y="4945062"/>
            <a:ext cx="533400" cy="307613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395191" y="2851737"/>
            <a:ext cx="609600" cy="275058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64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70" y="3910062"/>
            <a:ext cx="1381922" cy="1339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70" y="1760562"/>
            <a:ext cx="1381922" cy="1339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049A8E-32C6-4582-A9C9-0A3746A9C1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4691192" y="1592262"/>
            <a:ext cx="3124200" cy="16764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188F"/>
                </a:solidFill>
              </a:rPr>
              <a:t>CNN</a:t>
            </a:r>
          </a:p>
        </p:txBody>
      </p:sp>
      <p:cxnSp>
        <p:nvCxnSpPr>
          <p:cNvPr id="12" name="Straight Arrow Connector 11"/>
          <p:cNvCxnSpPr>
            <a:endCxn id="5" idx="1"/>
          </p:cNvCxnSpPr>
          <p:nvPr/>
        </p:nvCxnSpPr>
        <p:spPr>
          <a:xfrm>
            <a:off x="3787114" y="2430462"/>
            <a:ext cx="9040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815392" y="2430462"/>
            <a:ext cx="9040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653592" y="1823600"/>
            <a:ext cx="973664" cy="129266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200" b="1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691192" y="3725862"/>
            <a:ext cx="3124200" cy="16764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188F"/>
                </a:solidFill>
              </a:rPr>
              <a:t>CNN</a:t>
            </a:r>
          </a:p>
        </p:txBody>
      </p:sp>
      <p:cxnSp>
        <p:nvCxnSpPr>
          <p:cNvPr id="17" name="Straight Arrow Connector 16"/>
          <p:cNvCxnSpPr>
            <a:endCxn id="15" idx="1"/>
          </p:cNvCxnSpPr>
          <p:nvPr/>
        </p:nvCxnSpPr>
        <p:spPr>
          <a:xfrm>
            <a:off x="3787114" y="4564062"/>
            <a:ext cx="9040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815392" y="4564062"/>
            <a:ext cx="9040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653592" y="3954462"/>
            <a:ext cx="1069845" cy="129266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200" b="1" dirty="0">
                <a:solidFill>
                  <a:srgbClr val="00206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55459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Vote depends on how strongly a value predicts X or O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742237" y="2502324"/>
            <a:ext cx="1143000" cy="1143000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8000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742237" y="4378362"/>
            <a:ext cx="1143000" cy="1143000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8000" b="1" dirty="0">
                <a:solidFill>
                  <a:schemeClr val="bg1">
                    <a:lumMod val="50000"/>
                  </a:schemeClr>
                </a:solidFill>
              </a:rPr>
              <a:t>O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34" name="Straight Arrow Connector 33"/>
          <p:cNvCxnSpPr>
            <a:endCxn id="30" idx="1"/>
          </p:cNvCxnSpPr>
          <p:nvPr/>
        </p:nvCxnSpPr>
        <p:spPr>
          <a:xfrm>
            <a:off x="4446777" y="2354262"/>
            <a:ext cx="3295460" cy="71956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1"/>
          </p:cNvCxnSpPr>
          <p:nvPr/>
        </p:nvCxnSpPr>
        <p:spPr>
          <a:xfrm flipV="1">
            <a:off x="4420264" y="3073824"/>
            <a:ext cx="3321973" cy="21628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0" idx="1"/>
          </p:cNvCxnSpPr>
          <p:nvPr/>
        </p:nvCxnSpPr>
        <p:spPr>
          <a:xfrm flipV="1">
            <a:off x="4420264" y="3073824"/>
            <a:ext cx="3321973" cy="55081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0" idx="1"/>
          </p:cNvCxnSpPr>
          <p:nvPr/>
        </p:nvCxnSpPr>
        <p:spPr>
          <a:xfrm flipV="1">
            <a:off x="4420264" y="3073824"/>
            <a:ext cx="3321973" cy="2178851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0" idx="1"/>
          </p:cNvCxnSpPr>
          <p:nvPr/>
        </p:nvCxnSpPr>
        <p:spPr>
          <a:xfrm flipV="1">
            <a:off x="4420264" y="3073824"/>
            <a:ext cx="3321973" cy="244753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30" idx="1"/>
          </p:cNvCxnSpPr>
          <p:nvPr/>
        </p:nvCxnSpPr>
        <p:spPr>
          <a:xfrm>
            <a:off x="4420264" y="2659062"/>
            <a:ext cx="3321973" cy="414762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0" idx="1"/>
          </p:cNvCxnSpPr>
          <p:nvPr/>
        </p:nvCxnSpPr>
        <p:spPr>
          <a:xfrm>
            <a:off x="4420264" y="2963862"/>
            <a:ext cx="3321973" cy="109962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0" idx="1"/>
          </p:cNvCxnSpPr>
          <p:nvPr/>
        </p:nvCxnSpPr>
        <p:spPr>
          <a:xfrm flipV="1">
            <a:off x="4420264" y="3073824"/>
            <a:ext cx="3321973" cy="278563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0" idx="1"/>
          </p:cNvCxnSpPr>
          <p:nvPr/>
        </p:nvCxnSpPr>
        <p:spPr>
          <a:xfrm flipV="1">
            <a:off x="4420264" y="3073824"/>
            <a:ext cx="3321973" cy="914400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1"/>
          </p:cNvCxnSpPr>
          <p:nvPr/>
        </p:nvCxnSpPr>
        <p:spPr>
          <a:xfrm flipV="1">
            <a:off x="4446777" y="3073824"/>
            <a:ext cx="3295460" cy="187123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0" idx="1"/>
          </p:cNvCxnSpPr>
          <p:nvPr/>
        </p:nvCxnSpPr>
        <p:spPr>
          <a:xfrm flipV="1">
            <a:off x="4420264" y="3073824"/>
            <a:ext cx="3321973" cy="149023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0" idx="1"/>
          </p:cNvCxnSpPr>
          <p:nvPr/>
        </p:nvCxnSpPr>
        <p:spPr>
          <a:xfrm flipV="1">
            <a:off x="4420264" y="3073824"/>
            <a:ext cx="3321973" cy="118543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464" y="2201862"/>
            <a:ext cx="331313" cy="384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6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Vote depends on how strongly a value predicts X or O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742237" y="2502324"/>
            <a:ext cx="1143000" cy="1143000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8000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742237" y="4378362"/>
            <a:ext cx="1143000" cy="1143000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8000" b="1" dirty="0">
                <a:solidFill>
                  <a:schemeClr val="bg1">
                    <a:lumMod val="50000"/>
                  </a:schemeClr>
                </a:solidFill>
              </a:rPr>
              <a:t>O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34" name="Straight Arrow Connector 33"/>
          <p:cNvCxnSpPr>
            <a:endCxn id="30" idx="1"/>
          </p:cNvCxnSpPr>
          <p:nvPr/>
        </p:nvCxnSpPr>
        <p:spPr>
          <a:xfrm>
            <a:off x="4446777" y="2354262"/>
            <a:ext cx="3295460" cy="71956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1"/>
          </p:cNvCxnSpPr>
          <p:nvPr/>
        </p:nvCxnSpPr>
        <p:spPr>
          <a:xfrm flipV="1">
            <a:off x="4420264" y="3073824"/>
            <a:ext cx="3321973" cy="21628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0" idx="1"/>
          </p:cNvCxnSpPr>
          <p:nvPr/>
        </p:nvCxnSpPr>
        <p:spPr>
          <a:xfrm flipV="1">
            <a:off x="4420264" y="3073824"/>
            <a:ext cx="3321973" cy="55081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0" idx="1"/>
          </p:cNvCxnSpPr>
          <p:nvPr/>
        </p:nvCxnSpPr>
        <p:spPr>
          <a:xfrm flipV="1">
            <a:off x="4420264" y="3073824"/>
            <a:ext cx="3321973" cy="2178851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0" idx="1"/>
          </p:cNvCxnSpPr>
          <p:nvPr/>
        </p:nvCxnSpPr>
        <p:spPr>
          <a:xfrm flipV="1">
            <a:off x="4420264" y="3073824"/>
            <a:ext cx="3321973" cy="244753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2" idx="1"/>
          </p:cNvCxnSpPr>
          <p:nvPr/>
        </p:nvCxnSpPr>
        <p:spPr>
          <a:xfrm>
            <a:off x="4420264" y="2659062"/>
            <a:ext cx="3321973" cy="229080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2" idx="1"/>
          </p:cNvCxnSpPr>
          <p:nvPr/>
        </p:nvCxnSpPr>
        <p:spPr>
          <a:xfrm>
            <a:off x="4420264" y="2963862"/>
            <a:ext cx="3321973" cy="198600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2" idx="1"/>
          </p:cNvCxnSpPr>
          <p:nvPr/>
        </p:nvCxnSpPr>
        <p:spPr>
          <a:xfrm>
            <a:off x="4420264" y="4949862"/>
            <a:ext cx="3321973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2" idx="1"/>
          </p:cNvCxnSpPr>
          <p:nvPr/>
        </p:nvCxnSpPr>
        <p:spPr>
          <a:xfrm flipV="1">
            <a:off x="4420264" y="4949862"/>
            <a:ext cx="3321973" cy="90960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446777" y="2354262"/>
            <a:ext cx="3295460" cy="71956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420264" y="3073824"/>
            <a:ext cx="3321973" cy="21628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420264" y="3073824"/>
            <a:ext cx="3321973" cy="55081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420264" y="3073824"/>
            <a:ext cx="3321973" cy="2178851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420264" y="3073824"/>
            <a:ext cx="3321973" cy="244753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20264" y="2659062"/>
            <a:ext cx="3321973" cy="414762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420264" y="2963862"/>
            <a:ext cx="3321973" cy="109962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420264" y="3073824"/>
            <a:ext cx="3321973" cy="278563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420264" y="3073824"/>
            <a:ext cx="3321973" cy="914400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446777" y="3073824"/>
            <a:ext cx="3295460" cy="187123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420264" y="3073824"/>
            <a:ext cx="3321973" cy="149023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420264" y="3073824"/>
            <a:ext cx="3321973" cy="118543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2" idx="1"/>
          </p:cNvCxnSpPr>
          <p:nvPr/>
        </p:nvCxnSpPr>
        <p:spPr>
          <a:xfrm>
            <a:off x="4420264" y="2354262"/>
            <a:ext cx="3321973" cy="259560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2" idx="1"/>
          </p:cNvCxnSpPr>
          <p:nvPr/>
        </p:nvCxnSpPr>
        <p:spPr>
          <a:xfrm>
            <a:off x="4420264" y="3290112"/>
            <a:ext cx="3321973" cy="165975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2" idx="1"/>
          </p:cNvCxnSpPr>
          <p:nvPr/>
        </p:nvCxnSpPr>
        <p:spPr>
          <a:xfrm>
            <a:off x="4446777" y="3624634"/>
            <a:ext cx="3295460" cy="1325228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2" idx="1"/>
          </p:cNvCxnSpPr>
          <p:nvPr/>
        </p:nvCxnSpPr>
        <p:spPr>
          <a:xfrm>
            <a:off x="4420264" y="3988224"/>
            <a:ext cx="3321973" cy="961638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2" idx="1"/>
          </p:cNvCxnSpPr>
          <p:nvPr/>
        </p:nvCxnSpPr>
        <p:spPr>
          <a:xfrm>
            <a:off x="4420264" y="4259262"/>
            <a:ext cx="3321973" cy="69060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2" idx="1"/>
          </p:cNvCxnSpPr>
          <p:nvPr/>
        </p:nvCxnSpPr>
        <p:spPr>
          <a:xfrm>
            <a:off x="4420264" y="4564062"/>
            <a:ext cx="3321973" cy="38580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2" idx="1"/>
          </p:cNvCxnSpPr>
          <p:nvPr/>
        </p:nvCxnSpPr>
        <p:spPr>
          <a:xfrm flipV="1">
            <a:off x="4420264" y="4949862"/>
            <a:ext cx="3321973" cy="302813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2" idx="1"/>
          </p:cNvCxnSpPr>
          <p:nvPr/>
        </p:nvCxnSpPr>
        <p:spPr>
          <a:xfrm flipV="1">
            <a:off x="4420264" y="4949862"/>
            <a:ext cx="3321973" cy="57150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324" y="2201862"/>
            <a:ext cx="331313" cy="384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4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Future values vote on X or O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742237" y="2502324"/>
            <a:ext cx="1143000" cy="1143000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8000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742237" y="4378362"/>
            <a:ext cx="1143000" cy="1143000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8000" b="1" dirty="0">
                <a:solidFill>
                  <a:schemeClr val="bg1">
                    <a:lumMod val="50000"/>
                  </a:schemeClr>
                </a:solidFill>
              </a:rPr>
              <a:t>O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34" name="Straight Arrow Connector 33"/>
          <p:cNvCxnSpPr>
            <a:endCxn id="30" idx="1"/>
          </p:cNvCxnSpPr>
          <p:nvPr/>
        </p:nvCxnSpPr>
        <p:spPr>
          <a:xfrm>
            <a:off x="4446777" y="2354262"/>
            <a:ext cx="3295460" cy="71956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1"/>
          </p:cNvCxnSpPr>
          <p:nvPr/>
        </p:nvCxnSpPr>
        <p:spPr>
          <a:xfrm flipV="1">
            <a:off x="4420264" y="3073824"/>
            <a:ext cx="3321973" cy="21628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0" idx="1"/>
          </p:cNvCxnSpPr>
          <p:nvPr/>
        </p:nvCxnSpPr>
        <p:spPr>
          <a:xfrm flipV="1">
            <a:off x="4420264" y="3073824"/>
            <a:ext cx="3321973" cy="55081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0" idx="1"/>
          </p:cNvCxnSpPr>
          <p:nvPr/>
        </p:nvCxnSpPr>
        <p:spPr>
          <a:xfrm flipV="1">
            <a:off x="4420264" y="3073824"/>
            <a:ext cx="3321973" cy="2178851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0" idx="1"/>
          </p:cNvCxnSpPr>
          <p:nvPr/>
        </p:nvCxnSpPr>
        <p:spPr>
          <a:xfrm flipV="1">
            <a:off x="4420264" y="3073824"/>
            <a:ext cx="3321973" cy="244753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2" idx="1"/>
          </p:cNvCxnSpPr>
          <p:nvPr/>
        </p:nvCxnSpPr>
        <p:spPr>
          <a:xfrm>
            <a:off x="4420264" y="2659062"/>
            <a:ext cx="3321973" cy="229080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2" idx="1"/>
          </p:cNvCxnSpPr>
          <p:nvPr/>
        </p:nvCxnSpPr>
        <p:spPr>
          <a:xfrm>
            <a:off x="4420264" y="2963862"/>
            <a:ext cx="3321973" cy="198600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2" idx="1"/>
          </p:cNvCxnSpPr>
          <p:nvPr/>
        </p:nvCxnSpPr>
        <p:spPr>
          <a:xfrm>
            <a:off x="4420264" y="4949862"/>
            <a:ext cx="3321973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2" idx="1"/>
          </p:cNvCxnSpPr>
          <p:nvPr/>
        </p:nvCxnSpPr>
        <p:spPr>
          <a:xfrm flipV="1">
            <a:off x="4420264" y="4949862"/>
            <a:ext cx="3321973" cy="90960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446777" y="2354262"/>
            <a:ext cx="3295460" cy="71956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420264" y="3073824"/>
            <a:ext cx="3321973" cy="21628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420264" y="3073824"/>
            <a:ext cx="3321973" cy="55081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420264" y="3073824"/>
            <a:ext cx="3321973" cy="2178851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420264" y="3073824"/>
            <a:ext cx="3321973" cy="244753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20264" y="2659062"/>
            <a:ext cx="3321973" cy="414762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420264" y="2963862"/>
            <a:ext cx="3321973" cy="109962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420264" y="3073824"/>
            <a:ext cx="3321973" cy="278563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420264" y="3073824"/>
            <a:ext cx="3321973" cy="914400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446777" y="3073824"/>
            <a:ext cx="3295460" cy="187123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420264" y="3073824"/>
            <a:ext cx="3321973" cy="149023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420264" y="3073824"/>
            <a:ext cx="3321973" cy="118543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2" idx="1"/>
          </p:cNvCxnSpPr>
          <p:nvPr/>
        </p:nvCxnSpPr>
        <p:spPr>
          <a:xfrm>
            <a:off x="4420264" y="2354262"/>
            <a:ext cx="3321973" cy="259560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2" idx="1"/>
          </p:cNvCxnSpPr>
          <p:nvPr/>
        </p:nvCxnSpPr>
        <p:spPr>
          <a:xfrm>
            <a:off x="4420264" y="3290112"/>
            <a:ext cx="3321973" cy="165975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2" idx="1"/>
          </p:cNvCxnSpPr>
          <p:nvPr/>
        </p:nvCxnSpPr>
        <p:spPr>
          <a:xfrm>
            <a:off x="4446777" y="3624634"/>
            <a:ext cx="3295460" cy="1325228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2" idx="1"/>
          </p:cNvCxnSpPr>
          <p:nvPr/>
        </p:nvCxnSpPr>
        <p:spPr>
          <a:xfrm>
            <a:off x="4420264" y="3988224"/>
            <a:ext cx="3321973" cy="961638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2" idx="1"/>
          </p:cNvCxnSpPr>
          <p:nvPr/>
        </p:nvCxnSpPr>
        <p:spPr>
          <a:xfrm>
            <a:off x="4420264" y="4259262"/>
            <a:ext cx="3321973" cy="69060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2" idx="1"/>
          </p:cNvCxnSpPr>
          <p:nvPr/>
        </p:nvCxnSpPr>
        <p:spPr>
          <a:xfrm>
            <a:off x="4420264" y="4564062"/>
            <a:ext cx="3321973" cy="38580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2" idx="1"/>
          </p:cNvCxnSpPr>
          <p:nvPr/>
        </p:nvCxnSpPr>
        <p:spPr>
          <a:xfrm flipV="1">
            <a:off x="4420264" y="4949862"/>
            <a:ext cx="3321973" cy="302813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2" idx="1"/>
          </p:cNvCxnSpPr>
          <p:nvPr/>
        </p:nvCxnSpPr>
        <p:spPr>
          <a:xfrm flipV="1">
            <a:off x="4420264" y="4949862"/>
            <a:ext cx="3321973" cy="57150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324" y="2201862"/>
            <a:ext cx="331313" cy="384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Future values vote on X or O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742237" y="2502324"/>
            <a:ext cx="1143000" cy="1143000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8000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742237" y="4378362"/>
            <a:ext cx="1143000" cy="1143000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8000" b="1" dirty="0">
                <a:solidFill>
                  <a:schemeClr val="bg1">
                    <a:lumMod val="50000"/>
                  </a:schemeClr>
                </a:solidFill>
              </a:rPr>
              <a:t>O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34" name="Straight Arrow Connector 33"/>
          <p:cNvCxnSpPr>
            <a:endCxn id="30" idx="1"/>
          </p:cNvCxnSpPr>
          <p:nvPr/>
        </p:nvCxnSpPr>
        <p:spPr>
          <a:xfrm>
            <a:off x="4446777" y="2354262"/>
            <a:ext cx="3295460" cy="71956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1"/>
          </p:cNvCxnSpPr>
          <p:nvPr/>
        </p:nvCxnSpPr>
        <p:spPr>
          <a:xfrm flipV="1">
            <a:off x="4420264" y="3073824"/>
            <a:ext cx="3321973" cy="21628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0" idx="1"/>
          </p:cNvCxnSpPr>
          <p:nvPr/>
        </p:nvCxnSpPr>
        <p:spPr>
          <a:xfrm flipV="1">
            <a:off x="4420264" y="3073824"/>
            <a:ext cx="3321973" cy="55081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0" idx="1"/>
          </p:cNvCxnSpPr>
          <p:nvPr/>
        </p:nvCxnSpPr>
        <p:spPr>
          <a:xfrm flipV="1">
            <a:off x="4420264" y="3073824"/>
            <a:ext cx="3321973" cy="2178851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0" idx="1"/>
          </p:cNvCxnSpPr>
          <p:nvPr/>
        </p:nvCxnSpPr>
        <p:spPr>
          <a:xfrm flipV="1">
            <a:off x="4420264" y="3073824"/>
            <a:ext cx="3321973" cy="244753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2" idx="1"/>
          </p:cNvCxnSpPr>
          <p:nvPr/>
        </p:nvCxnSpPr>
        <p:spPr>
          <a:xfrm>
            <a:off x="4420264" y="2659062"/>
            <a:ext cx="3321973" cy="229080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2" idx="1"/>
          </p:cNvCxnSpPr>
          <p:nvPr/>
        </p:nvCxnSpPr>
        <p:spPr>
          <a:xfrm>
            <a:off x="4420264" y="2963862"/>
            <a:ext cx="3321973" cy="198600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2" idx="1"/>
          </p:cNvCxnSpPr>
          <p:nvPr/>
        </p:nvCxnSpPr>
        <p:spPr>
          <a:xfrm>
            <a:off x="4420264" y="4949862"/>
            <a:ext cx="3321973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2" idx="1"/>
          </p:cNvCxnSpPr>
          <p:nvPr/>
        </p:nvCxnSpPr>
        <p:spPr>
          <a:xfrm flipV="1">
            <a:off x="4420264" y="4949862"/>
            <a:ext cx="3321973" cy="90960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446777" y="2354262"/>
            <a:ext cx="3295460" cy="71956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420264" y="3073824"/>
            <a:ext cx="3321973" cy="21628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420264" y="3073824"/>
            <a:ext cx="3321973" cy="55081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420264" y="3073824"/>
            <a:ext cx="3321973" cy="2178851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420264" y="3073824"/>
            <a:ext cx="3321973" cy="244753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20264" y="2659062"/>
            <a:ext cx="3321973" cy="414762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420264" y="2963862"/>
            <a:ext cx="3321973" cy="109962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420264" y="3073824"/>
            <a:ext cx="3321973" cy="278563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420264" y="3073824"/>
            <a:ext cx="3321973" cy="914400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446777" y="3073824"/>
            <a:ext cx="3295460" cy="187123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420264" y="3073824"/>
            <a:ext cx="3321973" cy="149023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420264" y="3073824"/>
            <a:ext cx="3321973" cy="118543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2" idx="1"/>
          </p:cNvCxnSpPr>
          <p:nvPr/>
        </p:nvCxnSpPr>
        <p:spPr>
          <a:xfrm>
            <a:off x="4420264" y="2354262"/>
            <a:ext cx="3321973" cy="259560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2" idx="1"/>
          </p:cNvCxnSpPr>
          <p:nvPr/>
        </p:nvCxnSpPr>
        <p:spPr>
          <a:xfrm>
            <a:off x="4420264" y="3290112"/>
            <a:ext cx="3321973" cy="165975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2" idx="1"/>
          </p:cNvCxnSpPr>
          <p:nvPr/>
        </p:nvCxnSpPr>
        <p:spPr>
          <a:xfrm>
            <a:off x="4446777" y="3624634"/>
            <a:ext cx="3295460" cy="1325228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2" idx="1"/>
          </p:cNvCxnSpPr>
          <p:nvPr/>
        </p:nvCxnSpPr>
        <p:spPr>
          <a:xfrm>
            <a:off x="4420264" y="3988224"/>
            <a:ext cx="3321973" cy="961638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2" idx="1"/>
          </p:cNvCxnSpPr>
          <p:nvPr/>
        </p:nvCxnSpPr>
        <p:spPr>
          <a:xfrm>
            <a:off x="4420264" y="4259262"/>
            <a:ext cx="3321973" cy="69060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2" idx="1"/>
          </p:cNvCxnSpPr>
          <p:nvPr/>
        </p:nvCxnSpPr>
        <p:spPr>
          <a:xfrm>
            <a:off x="4420264" y="4564062"/>
            <a:ext cx="3321973" cy="38580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2" idx="1"/>
          </p:cNvCxnSpPr>
          <p:nvPr/>
        </p:nvCxnSpPr>
        <p:spPr>
          <a:xfrm flipV="1">
            <a:off x="4420264" y="4949862"/>
            <a:ext cx="3321973" cy="302813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2" idx="1"/>
          </p:cNvCxnSpPr>
          <p:nvPr/>
        </p:nvCxnSpPr>
        <p:spPr>
          <a:xfrm flipV="1">
            <a:off x="4420264" y="4949862"/>
            <a:ext cx="3321973" cy="57150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324" y="2201862"/>
            <a:ext cx="331313" cy="384105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 bwMode="auto">
          <a:xfrm>
            <a:off x="4084637" y="2201862"/>
            <a:ext cx="381000" cy="381000"/>
          </a:xfrm>
          <a:prstGeom prst="ellipse">
            <a:avLst/>
          </a:prstGeom>
          <a:noFill/>
          <a:ln w="38100">
            <a:solidFill>
              <a:srgbClr val="002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4084637" y="3116262"/>
            <a:ext cx="381000" cy="381000"/>
          </a:xfrm>
          <a:prstGeom prst="ellipse">
            <a:avLst/>
          </a:prstGeom>
          <a:noFill/>
          <a:ln w="38100">
            <a:solidFill>
              <a:srgbClr val="002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4084637" y="3421062"/>
            <a:ext cx="381000" cy="381000"/>
          </a:xfrm>
          <a:prstGeom prst="ellipse">
            <a:avLst/>
          </a:prstGeom>
          <a:noFill/>
          <a:ln w="38100">
            <a:solidFill>
              <a:srgbClr val="002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4084637" y="5021262"/>
            <a:ext cx="381000" cy="381000"/>
          </a:xfrm>
          <a:prstGeom prst="ellipse">
            <a:avLst/>
          </a:prstGeom>
          <a:noFill/>
          <a:ln w="38100">
            <a:solidFill>
              <a:srgbClr val="002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4084637" y="5402262"/>
            <a:ext cx="381000" cy="381000"/>
          </a:xfrm>
          <a:prstGeom prst="ellipse">
            <a:avLst/>
          </a:prstGeom>
          <a:noFill/>
          <a:ln w="38100">
            <a:solidFill>
              <a:srgbClr val="002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5806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Future values vote on X or O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742237" y="2502324"/>
            <a:ext cx="1143000" cy="1143000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8000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742237" y="4378362"/>
            <a:ext cx="1143000" cy="1143000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8000" b="1" dirty="0">
                <a:solidFill>
                  <a:schemeClr val="bg1">
                    <a:lumMod val="50000"/>
                  </a:schemeClr>
                </a:solidFill>
              </a:rPr>
              <a:t>O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34" name="Straight Arrow Connector 33"/>
          <p:cNvCxnSpPr>
            <a:endCxn id="30" idx="1"/>
          </p:cNvCxnSpPr>
          <p:nvPr/>
        </p:nvCxnSpPr>
        <p:spPr>
          <a:xfrm>
            <a:off x="4446777" y="2354262"/>
            <a:ext cx="3295460" cy="71956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1"/>
          </p:cNvCxnSpPr>
          <p:nvPr/>
        </p:nvCxnSpPr>
        <p:spPr>
          <a:xfrm flipV="1">
            <a:off x="4420264" y="3073824"/>
            <a:ext cx="3321973" cy="21628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0" idx="1"/>
          </p:cNvCxnSpPr>
          <p:nvPr/>
        </p:nvCxnSpPr>
        <p:spPr>
          <a:xfrm flipV="1">
            <a:off x="4420264" y="3073824"/>
            <a:ext cx="3321973" cy="55081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0" idx="1"/>
          </p:cNvCxnSpPr>
          <p:nvPr/>
        </p:nvCxnSpPr>
        <p:spPr>
          <a:xfrm flipV="1">
            <a:off x="4420264" y="3073824"/>
            <a:ext cx="3321973" cy="2178851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0" idx="1"/>
          </p:cNvCxnSpPr>
          <p:nvPr/>
        </p:nvCxnSpPr>
        <p:spPr>
          <a:xfrm flipV="1">
            <a:off x="4420264" y="3073824"/>
            <a:ext cx="3321973" cy="244753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2" idx="1"/>
          </p:cNvCxnSpPr>
          <p:nvPr/>
        </p:nvCxnSpPr>
        <p:spPr>
          <a:xfrm>
            <a:off x="4420264" y="2659062"/>
            <a:ext cx="3321973" cy="229080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2" idx="1"/>
          </p:cNvCxnSpPr>
          <p:nvPr/>
        </p:nvCxnSpPr>
        <p:spPr>
          <a:xfrm>
            <a:off x="4420264" y="2963862"/>
            <a:ext cx="3321973" cy="198600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2" idx="1"/>
          </p:cNvCxnSpPr>
          <p:nvPr/>
        </p:nvCxnSpPr>
        <p:spPr>
          <a:xfrm>
            <a:off x="4420264" y="4949862"/>
            <a:ext cx="3321973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2" idx="1"/>
          </p:cNvCxnSpPr>
          <p:nvPr/>
        </p:nvCxnSpPr>
        <p:spPr>
          <a:xfrm flipV="1">
            <a:off x="4420264" y="4949862"/>
            <a:ext cx="3321973" cy="90960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446777" y="2354262"/>
            <a:ext cx="3295460" cy="71956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420264" y="3073824"/>
            <a:ext cx="3321973" cy="21628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420264" y="3073824"/>
            <a:ext cx="3321973" cy="55081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420264" y="3073824"/>
            <a:ext cx="3321973" cy="2178851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420264" y="3073824"/>
            <a:ext cx="3321973" cy="244753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20264" y="2659062"/>
            <a:ext cx="3321973" cy="414762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420264" y="2963862"/>
            <a:ext cx="3321973" cy="109962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420264" y="3073824"/>
            <a:ext cx="3321973" cy="278563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420264" y="3073824"/>
            <a:ext cx="3321973" cy="914400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446777" y="3073824"/>
            <a:ext cx="3295460" cy="187123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420264" y="3073824"/>
            <a:ext cx="3321973" cy="149023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420264" y="3073824"/>
            <a:ext cx="3321973" cy="118543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2" idx="1"/>
          </p:cNvCxnSpPr>
          <p:nvPr/>
        </p:nvCxnSpPr>
        <p:spPr>
          <a:xfrm>
            <a:off x="4420264" y="2354262"/>
            <a:ext cx="3321973" cy="259560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2" idx="1"/>
          </p:cNvCxnSpPr>
          <p:nvPr/>
        </p:nvCxnSpPr>
        <p:spPr>
          <a:xfrm>
            <a:off x="4420264" y="3290112"/>
            <a:ext cx="3321973" cy="165975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2" idx="1"/>
          </p:cNvCxnSpPr>
          <p:nvPr/>
        </p:nvCxnSpPr>
        <p:spPr>
          <a:xfrm>
            <a:off x="4446777" y="3624634"/>
            <a:ext cx="3295460" cy="1325228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2" idx="1"/>
          </p:cNvCxnSpPr>
          <p:nvPr/>
        </p:nvCxnSpPr>
        <p:spPr>
          <a:xfrm>
            <a:off x="4420264" y="3988224"/>
            <a:ext cx="3321973" cy="961638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2" idx="1"/>
          </p:cNvCxnSpPr>
          <p:nvPr/>
        </p:nvCxnSpPr>
        <p:spPr>
          <a:xfrm>
            <a:off x="4420264" y="4259262"/>
            <a:ext cx="3321973" cy="69060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2" idx="1"/>
          </p:cNvCxnSpPr>
          <p:nvPr/>
        </p:nvCxnSpPr>
        <p:spPr>
          <a:xfrm>
            <a:off x="4420264" y="4564062"/>
            <a:ext cx="3321973" cy="38580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2" idx="1"/>
          </p:cNvCxnSpPr>
          <p:nvPr/>
        </p:nvCxnSpPr>
        <p:spPr>
          <a:xfrm flipV="1">
            <a:off x="4420264" y="4949862"/>
            <a:ext cx="3321973" cy="302813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2" idx="1"/>
          </p:cNvCxnSpPr>
          <p:nvPr/>
        </p:nvCxnSpPr>
        <p:spPr>
          <a:xfrm flipV="1">
            <a:off x="4420264" y="4949862"/>
            <a:ext cx="3321973" cy="57150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324" y="2201862"/>
            <a:ext cx="331313" cy="384105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 bwMode="auto">
          <a:xfrm>
            <a:off x="4084637" y="2201862"/>
            <a:ext cx="381000" cy="381000"/>
          </a:xfrm>
          <a:prstGeom prst="ellipse">
            <a:avLst/>
          </a:prstGeom>
          <a:noFill/>
          <a:ln w="38100">
            <a:solidFill>
              <a:srgbClr val="002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4084637" y="3116262"/>
            <a:ext cx="381000" cy="381000"/>
          </a:xfrm>
          <a:prstGeom prst="ellipse">
            <a:avLst/>
          </a:prstGeom>
          <a:noFill/>
          <a:ln w="38100">
            <a:solidFill>
              <a:srgbClr val="002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4084637" y="3421062"/>
            <a:ext cx="381000" cy="381000"/>
          </a:xfrm>
          <a:prstGeom prst="ellipse">
            <a:avLst/>
          </a:prstGeom>
          <a:noFill/>
          <a:ln w="38100">
            <a:solidFill>
              <a:srgbClr val="002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4084637" y="5021262"/>
            <a:ext cx="381000" cy="381000"/>
          </a:xfrm>
          <a:prstGeom prst="ellipse">
            <a:avLst/>
          </a:prstGeom>
          <a:noFill/>
          <a:ln w="38100">
            <a:solidFill>
              <a:srgbClr val="002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4084637" y="5402262"/>
            <a:ext cx="381000" cy="381000"/>
          </a:xfrm>
          <a:prstGeom prst="ellipse">
            <a:avLst/>
          </a:prstGeom>
          <a:noFill/>
          <a:ln w="38100">
            <a:solidFill>
              <a:srgbClr val="002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13837" y="2659062"/>
            <a:ext cx="1034579" cy="8494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.92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9113837" y="2506662"/>
            <a:ext cx="1088019" cy="1088019"/>
          </a:xfrm>
          <a:prstGeom prst="ellipse">
            <a:avLst/>
          </a:prstGeom>
          <a:noFill/>
          <a:ln w="38100">
            <a:solidFill>
              <a:srgbClr val="002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2583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Future values vote on X or O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742237" y="2502324"/>
            <a:ext cx="1143000" cy="1143000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8000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742237" y="4378362"/>
            <a:ext cx="1143000" cy="1143000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8000" b="1" dirty="0">
                <a:solidFill>
                  <a:schemeClr val="bg1">
                    <a:lumMod val="50000"/>
                  </a:schemeClr>
                </a:solidFill>
              </a:rPr>
              <a:t>O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34" name="Straight Arrow Connector 33"/>
          <p:cNvCxnSpPr>
            <a:endCxn id="30" idx="1"/>
          </p:cNvCxnSpPr>
          <p:nvPr/>
        </p:nvCxnSpPr>
        <p:spPr>
          <a:xfrm>
            <a:off x="4446777" y="2354262"/>
            <a:ext cx="3295460" cy="71956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1"/>
          </p:cNvCxnSpPr>
          <p:nvPr/>
        </p:nvCxnSpPr>
        <p:spPr>
          <a:xfrm flipV="1">
            <a:off x="4420264" y="3073824"/>
            <a:ext cx="3321973" cy="21628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0" idx="1"/>
          </p:cNvCxnSpPr>
          <p:nvPr/>
        </p:nvCxnSpPr>
        <p:spPr>
          <a:xfrm flipV="1">
            <a:off x="4420264" y="3073824"/>
            <a:ext cx="3321973" cy="55081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0" idx="1"/>
          </p:cNvCxnSpPr>
          <p:nvPr/>
        </p:nvCxnSpPr>
        <p:spPr>
          <a:xfrm flipV="1">
            <a:off x="4420264" y="3073824"/>
            <a:ext cx="3321973" cy="2178851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0" idx="1"/>
          </p:cNvCxnSpPr>
          <p:nvPr/>
        </p:nvCxnSpPr>
        <p:spPr>
          <a:xfrm flipV="1">
            <a:off x="4420264" y="3073824"/>
            <a:ext cx="3321973" cy="244753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2" idx="1"/>
          </p:cNvCxnSpPr>
          <p:nvPr/>
        </p:nvCxnSpPr>
        <p:spPr>
          <a:xfrm>
            <a:off x="4420264" y="2659062"/>
            <a:ext cx="3321973" cy="229080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2" idx="1"/>
          </p:cNvCxnSpPr>
          <p:nvPr/>
        </p:nvCxnSpPr>
        <p:spPr>
          <a:xfrm>
            <a:off x="4420264" y="2963862"/>
            <a:ext cx="3321973" cy="198600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2" idx="1"/>
          </p:cNvCxnSpPr>
          <p:nvPr/>
        </p:nvCxnSpPr>
        <p:spPr>
          <a:xfrm>
            <a:off x="4420264" y="4949862"/>
            <a:ext cx="3321973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2" idx="1"/>
          </p:cNvCxnSpPr>
          <p:nvPr/>
        </p:nvCxnSpPr>
        <p:spPr>
          <a:xfrm flipV="1">
            <a:off x="4420264" y="4949862"/>
            <a:ext cx="3321973" cy="90960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446777" y="2354262"/>
            <a:ext cx="3295460" cy="71956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420264" y="3073824"/>
            <a:ext cx="3321973" cy="21628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420264" y="3073824"/>
            <a:ext cx="3321973" cy="55081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420264" y="3073824"/>
            <a:ext cx="3321973" cy="2178851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420264" y="3073824"/>
            <a:ext cx="3321973" cy="244753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20264" y="2659062"/>
            <a:ext cx="3321973" cy="414762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420264" y="2963862"/>
            <a:ext cx="3321973" cy="109962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420264" y="3073824"/>
            <a:ext cx="3321973" cy="278563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420264" y="3073824"/>
            <a:ext cx="3321973" cy="914400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446777" y="3073824"/>
            <a:ext cx="3295460" cy="187123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420264" y="3073824"/>
            <a:ext cx="3321973" cy="149023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420264" y="3073824"/>
            <a:ext cx="3321973" cy="118543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2" idx="1"/>
          </p:cNvCxnSpPr>
          <p:nvPr/>
        </p:nvCxnSpPr>
        <p:spPr>
          <a:xfrm>
            <a:off x="4420264" y="2354262"/>
            <a:ext cx="3321973" cy="259560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2" idx="1"/>
          </p:cNvCxnSpPr>
          <p:nvPr/>
        </p:nvCxnSpPr>
        <p:spPr>
          <a:xfrm>
            <a:off x="4420264" y="3290112"/>
            <a:ext cx="3321973" cy="165975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2" idx="1"/>
          </p:cNvCxnSpPr>
          <p:nvPr/>
        </p:nvCxnSpPr>
        <p:spPr>
          <a:xfrm>
            <a:off x="4446777" y="3624634"/>
            <a:ext cx="3295460" cy="1325228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2" idx="1"/>
          </p:cNvCxnSpPr>
          <p:nvPr/>
        </p:nvCxnSpPr>
        <p:spPr>
          <a:xfrm>
            <a:off x="4420264" y="3988224"/>
            <a:ext cx="3321973" cy="961638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2" idx="1"/>
          </p:cNvCxnSpPr>
          <p:nvPr/>
        </p:nvCxnSpPr>
        <p:spPr>
          <a:xfrm>
            <a:off x="4420264" y="4259262"/>
            <a:ext cx="3321973" cy="69060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2" idx="1"/>
          </p:cNvCxnSpPr>
          <p:nvPr/>
        </p:nvCxnSpPr>
        <p:spPr>
          <a:xfrm>
            <a:off x="4420264" y="4564062"/>
            <a:ext cx="3321973" cy="38580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2" idx="1"/>
          </p:cNvCxnSpPr>
          <p:nvPr/>
        </p:nvCxnSpPr>
        <p:spPr>
          <a:xfrm flipV="1">
            <a:off x="4420264" y="4949862"/>
            <a:ext cx="3321973" cy="302813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2" idx="1"/>
          </p:cNvCxnSpPr>
          <p:nvPr/>
        </p:nvCxnSpPr>
        <p:spPr>
          <a:xfrm flipV="1">
            <a:off x="4420264" y="4949862"/>
            <a:ext cx="3321973" cy="57150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324" y="2201862"/>
            <a:ext cx="331313" cy="384105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 bwMode="auto">
          <a:xfrm>
            <a:off x="4084637" y="2430462"/>
            <a:ext cx="381000" cy="381000"/>
          </a:xfrm>
          <a:prstGeom prst="ellipse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4084637" y="2811462"/>
            <a:ext cx="381000" cy="381000"/>
          </a:xfrm>
          <a:prstGeom prst="ellipse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4084637" y="4716462"/>
            <a:ext cx="381000" cy="381000"/>
          </a:xfrm>
          <a:prstGeom prst="ellipse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4084637" y="5707062"/>
            <a:ext cx="381000" cy="381000"/>
          </a:xfrm>
          <a:prstGeom prst="ellipse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13837" y="2659062"/>
            <a:ext cx="1034579" cy="8494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.92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9113837" y="2506662"/>
            <a:ext cx="1088019" cy="1088019"/>
          </a:xfrm>
          <a:prstGeom prst="ellipse">
            <a:avLst/>
          </a:prstGeom>
          <a:noFill/>
          <a:ln w="38100">
            <a:solidFill>
              <a:srgbClr val="002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0335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Future values vote on X or O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742237" y="2502324"/>
            <a:ext cx="1143000" cy="1143000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8000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742237" y="4378362"/>
            <a:ext cx="1143000" cy="1143000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8000" b="1" dirty="0">
                <a:solidFill>
                  <a:schemeClr val="bg1">
                    <a:lumMod val="50000"/>
                  </a:schemeClr>
                </a:solidFill>
              </a:rPr>
              <a:t>O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34" name="Straight Arrow Connector 33"/>
          <p:cNvCxnSpPr>
            <a:endCxn id="30" idx="1"/>
          </p:cNvCxnSpPr>
          <p:nvPr/>
        </p:nvCxnSpPr>
        <p:spPr>
          <a:xfrm>
            <a:off x="4446777" y="2354262"/>
            <a:ext cx="3295460" cy="71956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1"/>
          </p:cNvCxnSpPr>
          <p:nvPr/>
        </p:nvCxnSpPr>
        <p:spPr>
          <a:xfrm flipV="1">
            <a:off x="4420264" y="3073824"/>
            <a:ext cx="3321973" cy="21628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0" idx="1"/>
          </p:cNvCxnSpPr>
          <p:nvPr/>
        </p:nvCxnSpPr>
        <p:spPr>
          <a:xfrm flipV="1">
            <a:off x="4420264" y="3073824"/>
            <a:ext cx="3321973" cy="55081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0" idx="1"/>
          </p:cNvCxnSpPr>
          <p:nvPr/>
        </p:nvCxnSpPr>
        <p:spPr>
          <a:xfrm flipV="1">
            <a:off x="4420264" y="3073824"/>
            <a:ext cx="3321973" cy="2178851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0" idx="1"/>
          </p:cNvCxnSpPr>
          <p:nvPr/>
        </p:nvCxnSpPr>
        <p:spPr>
          <a:xfrm flipV="1">
            <a:off x="4420264" y="3073824"/>
            <a:ext cx="3321973" cy="244753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2" idx="1"/>
          </p:cNvCxnSpPr>
          <p:nvPr/>
        </p:nvCxnSpPr>
        <p:spPr>
          <a:xfrm>
            <a:off x="4420264" y="2659062"/>
            <a:ext cx="3321973" cy="229080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2" idx="1"/>
          </p:cNvCxnSpPr>
          <p:nvPr/>
        </p:nvCxnSpPr>
        <p:spPr>
          <a:xfrm>
            <a:off x="4420264" y="2963862"/>
            <a:ext cx="3321973" cy="198600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2" idx="1"/>
          </p:cNvCxnSpPr>
          <p:nvPr/>
        </p:nvCxnSpPr>
        <p:spPr>
          <a:xfrm>
            <a:off x="4420264" y="4949862"/>
            <a:ext cx="3321973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2" idx="1"/>
          </p:cNvCxnSpPr>
          <p:nvPr/>
        </p:nvCxnSpPr>
        <p:spPr>
          <a:xfrm flipV="1">
            <a:off x="4420264" y="4949862"/>
            <a:ext cx="3321973" cy="90960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446777" y="2354262"/>
            <a:ext cx="3295460" cy="71956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420264" y="3073824"/>
            <a:ext cx="3321973" cy="21628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420264" y="3073824"/>
            <a:ext cx="3321973" cy="55081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420264" y="3073824"/>
            <a:ext cx="3321973" cy="2178851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420264" y="3073824"/>
            <a:ext cx="3321973" cy="244753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20264" y="2659062"/>
            <a:ext cx="3321973" cy="414762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420264" y="2963862"/>
            <a:ext cx="3321973" cy="109962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420264" y="3073824"/>
            <a:ext cx="3321973" cy="278563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420264" y="3073824"/>
            <a:ext cx="3321973" cy="914400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446777" y="3073824"/>
            <a:ext cx="3295460" cy="187123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420264" y="3073824"/>
            <a:ext cx="3321973" cy="149023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420264" y="3073824"/>
            <a:ext cx="3321973" cy="118543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2" idx="1"/>
          </p:cNvCxnSpPr>
          <p:nvPr/>
        </p:nvCxnSpPr>
        <p:spPr>
          <a:xfrm>
            <a:off x="4420264" y="2354262"/>
            <a:ext cx="3321973" cy="259560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2" idx="1"/>
          </p:cNvCxnSpPr>
          <p:nvPr/>
        </p:nvCxnSpPr>
        <p:spPr>
          <a:xfrm>
            <a:off x="4420264" y="3290112"/>
            <a:ext cx="3321973" cy="165975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2" idx="1"/>
          </p:cNvCxnSpPr>
          <p:nvPr/>
        </p:nvCxnSpPr>
        <p:spPr>
          <a:xfrm>
            <a:off x="4446777" y="3624634"/>
            <a:ext cx="3295460" cy="1325228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2" idx="1"/>
          </p:cNvCxnSpPr>
          <p:nvPr/>
        </p:nvCxnSpPr>
        <p:spPr>
          <a:xfrm>
            <a:off x="4420264" y="3988224"/>
            <a:ext cx="3321973" cy="961638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2" idx="1"/>
          </p:cNvCxnSpPr>
          <p:nvPr/>
        </p:nvCxnSpPr>
        <p:spPr>
          <a:xfrm>
            <a:off x="4420264" y="4259262"/>
            <a:ext cx="3321973" cy="69060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2" idx="1"/>
          </p:cNvCxnSpPr>
          <p:nvPr/>
        </p:nvCxnSpPr>
        <p:spPr>
          <a:xfrm>
            <a:off x="4420264" y="4564062"/>
            <a:ext cx="3321973" cy="38580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2" idx="1"/>
          </p:cNvCxnSpPr>
          <p:nvPr/>
        </p:nvCxnSpPr>
        <p:spPr>
          <a:xfrm flipV="1">
            <a:off x="4420264" y="4949862"/>
            <a:ext cx="3321973" cy="302813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2" idx="1"/>
          </p:cNvCxnSpPr>
          <p:nvPr/>
        </p:nvCxnSpPr>
        <p:spPr>
          <a:xfrm flipV="1">
            <a:off x="4420264" y="4949862"/>
            <a:ext cx="3321973" cy="57150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324" y="2201862"/>
            <a:ext cx="331313" cy="384105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 bwMode="auto">
          <a:xfrm>
            <a:off x="4084637" y="2430462"/>
            <a:ext cx="381000" cy="381000"/>
          </a:xfrm>
          <a:prstGeom prst="ellipse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4084637" y="2811462"/>
            <a:ext cx="381000" cy="381000"/>
          </a:xfrm>
          <a:prstGeom prst="ellipse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4084637" y="4716462"/>
            <a:ext cx="381000" cy="381000"/>
          </a:xfrm>
          <a:prstGeom prst="ellipse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4084637" y="5707062"/>
            <a:ext cx="381000" cy="381000"/>
          </a:xfrm>
          <a:prstGeom prst="ellipse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13837" y="2659062"/>
            <a:ext cx="1034579" cy="8494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.92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113837" y="4487862"/>
            <a:ext cx="1034579" cy="8494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.51</a:t>
            </a:r>
          </a:p>
        </p:txBody>
      </p:sp>
      <p:sp>
        <p:nvSpPr>
          <p:cNvPr id="64" name="Oval 63"/>
          <p:cNvSpPr/>
          <p:nvPr/>
        </p:nvSpPr>
        <p:spPr bwMode="auto">
          <a:xfrm>
            <a:off x="9113837" y="4335462"/>
            <a:ext cx="1088019" cy="1088019"/>
          </a:xfrm>
          <a:prstGeom prst="ellipse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4033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Future values vote on X or O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742237" y="2497524"/>
            <a:ext cx="1143000" cy="1143000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8000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742237" y="4373562"/>
            <a:ext cx="1143000" cy="1143000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8000" b="1" dirty="0">
                <a:solidFill>
                  <a:schemeClr val="bg1">
                    <a:lumMod val="50000"/>
                  </a:schemeClr>
                </a:solidFill>
              </a:rPr>
              <a:t>O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34" name="Straight Arrow Connector 33"/>
          <p:cNvCxnSpPr>
            <a:endCxn id="30" idx="1"/>
          </p:cNvCxnSpPr>
          <p:nvPr/>
        </p:nvCxnSpPr>
        <p:spPr>
          <a:xfrm>
            <a:off x="4446777" y="2349462"/>
            <a:ext cx="3295460" cy="71956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1"/>
          </p:cNvCxnSpPr>
          <p:nvPr/>
        </p:nvCxnSpPr>
        <p:spPr>
          <a:xfrm flipV="1">
            <a:off x="4420264" y="3069024"/>
            <a:ext cx="3321973" cy="21628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0" idx="1"/>
          </p:cNvCxnSpPr>
          <p:nvPr/>
        </p:nvCxnSpPr>
        <p:spPr>
          <a:xfrm flipV="1">
            <a:off x="4420264" y="3069024"/>
            <a:ext cx="3321973" cy="55081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0" idx="1"/>
          </p:cNvCxnSpPr>
          <p:nvPr/>
        </p:nvCxnSpPr>
        <p:spPr>
          <a:xfrm flipV="1">
            <a:off x="4420264" y="3069024"/>
            <a:ext cx="3321973" cy="2178851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0" idx="1"/>
          </p:cNvCxnSpPr>
          <p:nvPr/>
        </p:nvCxnSpPr>
        <p:spPr>
          <a:xfrm flipV="1">
            <a:off x="4420264" y="3069024"/>
            <a:ext cx="3321973" cy="244753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2" idx="1"/>
          </p:cNvCxnSpPr>
          <p:nvPr/>
        </p:nvCxnSpPr>
        <p:spPr>
          <a:xfrm>
            <a:off x="4420264" y="2654262"/>
            <a:ext cx="3321973" cy="229080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2" idx="1"/>
          </p:cNvCxnSpPr>
          <p:nvPr/>
        </p:nvCxnSpPr>
        <p:spPr>
          <a:xfrm>
            <a:off x="4420264" y="2959062"/>
            <a:ext cx="3321973" cy="198600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2" idx="1"/>
          </p:cNvCxnSpPr>
          <p:nvPr/>
        </p:nvCxnSpPr>
        <p:spPr>
          <a:xfrm>
            <a:off x="4420264" y="4945062"/>
            <a:ext cx="3321973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2" idx="1"/>
          </p:cNvCxnSpPr>
          <p:nvPr/>
        </p:nvCxnSpPr>
        <p:spPr>
          <a:xfrm flipV="1">
            <a:off x="4420264" y="4945062"/>
            <a:ext cx="3321973" cy="90960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446777" y="2354262"/>
            <a:ext cx="3295460" cy="71956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420264" y="3073824"/>
            <a:ext cx="3321973" cy="21628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420264" y="3073824"/>
            <a:ext cx="3321973" cy="55081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420264" y="3073824"/>
            <a:ext cx="3321973" cy="2178851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420264" y="3073824"/>
            <a:ext cx="3321973" cy="244753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20264" y="2659062"/>
            <a:ext cx="3321973" cy="414762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420264" y="2963862"/>
            <a:ext cx="3321973" cy="109962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420264" y="3073824"/>
            <a:ext cx="3321973" cy="278563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420264" y="3073824"/>
            <a:ext cx="3321973" cy="914400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446777" y="3073824"/>
            <a:ext cx="3295460" cy="187123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420264" y="3073824"/>
            <a:ext cx="3321973" cy="149023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420264" y="3073824"/>
            <a:ext cx="3321973" cy="1185438"/>
          </a:xfrm>
          <a:prstGeom prst="straightConnector1">
            <a:avLst/>
          </a:prstGeom>
          <a:ln w="3175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2" idx="1"/>
          </p:cNvCxnSpPr>
          <p:nvPr/>
        </p:nvCxnSpPr>
        <p:spPr>
          <a:xfrm>
            <a:off x="4420264" y="2349462"/>
            <a:ext cx="3321973" cy="259560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2" idx="1"/>
          </p:cNvCxnSpPr>
          <p:nvPr/>
        </p:nvCxnSpPr>
        <p:spPr>
          <a:xfrm>
            <a:off x="4420264" y="3285312"/>
            <a:ext cx="3321973" cy="165975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2" idx="1"/>
          </p:cNvCxnSpPr>
          <p:nvPr/>
        </p:nvCxnSpPr>
        <p:spPr>
          <a:xfrm>
            <a:off x="4446777" y="3619834"/>
            <a:ext cx="3295460" cy="1325228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2" idx="1"/>
          </p:cNvCxnSpPr>
          <p:nvPr/>
        </p:nvCxnSpPr>
        <p:spPr>
          <a:xfrm>
            <a:off x="4420264" y="3983424"/>
            <a:ext cx="3321973" cy="961638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2" idx="1"/>
          </p:cNvCxnSpPr>
          <p:nvPr/>
        </p:nvCxnSpPr>
        <p:spPr>
          <a:xfrm>
            <a:off x="4420264" y="4254462"/>
            <a:ext cx="3321973" cy="69060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2" idx="1"/>
          </p:cNvCxnSpPr>
          <p:nvPr/>
        </p:nvCxnSpPr>
        <p:spPr>
          <a:xfrm>
            <a:off x="4420264" y="4559262"/>
            <a:ext cx="3321973" cy="38580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2" idx="1"/>
          </p:cNvCxnSpPr>
          <p:nvPr/>
        </p:nvCxnSpPr>
        <p:spPr>
          <a:xfrm flipV="1">
            <a:off x="4420264" y="4945062"/>
            <a:ext cx="3321973" cy="302813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2" idx="1"/>
          </p:cNvCxnSpPr>
          <p:nvPr/>
        </p:nvCxnSpPr>
        <p:spPr>
          <a:xfrm flipV="1">
            <a:off x="4420264" y="4945062"/>
            <a:ext cx="3321973" cy="571500"/>
          </a:xfrm>
          <a:prstGeom prst="straightConnector1">
            <a:avLst/>
          </a:prstGeom>
          <a:ln w="31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324" y="2197062"/>
            <a:ext cx="331313" cy="3841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13837" y="2659062"/>
            <a:ext cx="1034579" cy="8494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.92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7648695" y="2375482"/>
            <a:ext cx="1388942" cy="1388942"/>
          </a:xfrm>
          <a:prstGeom prst="ellipse">
            <a:avLst/>
          </a:prstGeom>
          <a:noFill/>
          <a:ln w="76200">
            <a:solidFill>
              <a:srgbClr val="002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113837" y="4487862"/>
            <a:ext cx="1034579" cy="8494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.51</a:t>
            </a:r>
          </a:p>
        </p:txBody>
      </p:sp>
    </p:spTree>
    <p:extLst>
      <p:ext uri="{BB962C8B-B14F-4D97-AF65-F5344CB8AC3E}">
        <p14:creationId xmlns:p14="http://schemas.microsoft.com/office/powerpoint/2010/main" val="315670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list of feature values becomes a list of votes.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151437" y="2150074"/>
            <a:ext cx="2047484" cy="3944625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7742237" y="2497524"/>
            <a:ext cx="1143000" cy="1143000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8000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7742237" y="4373562"/>
            <a:ext cx="1143000" cy="1143000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8000" b="1" dirty="0">
                <a:solidFill>
                  <a:schemeClr val="bg1">
                    <a:lumMod val="50000"/>
                  </a:schemeClr>
                </a:solidFill>
              </a:rPr>
              <a:t>O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324" y="2197062"/>
            <a:ext cx="331313" cy="3841050"/>
          </a:xfrm>
          <a:prstGeom prst="rect">
            <a:avLst/>
          </a:prstGeom>
        </p:spPr>
      </p:pic>
      <p:grpSp>
        <p:nvGrpSpPr>
          <p:cNvPr id="110" name="Group 109"/>
          <p:cNvGrpSpPr/>
          <p:nvPr/>
        </p:nvGrpSpPr>
        <p:grpSpPr>
          <a:xfrm>
            <a:off x="5684837" y="3268662"/>
            <a:ext cx="1066800" cy="1371600"/>
            <a:chOff x="5684837" y="3268662"/>
            <a:chExt cx="1066800" cy="1371600"/>
          </a:xfrm>
        </p:grpSpPr>
        <p:sp>
          <p:nvSpPr>
            <p:cNvPr id="76" name="Oval 75"/>
            <p:cNvSpPr/>
            <p:nvPr/>
          </p:nvSpPr>
          <p:spPr bwMode="auto"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1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8" name="Straight Connector 7"/>
            <p:cNvCxnSpPr>
              <a:stCxn id="21" idx="6"/>
              <a:endCxn id="74" idx="2"/>
            </p:cNvCxnSpPr>
            <p:nvPr/>
          </p:nvCxnSpPr>
          <p:spPr>
            <a:xfrm>
              <a:off x="5837237" y="3344862"/>
              <a:ext cx="762000" cy="38100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1" idx="6"/>
              <a:endCxn id="74" idx="2"/>
            </p:cNvCxnSpPr>
            <p:nvPr/>
          </p:nvCxnSpPr>
          <p:spPr>
            <a:xfrm flipV="1">
              <a:off x="5837237" y="3725862"/>
              <a:ext cx="762000" cy="22860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1" idx="6"/>
              <a:endCxn id="73" idx="2"/>
            </p:cNvCxnSpPr>
            <p:nvPr/>
          </p:nvCxnSpPr>
          <p:spPr>
            <a:xfrm>
              <a:off x="5837237" y="3954462"/>
              <a:ext cx="762000" cy="22860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endCxn id="73" idx="2"/>
            </p:cNvCxnSpPr>
            <p:nvPr/>
          </p:nvCxnSpPr>
          <p:spPr>
            <a:xfrm flipV="1">
              <a:off x="5837237" y="4183062"/>
              <a:ext cx="762000" cy="376248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1" idx="6"/>
              <a:endCxn id="73" idx="2"/>
            </p:cNvCxnSpPr>
            <p:nvPr/>
          </p:nvCxnSpPr>
          <p:spPr>
            <a:xfrm>
              <a:off x="5837237" y="3344862"/>
              <a:ext cx="762000" cy="83820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72" idx="6"/>
              <a:endCxn id="74" idx="2"/>
            </p:cNvCxnSpPr>
            <p:nvPr/>
          </p:nvCxnSpPr>
          <p:spPr>
            <a:xfrm flipV="1">
              <a:off x="5837237" y="3725862"/>
              <a:ext cx="762000" cy="83820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 bwMode="auto"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1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1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1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1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1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1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77" name="Straight Connector 76"/>
            <p:cNvCxnSpPr>
              <a:stCxn id="76" idx="6"/>
              <a:endCxn id="73" idx="2"/>
            </p:cNvCxnSpPr>
            <p:nvPr/>
          </p:nvCxnSpPr>
          <p:spPr>
            <a:xfrm flipV="1">
              <a:off x="5837237" y="4183062"/>
              <a:ext cx="762000" cy="7620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6" idx="6"/>
              <a:endCxn id="74" idx="2"/>
            </p:cNvCxnSpPr>
            <p:nvPr/>
          </p:nvCxnSpPr>
          <p:spPr>
            <a:xfrm flipV="1">
              <a:off x="5837237" y="3725862"/>
              <a:ext cx="762000" cy="53340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75" idx="6"/>
              <a:endCxn id="74" idx="2"/>
            </p:cNvCxnSpPr>
            <p:nvPr/>
          </p:nvCxnSpPr>
          <p:spPr>
            <a:xfrm>
              <a:off x="5837237" y="3649662"/>
              <a:ext cx="762000" cy="7620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75" idx="6"/>
              <a:endCxn id="73" idx="2"/>
            </p:cNvCxnSpPr>
            <p:nvPr/>
          </p:nvCxnSpPr>
          <p:spPr>
            <a:xfrm>
              <a:off x="5837237" y="3649662"/>
              <a:ext cx="762000" cy="53340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88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These can also be stacked. 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456237" y="2430462"/>
            <a:ext cx="1371600" cy="327660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9266237" y="2497524"/>
            <a:ext cx="1143000" cy="1143000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8000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9266237" y="4373562"/>
            <a:ext cx="1143000" cy="1143000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8000" b="1" dirty="0">
                <a:solidFill>
                  <a:schemeClr val="bg1">
                    <a:lumMod val="50000"/>
                  </a:schemeClr>
                </a:solidFill>
              </a:rPr>
              <a:t>O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037" y="2197062"/>
            <a:ext cx="331313" cy="3841050"/>
          </a:xfrm>
          <a:prstGeom prst="rect">
            <a:avLst/>
          </a:prstGeom>
        </p:spPr>
      </p:pic>
      <p:grpSp>
        <p:nvGrpSpPr>
          <p:cNvPr id="110" name="Group 109"/>
          <p:cNvGrpSpPr/>
          <p:nvPr/>
        </p:nvGrpSpPr>
        <p:grpSpPr>
          <a:xfrm>
            <a:off x="5892271" y="3566786"/>
            <a:ext cx="651933" cy="838200"/>
            <a:chOff x="5684837" y="3268662"/>
            <a:chExt cx="1066800" cy="1371600"/>
          </a:xfrm>
        </p:grpSpPr>
        <p:sp>
          <p:nvSpPr>
            <p:cNvPr id="76" name="Oval 75"/>
            <p:cNvSpPr/>
            <p:nvPr/>
          </p:nvSpPr>
          <p:spPr bwMode="auto"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8" name="Straight Connector 7"/>
            <p:cNvCxnSpPr>
              <a:stCxn id="21" idx="6"/>
              <a:endCxn id="74" idx="2"/>
            </p:cNvCxnSpPr>
            <p:nvPr/>
          </p:nvCxnSpPr>
          <p:spPr>
            <a:xfrm>
              <a:off x="5837237" y="3344862"/>
              <a:ext cx="762000" cy="3810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1" idx="6"/>
              <a:endCxn id="74" idx="2"/>
            </p:cNvCxnSpPr>
            <p:nvPr/>
          </p:nvCxnSpPr>
          <p:spPr>
            <a:xfrm flipV="1">
              <a:off x="5837237" y="3725862"/>
              <a:ext cx="762000" cy="2286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1" idx="6"/>
              <a:endCxn id="73" idx="2"/>
            </p:cNvCxnSpPr>
            <p:nvPr/>
          </p:nvCxnSpPr>
          <p:spPr>
            <a:xfrm>
              <a:off x="5837237" y="3954462"/>
              <a:ext cx="762000" cy="2286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endCxn id="73" idx="2"/>
            </p:cNvCxnSpPr>
            <p:nvPr/>
          </p:nvCxnSpPr>
          <p:spPr>
            <a:xfrm flipV="1">
              <a:off x="5837237" y="4183062"/>
              <a:ext cx="762000" cy="376248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1" idx="6"/>
              <a:endCxn id="73" idx="2"/>
            </p:cNvCxnSpPr>
            <p:nvPr/>
          </p:nvCxnSpPr>
          <p:spPr>
            <a:xfrm>
              <a:off x="5837237" y="3344862"/>
              <a:ext cx="762000" cy="838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72" idx="6"/>
              <a:endCxn id="74" idx="2"/>
            </p:cNvCxnSpPr>
            <p:nvPr/>
          </p:nvCxnSpPr>
          <p:spPr>
            <a:xfrm flipV="1">
              <a:off x="5837237" y="3725862"/>
              <a:ext cx="762000" cy="838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 bwMode="auto"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77" name="Straight Connector 76"/>
            <p:cNvCxnSpPr>
              <a:stCxn id="76" idx="6"/>
              <a:endCxn id="73" idx="2"/>
            </p:cNvCxnSpPr>
            <p:nvPr/>
          </p:nvCxnSpPr>
          <p:spPr>
            <a:xfrm flipV="1">
              <a:off x="5837237" y="4183062"/>
              <a:ext cx="762000" cy="76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6" idx="6"/>
              <a:endCxn id="74" idx="2"/>
            </p:cNvCxnSpPr>
            <p:nvPr/>
          </p:nvCxnSpPr>
          <p:spPr>
            <a:xfrm flipV="1">
              <a:off x="5837237" y="3725862"/>
              <a:ext cx="762000" cy="5334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75" idx="6"/>
              <a:endCxn id="74" idx="2"/>
            </p:cNvCxnSpPr>
            <p:nvPr/>
          </p:nvCxnSpPr>
          <p:spPr>
            <a:xfrm>
              <a:off x="5837237" y="3649662"/>
              <a:ext cx="762000" cy="76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75" idx="6"/>
              <a:endCxn id="73" idx="2"/>
            </p:cNvCxnSpPr>
            <p:nvPr/>
          </p:nvCxnSpPr>
          <p:spPr>
            <a:xfrm>
              <a:off x="5837237" y="3649662"/>
              <a:ext cx="762000" cy="5334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 bwMode="auto">
          <a:xfrm>
            <a:off x="7132637" y="2430462"/>
            <a:ext cx="1371600" cy="327660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568671" y="3566786"/>
            <a:ext cx="651933" cy="838200"/>
            <a:chOff x="5684837" y="3268662"/>
            <a:chExt cx="1066800" cy="1371600"/>
          </a:xfrm>
        </p:grpSpPr>
        <p:sp>
          <p:nvSpPr>
            <p:cNvPr id="28" name="Oval 27"/>
            <p:cNvSpPr/>
            <p:nvPr/>
          </p:nvSpPr>
          <p:spPr bwMode="auto"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29" name="Straight Connector 28"/>
            <p:cNvCxnSpPr>
              <a:stCxn id="35" idx="6"/>
              <a:endCxn id="39" idx="2"/>
            </p:cNvCxnSpPr>
            <p:nvPr/>
          </p:nvCxnSpPr>
          <p:spPr>
            <a:xfrm>
              <a:off x="5837237" y="3344862"/>
              <a:ext cx="762000" cy="3810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36" idx="6"/>
              <a:endCxn id="39" idx="2"/>
            </p:cNvCxnSpPr>
            <p:nvPr/>
          </p:nvCxnSpPr>
          <p:spPr>
            <a:xfrm flipV="1">
              <a:off x="5837237" y="3725862"/>
              <a:ext cx="762000" cy="2286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36" idx="6"/>
              <a:endCxn id="38" idx="2"/>
            </p:cNvCxnSpPr>
            <p:nvPr/>
          </p:nvCxnSpPr>
          <p:spPr>
            <a:xfrm>
              <a:off x="5837237" y="3954462"/>
              <a:ext cx="762000" cy="2286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endCxn id="38" idx="2"/>
            </p:cNvCxnSpPr>
            <p:nvPr/>
          </p:nvCxnSpPr>
          <p:spPr>
            <a:xfrm flipV="1">
              <a:off x="5837237" y="4183062"/>
              <a:ext cx="762000" cy="376248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5" idx="6"/>
              <a:endCxn id="38" idx="2"/>
            </p:cNvCxnSpPr>
            <p:nvPr/>
          </p:nvCxnSpPr>
          <p:spPr>
            <a:xfrm>
              <a:off x="5837237" y="3344862"/>
              <a:ext cx="762000" cy="838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7" idx="6"/>
              <a:endCxn id="39" idx="2"/>
            </p:cNvCxnSpPr>
            <p:nvPr/>
          </p:nvCxnSpPr>
          <p:spPr>
            <a:xfrm flipV="1">
              <a:off x="5837237" y="3725862"/>
              <a:ext cx="762000" cy="838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 bwMode="auto"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41" name="Straight Connector 40"/>
            <p:cNvCxnSpPr>
              <a:stCxn id="28" idx="6"/>
              <a:endCxn id="38" idx="2"/>
            </p:cNvCxnSpPr>
            <p:nvPr/>
          </p:nvCxnSpPr>
          <p:spPr>
            <a:xfrm flipV="1">
              <a:off x="5837237" y="4183062"/>
              <a:ext cx="762000" cy="76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8" idx="6"/>
              <a:endCxn id="39" idx="2"/>
            </p:cNvCxnSpPr>
            <p:nvPr/>
          </p:nvCxnSpPr>
          <p:spPr>
            <a:xfrm flipV="1">
              <a:off x="5837237" y="3725862"/>
              <a:ext cx="762000" cy="5334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0" idx="6"/>
              <a:endCxn id="39" idx="2"/>
            </p:cNvCxnSpPr>
            <p:nvPr/>
          </p:nvCxnSpPr>
          <p:spPr>
            <a:xfrm>
              <a:off x="5837237" y="3649662"/>
              <a:ext cx="762000" cy="76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6"/>
              <a:endCxn id="38" idx="2"/>
            </p:cNvCxnSpPr>
            <p:nvPr/>
          </p:nvCxnSpPr>
          <p:spPr>
            <a:xfrm>
              <a:off x="5837237" y="3649662"/>
              <a:ext cx="762000" cy="5334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 bwMode="auto">
          <a:xfrm>
            <a:off x="3779837" y="2430462"/>
            <a:ext cx="1371600" cy="3276601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215871" y="3566786"/>
            <a:ext cx="651933" cy="838200"/>
            <a:chOff x="5684837" y="3268662"/>
            <a:chExt cx="1066800" cy="1371600"/>
          </a:xfrm>
        </p:grpSpPr>
        <p:sp>
          <p:nvSpPr>
            <p:cNvPr id="47" name="Oval 46"/>
            <p:cNvSpPr/>
            <p:nvPr/>
          </p:nvSpPr>
          <p:spPr bwMode="auto"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48" name="Straight Connector 47"/>
            <p:cNvCxnSpPr>
              <a:stCxn id="55" idx="6"/>
              <a:endCxn id="59" idx="2"/>
            </p:cNvCxnSpPr>
            <p:nvPr/>
          </p:nvCxnSpPr>
          <p:spPr>
            <a:xfrm>
              <a:off x="5837237" y="3344862"/>
              <a:ext cx="762000" cy="3810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56" idx="6"/>
              <a:endCxn id="59" idx="2"/>
            </p:cNvCxnSpPr>
            <p:nvPr/>
          </p:nvCxnSpPr>
          <p:spPr>
            <a:xfrm flipV="1">
              <a:off x="5837237" y="3725862"/>
              <a:ext cx="762000" cy="2286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6" idx="6"/>
              <a:endCxn id="58" idx="2"/>
            </p:cNvCxnSpPr>
            <p:nvPr/>
          </p:nvCxnSpPr>
          <p:spPr>
            <a:xfrm>
              <a:off x="5837237" y="3954462"/>
              <a:ext cx="762000" cy="2286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58" idx="2"/>
            </p:cNvCxnSpPr>
            <p:nvPr/>
          </p:nvCxnSpPr>
          <p:spPr>
            <a:xfrm flipV="1">
              <a:off x="5837237" y="4183062"/>
              <a:ext cx="762000" cy="376248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55" idx="6"/>
              <a:endCxn id="58" idx="2"/>
            </p:cNvCxnSpPr>
            <p:nvPr/>
          </p:nvCxnSpPr>
          <p:spPr>
            <a:xfrm>
              <a:off x="5837237" y="3344862"/>
              <a:ext cx="762000" cy="838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7" idx="6"/>
              <a:endCxn id="59" idx="2"/>
            </p:cNvCxnSpPr>
            <p:nvPr/>
          </p:nvCxnSpPr>
          <p:spPr>
            <a:xfrm flipV="1">
              <a:off x="5837237" y="3725862"/>
              <a:ext cx="762000" cy="838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 bwMode="auto"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63" name="Straight Connector 62"/>
            <p:cNvCxnSpPr>
              <a:stCxn id="47" idx="6"/>
              <a:endCxn id="58" idx="2"/>
            </p:cNvCxnSpPr>
            <p:nvPr/>
          </p:nvCxnSpPr>
          <p:spPr>
            <a:xfrm flipV="1">
              <a:off x="5837237" y="4183062"/>
              <a:ext cx="762000" cy="76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47" idx="6"/>
              <a:endCxn id="59" idx="2"/>
            </p:cNvCxnSpPr>
            <p:nvPr/>
          </p:nvCxnSpPr>
          <p:spPr>
            <a:xfrm flipV="1">
              <a:off x="5837237" y="3725862"/>
              <a:ext cx="762000" cy="5334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60" idx="6"/>
              <a:endCxn id="59" idx="2"/>
            </p:cNvCxnSpPr>
            <p:nvPr/>
          </p:nvCxnSpPr>
          <p:spPr>
            <a:xfrm>
              <a:off x="5837237" y="3649662"/>
              <a:ext cx="762000" cy="76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60" idx="6"/>
              <a:endCxn id="58" idx="2"/>
            </p:cNvCxnSpPr>
            <p:nvPr/>
          </p:nvCxnSpPr>
          <p:spPr>
            <a:xfrm>
              <a:off x="5837237" y="3649662"/>
              <a:ext cx="762000" cy="5334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406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93" y="1744662"/>
            <a:ext cx="1381922" cy="13398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693" y="1747834"/>
            <a:ext cx="1381922" cy="13398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693" y="1744662"/>
            <a:ext cx="1381922" cy="1339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Trickier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B1413-01BD-46C4-B409-E625573B9A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7274715" y="1592262"/>
            <a:ext cx="3124200" cy="16764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188F"/>
                </a:solidFill>
              </a:rPr>
              <a:t>CNN</a:t>
            </a:r>
          </a:p>
        </p:txBody>
      </p:sp>
      <p:cxnSp>
        <p:nvCxnSpPr>
          <p:cNvPr id="12" name="Straight Arrow Connector 11"/>
          <p:cNvCxnSpPr>
            <a:endCxn id="5" idx="1"/>
          </p:cNvCxnSpPr>
          <p:nvPr/>
        </p:nvCxnSpPr>
        <p:spPr>
          <a:xfrm>
            <a:off x="6370637" y="2430462"/>
            <a:ext cx="9040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0398915" y="2430462"/>
            <a:ext cx="9040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237115" y="1823600"/>
            <a:ext cx="973664" cy="129266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200" b="1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285037" y="4411662"/>
            <a:ext cx="3124200" cy="16764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188F"/>
                </a:solidFill>
              </a:rPr>
              <a:t>CNN</a:t>
            </a:r>
          </a:p>
        </p:txBody>
      </p:sp>
      <p:cxnSp>
        <p:nvCxnSpPr>
          <p:cNvPr id="17" name="Straight Arrow Connector 16"/>
          <p:cNvCxnSpPr>
            <a:endCxn id="15" idx="1"/>
          </p:cNvCxnSpPr>
          <p:nvPr/>
        </p:nvCxnSpPr>
        <p:spPr>
          <a:xfrm>
            <a:off x="6380959" y="5249862"/>
            <a:ext cx="9040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409237" y="5249862"/>
            <a:ext cx="90407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247437" y="4640262"/>
            <a:ext cx="1069845" cy="129266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200" b="1" dirty="0">
                <a:solidFill>
                  <a:srgbClr val="002060"/>
                </a:solidFill>
              </a:rPr>
              <a:t>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8437" y="3541662"/>
            <a:ext cx="1568378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translation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90024" y="3541662"/>
            <a:ext cx="1148391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scaling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75930" y="3536751"/>
            <a:ext cx="1134285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weight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93991" y="3523183"/>
            <a:ext cx="1268424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rotation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93" y="1744662"/>
            <a:ext cx="1381922" cy="1339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08" y="4564062"/>
            <a:ext cx="1381922" cy="1339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2693" y="4564062"/>
            <a:ext cx="1381922" cy="13398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0693" y="4564062"/>
            <a:ext cx="1381922" cy="13398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56693" y="4564062"/>
            <a:ext cx="1381922" cy="13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7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set of pixels becomes a set of votes.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4" y="3343415"/>
            <a:ext cx="1371600" cy="132979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1722437" y="3998403"/>
            <a:ext cx="304800" cy="9908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887743" y="4250234"/>
            <a:ext cx="507382" cy="534190"/>
            <a:chOff x="4740385" y="3954462"/>
            <a:chExt cx="487252" cy="512996"/>
          </a:xfrm>
        </p:grpSpPr>
        <p:sp>
          <p:nvSpPr>
            <p:cNvPr id="46" name="Oval 45"/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47" name="Straight Connector 46"/>
            <p:cNvCxnSpPr>
              <a:stCxn id="46" idx="1"/>
              <a:endCxn id="46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6" idx="7"/>
              <a:endCxn id="46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 bwMode="auto">
          <a:xfrm>
            <a:off x="3775395" y="2905070"/>
            <a:ext cx="771648" cy="2260110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795247" y="4255651"/>
            <a:ext cx="503698" cy="530311"/>
            <a:chOff x="5154100" y="3720044"/>
            <a:chExt cx="801662" cy="844018"/>
          </a:xfrm>
        </p:grpSpPr>
        <p:sp>
          <p:nvSpPr>
            <p:cNvPr id="43" name="Oval 42"/>
            <p:cNvSpPr/>
            <p:nvPr/>
          </p:nvSpPr>
          <p:spPr bwMode="auto">
            <a:xfrm>
              <a:off x="5154100" y="3720044"/>
              <a:ext cx="801662" cy="844018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44" name="Straight Connector 43"/>
            <p:cNvCxnSpPr>
              <a:stCxn id="43" idx="2"/>
            </p:cNvCxnSpPr>
            <p:nvPr/>
          </p:nvCxnSpPr>
          <p:spPr>
            <a:xfrm>
              <a:off x="5154100" y="4142053"/>
              <a:ext cx="420662" cy="0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43" idx="7"/>
            </p:cNvCxnSpPr>
            <p:nvPr/>
          </p:nvCxnSpPr>
          <p:spPr>
            <a:xfrm flipV="1">
              <a:off x="5554931" y="3843648"/>
              <a:ext cx="283430" cy="298405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 bwMode="auto">
          <a:xfrm>
            <a:off x="4661272" y="2898889"/>
            <a:ext cx="771648" cy="2260110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 rot="5400000">
            <a:off x="5764274" y="4217221"/>
            <a:ext cx="361364" cy="580130"/>
          </a:xfrm>
          <a:prstGeom prst="triangle">
            <a:avLst/>
          </a:prstGeom>
          <a:solidFill>
            <a:srgbClr val="00205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559830" y="2905070"/>
            <a:ext cx="771648" cy="2260110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3472569" y="3324584"/>
            <a:ext cx="1333314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Convolution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4637476" y="3320690"/>
            <a:ext cx="772134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ReLU</a:t>
            </a:r>
            <a:endParaRPr lang="en-US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5467137" y="3332445"/>
            <a:ext cx="968598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Pooling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139586" y="4256414"/>
            <a:ext cx="507382" cy="534190"/>
            <a:chOff x="4740385" y="3954462"/>
            <a:chExt cx="487252" cy="512996"/>
          </a:xfrm>
        </p:grpSpPr>
        <p:sp>
          <p:nvSpPr>
            <p:cNvPr id="40" name="Oval 39"/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41" name="Straight Connector 40"/>
            <p:cNvCxnSpPr>
              <a:stCxn id="40" idx="1"/>
              <a:endCxn id="40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40" idx="7"/>
              <a:endCxn id="40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 bwMode="auto">
          <a:xfrm>
            <a:off x="2027237" y="2911250"/>
            <a:ext cx="771648" cy="2260110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047090" y="4261830"/>
            <a:ext cx="503698" cy="530311"/>
            <a:chOff x="5154100" y="3720044"/>
            <a:chExt cx="801662" cy="844018"/>
          </a:xfrm>
        </p:grpSpPr>
        <p:sp>
          <p:nvSpPr>
            <p:cNvPr id="37" name="Oval 36"/>
            <p:cNvSpPr/>
            <p:nvPr/>
          </p:nvSpPr>
          <p:spPr bwMode="auto">
            <a:xfrm>
              <a:off x="5154100" y="3720044"/>
              <a:ext cx="801662" cy="844018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38" name="Straight Connector 37"/>
            <p:cNvCxnSpPr>
              <a:stCxn id="37" idx="2"/>
            </p:cNvCxnSpPr>
            <p:nvPr/>
          </p:nvCxnSpPr>
          <p:spPr>
            <a:xfrm>
              <a:off x="5154100" y="4142053"/>
              <a:ext cx="420662" cy="0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37" idx="7"/>
            </p:cNvCxnSpPr>
            <p:nvPr/>
          </p:nvCxnSpPr>
          <p:spPr>
            <a:xfrm flipV="1">
              <a:off x="5554931" y="3843648"/>
              <a:ext cx="283430" cy="298405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 bwMode="auto">
          <a:xfrm>
            <a:off x="2913116" y="2905070"/>
            <a:ext cx="771648" cy="2260110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1724412" y="3330764"/>
            <a:ext cx="1333314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Convolution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2889318" y="3326871"/>
            <a:ext cx="772134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ReLU</a:t>
            </a:r>
            <a:endParaRPr lang="en-US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545176" y="4239006"/>
            <a:ext cx="507382" cy="534190"/>
            <a:chOff x="4740385" y="3954462"/>
            <a:chExt cx="487252" cy="512996"/>
          </a:xfrm>
        </p:grpSpPr>
        <p:sp>
          <p:nvSpPr>
            <p:cNvPr id="34" name="Oval 33"/>
            <p:cNvSpPr/>
            <p:nvPr/>
          </p:nvSpPr>
          <p:spPr bwMode="auto">
            <a:xfrm>
              <a:off x="4740385" y="3954462"/>
              <a:ext cx="487252" cy="512996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35" name="Straight Connector 34"/>
            <p:cNvCxnSpPr>
              <a:stCxn id="34" idx="1"/>
              <a:endCxn id="34" idx="5"/>
            </p:cNvCxnSpPr>
            <p:nvPr/>
          </p:nvCxnSpPr>
          <p:spPr>
            <a:xfrm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34" idx="7"/>
              <a:endCxn id="34" idx="3"/>
            </p:cNvCxnSpPr>
            <p:nvPr/>
          </p:nvCxnSpPr>
          <p:spPr>
            <a:xfrm flipH="1">
              <a:off x="4811741" y="4029589"/>
              <a:ext cx="344540" cy="362742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 bwMode="auto">
          <a:xfrm>
            <a:off x="6432827" y="2893843"/>
            <a:ext cx="771648" cy="2260110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452680" y="4244423"/>
            <a:ext cx="503698" cy="530311"/>
            <a:chOff x="5154100" y="3720044"/>
            <a:chExt cx="801662" cy="844018"/>
          </a:xfrm>
        </p:grpSpPr>
        <p:sp>
          <p:nvSpPr>
            <p:cNvPr id="31" name="Oval 30"/>
            <p:cNvSpPr/>
            <p:nvPr/>
          </p:nvSpPr>
          <p:spPr bwMode="auto">
            <a:xfrm>
              <a:off x="5154100" y="3720044"/>
              <a:ext cx="801662" cy="844018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32" name="Straight Connector 31"/>
            <p:cNvCxnSpPr>
              <a:stCxn id="31" idx="2"/>
            </p:cNvCxnSpPr>
            <p:nvPr/>
          </p:nvCxnSpPr>
          <p:spPr>
            <a:xfrm>
              <a:off x="5154100" y="4142053"/>
              <a:ext cx="420662" cy="0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endCxn id="31" idx="7"/>
            </p:cNvCxnSpPr>
            <p:nvPr/>
          </p:nvCxnSpPr>
          <p:spPr>
            <a:xfrm flipV="1">
              <a:off x="5554931" y="3843648"/>
              <a:ext cx="283430" cy="298405"/>
            </a:xfrm>
            <a:prstGeom prst="line">
              <a:avLst/>
            </a:prstGeom>
            <a:ln w="5715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 bwMode="auto">
          <a:xfrm>
            <a:off x="7318705" y="2887662"/>
            <a:ext cx="771648" cy="2260110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6" name="Isosceles Triangle 25"/>
          <p:cNvSpPr/>
          <p:nvPr/>
        </p:nvSpPr>
        <p:spPr bwMode="auto">
          <a:xfrm rot="5400000">
            <a:off x="8421706" y="4205994"/>
            <a:ext cx="361364" cy="580130"/>
          </a:xfrm>
          <a:prstGeom prst="triangle">
            <a:avLst/>
          </a:prstGeom>
          <a:solidFill>
            <a:srgbClr val="00205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8217262" y="2893843"/>
            <a:ext cx="771648" cy="2260110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8" name="TextBox 27"/>
          <p:cNvSpPr txBox="1"/>
          <p:nvPr/>
        </p:nvSpPr>
        <p:spPr>
          <a:xfrm rot="16200000">
            <a:off x="6130001" y="3313356"/>
            <a:ext cx="1333314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Convolution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7294908" y="3309463"/>
            <a:ext cx="772134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ReLU</a:t>
            </a:r>
            <a:endParaRPr lang="en-US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8124569" y="3321217"/>
            <a:ext cx="968598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Pooling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9131662" y="2887662"/>
            <a:ext cx="771648" cy="2260110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2" name="TextBox 51"/>
          <p:cNvSpPr txBox="1"/>
          <p:nvPr/>
        </p:nvSpPr>
        <p:spPr>
          <a:xfrm rot="16200000">
            <a:off x="8924132" y="3179615"/>
            <a:ext cx="1198277" cy="7602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Fully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connected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9319301" y="4246422"/>
            <a:ext cx="409960" cy="527092"/>
            <a:chOff x="5684837" y="3268662"/>
            <a:chExt cx="1066800" cy="1371600"/>
          </a:xfrm>
        </p:grpSpPr>
        <p:sp>
          <p:nvSpPr>
            <p:cNvPr id="54" name="Oval 53"/>
            <p:cNvSpPr/>
            <p:nvPr/>
          </p:nvSpPr>
          <p:spPr bwMode="auto"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55" name="Straight Connector 54"/>
            <p:cNvCxnSpPr>
              <a:stCxn id="61" idx="6"/>
              <a:endCxn id="65" idx="2"/>
            </p:cNvCxnSpPr>
            <p:nvPr/>
          </p:nvCxnSpPr>
          <p:spPr>
            <a:xfrm>
              <a:off x="5837237" y="3344862"/>
              <a:ext cx="762000" cy="3810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62" idx="6"/>
              <a:endCxn id="65" idx="2"/>
            </p:cNvCxnSpPr>
            <p:nvPr/>
          </p:nvCxnSpPr>
          <p:spPr>
            <a:xfrm flipV="1">
              <a:off x="5837237" y="3725862"/>
              <a:ext cx="762000" cy="2286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2" idx="6"/>
              <a:endCxn id="64" idx="2"/>
            </p:cNvCxnSpPr>
            <p:nvPr/>
          </p:nvCxnSpPr>
          <p:spPr>
            <a:xfrm>
              <a:off x="5837237" y="3954462"/>
              <a:ext cx="762000" cy="2286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64" idx="2"/>
            </p:cNvCxnSpPr>
            <p:nvPr/>
          </p:nvCxnSpPr>
          <p:spPr>
            <a:xfrm flipV="1">
              <a:off x="5837237" y="4183062"/>
              <a:ext cx="762000" cy="376248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1" idx="6"/>
              <a:endCxn id="64" idx="2"/>
            </p:cNvCxnSpPr>
            <p:nvPr/>
          </p:nvCxnSpPr>
          <p:spPr>
            <a:xfrm>
              <a:off x="5837237" y="3344862"/>
              <a:ext cx="762000" cy="838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63" idx="6"/>
              <a:endCxn id="65" idx="2"/>
            </p:cNvCxnSpPr>
            <p:nvPr/>
          </p:nvCxnSpPr>
          <p:spPr>
            <a:xfrm flipV="1">
              <a:off x="5837237" y="3725862"/>
              <a:ext cx="762000" cy="838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 bwMode="auto"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67" name="Straight Connector 66"/>
            <p:cNvCxnSpPr>
              <a:stCxn id="54" idx="6"/>
              <a:endCxn id="64" idx="2"/>
            </p:cNvCxnSpPr>
            <p:nvPr/>
          </p:nvCxnSpPr>
          <p:spPr>
            <a:xfrm flipV="1">
              <a:off x="5837237" y="4183062"/>
              <a:ext cx="762000" cy="76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54" idx="6"/>
              <a:endCxn id="65" idx="2"/>
            </p:cNvCxnSpPr>
            <p:nvPr/>
          </p:nvCxnSpPr>
          <p:spPr>
            <a:xfrm flipV="1">
              <a:off x="5837237" y="3725862"/>
              <a:ext cx="762000" cy="5334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6" idx="6"/>
              <a:endCxn id="65" idx="2"/>
            </p:cNvCxnSpPr>
            <p:nvPr/>
          </p:nvCxnSpPr>
          <p:spPr>
            <a:xfrm>
              <a:off x="5837237" y="3649662"/>
              <a:ext cx="762000" cy="76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6" idx="6"/>
              <a:endCxn id="64" idx="2"/>
            </p:cNvCxnSpPr>
            <p:nvPr/>
          </p:nvCxnSpPr>
          <p:spPr>
            <a:xfrm>
              <a:off x="5837237" y="3649662"/>
              <a:ext cx="762000" cy="5334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ectangle 70"/>
          <p:cNvSpPr/>
          <p:nvPr/>
        </p:nvSpPr>
        <p:spPr bwMode="auto">
          <a:xfrm>
            <a:off x="10045997" y="2887662"/>
            <a:ext cx="771648" cy="2260110"/>
          </a:xfrm>
          <a:prstGeom prst="rect">
            <a:avLst/>
          </a:prstGeom>
          <a:noFill/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2" name="TextBox 71"/>
          <p:cNvSpPr txBox="1"/>
          <p:nvPr/>
        </p:nvSpPr>
        <p:spPr>
          <a:xfrm rot="16200000">
            <a:off x="9838467" y="3179615"/>
            <a:ext cx="1198277" cy="7602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Fully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connected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10233636" y="4246422"/>
            <a:ext cx="409960" cy="527092"/>
            <a:chOff x="5684837" y="3268662"/>
            <a:chExt cx="1066800" cy="1371600"/>
          </a:xfrm>
        </p:grpSpPr>
        <p:sp>
          <p:nvSpPr>
            <p:cNvPr id="74" name="Oval 73"/>
            <p:cNvSpPr/>
            <p:nvPr/>
          </p:nvSpPr>
          <p:spPr bwMode="auto"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75" name="Straight Connector 74"/>
            <p:cNvCxnSpPr>
              <a:stCxn id="81" idx="6"/>
              <a:endCxn id="85" idx="2"/>
            </p:cNvCxnSpPr>
            <p:nvPr/>
          </p:nvCxnSpPr>
          <p:spPr>
            <a:xfrm>
              <a:off x="5837237" y="3344862"/>
              <a:ext cx="762000" cy="3810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2" idx="6"/>
              <a:endCxn id="85" idx="2"/>
            </p:cNvCxnSpPr>
            <p:nvPr/>
          </p:nvCxnSpPr>
          <p:spPr>
            <a:xfrm flipV="1">
              <a:off x="5837237" y="3725862"/>
              <a:ext cx="762000" cy="2286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2" idx="6"/>
              <a:endCxn id="84" idx="2"/>
            </p:cNvCxnSpPr>
            <p:nvPr/>
          </p:nvCxnSpPr>
          <p:spPr>
            <a:xfrm>
              <a:off x="5837237" y="3954462"/>
              <a:ext cx="762000" cy="2286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endCxn id="84" idx="2"/>
            </p:cNvCxnSpPr>
            <p:nvPr/>
          </p:nvCxnSpPr>
          <p:spPr>
            <a:xfrm flipV="1">
              <a:off x="5837237" y="4183062"/>
              <a:ext cx="762000" cy="376248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1" idx="6"/>
              <a:endCxn id="84" idx="2"/>
            </p:cNvCxnSpPr>
            <p:nvPr/>
          </p:nvCxnSpPr>
          <p:spPr>
            <a:xfrm>
              <a:off x="5837237" y="3344862"/>
              <a:ext cx="762000" cy="838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3" idx="6"/>
              <a:endCxn id="85" idx="2"/>
            </p:cNvCxnSpPr>
            <p:nvPr/>
          </p:nvCxnSpPr>
          <p:spPr>
            <a:xfrm flipV="1">
              <a:off x="5837237" y="3725862"/>
              <a:ext cx="762000" cy="838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 bwMode="auto"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w="38100">
              <a:solidFill>
                <a:srgbClr val="002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87" name="Straight Connector 86"/>
            <p:cNvCxnSpPr>
              <a:stCxn id="74" idx="6"/>
              <a:endCxn id="84" idx="2"/>
            </p:cNvCxnSpPr>
            <p:nvPr/>
          </p:nvCxnSpPr>
          <p:spPr>
            <a:xfrm flipV="1">
              <a:off x="5837237" y="4183062"/>
              <a:ext cx="762000" cy="76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74" idx="6"/>
              <a:endCxn id="85" idx="2"/>
            </p:cNvCxnSpPr>
            <p:nvPr/>
          </p:nvCxnSpPr>
          <p:spPr>
            <a:xfrm flipV="1">
              <a:off x="5837237" y="3725862"/>
              <a:ext cx="762000" cy="5334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6" idx="6"/>
              <a:endCxn id="85" idx="2"/>
            </p:cNvCxnSpPr>
            <p:nvPr/>
          </p:nvCxnSpPr>
          <p:spPr>
            <a:xfrm>
              <a:off x="5837237" y="3649662"/>
              <a:ext cx="762000" cy="762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6" idx="6"/>
              <a:endCxn id="84" idx="2"/>
            </p:cNvCxnSpPr>
            <p:nvPr/>
          </p:nvCxnSpPr>
          <p:spPr>
            <a:xfrm>
              <a:off x="5837237" y="3649662"/>
              <a:ext cx="762000" cy="533400"/>
            </a:xfrm>
            <a:prstGeom prst="line">
              <a:avLst/>
            </a:prstGeom>
            <a:ln w="38100">
              <a:solidFill>
                <a:srgbClr val="00205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11198710" y="2921737"/>
            <a:ext cx="822748" cy="2173147"/>
            <a:chOff x="9266237" y="2497524"/>
            <a:chExt cx="1143000" cy="3019038"/>
          </a:xfrm>
        </p:grpSpPr>
        <p:sp>
          <p:nvSpPr>
            <p:cNvPr id="91" name="Rectangle 90"/>
            <p:cNvSpPr/>
            <p:nvPr/>
          </p:nvSpPr>
          <p:spPr bwMode="auto">
            <a:xfrm>
              <a:off x="9266237" y="2497524"/>
              <a:ext cx="1143000" cy="1143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0" b="1" dirty="0">
                  <a:solidFill>
                    <a:schemeClr val="bg1">
                      <a:lumMod val="50000"/>
                    </a:schemeClr>
                  </a:solidFill>
                </a:rPr>
                <a:t>X</a:t>
              </a: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9266237" y="4373562"/>
              <a:ext cx="1143000" cy="1143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0" b="1" dirty="0">
                  <a:solidFill>
                    <a:schemeClr val="bg1">
                      <a:lumMod val="50000"/>
                    </a:schemeClr>
                  </a:solidFill>
                </a:rPr>
                <a:t>O</a:t>
              </a: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cxnSp>
        <p:nvCxnSpPr>
          <p:cNvPr id="94" name="Straight Arrow Connector 93"/>
          <p:cNvCxnSpPr/>
          <p:nvPr/>
        </p:nvCxnSpPr>
        <p:spPr>
          <a:xfrm flipV="1">
            <a:off x="10866437" y="4020754"/>
            <a:ext cx="304800" cy="9908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1247437" y="2356736"/>
            <a:ext cx="701154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.92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247437" y="5134598"/>
            <a:ext cx="701154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.51</a:t>
            </a:r>
          </a:p>
        </p:txBody>
      </p:sp>
    </p:spTree>
    <p:extLst>
      <p:ext uri="{BB962C8B-B14F-4D97-AF65-F5344CB8AC3E}">
        <p14:creationId xmlns:p14="http://schemas.microsoft.com/office/powerpoint/2010/main" val="92825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Q: Where do all the magic numbers come from?</a:t>
            </a:r>
          </a:p>
          <a:p>
            <a:r>
              <a:rPr lang="en-US" dirty="0"/>
              <a:t>	Features in convolutional layers</a:t>
            </a:r>
          </a:p>
          <a:p>
            <a:r>
              <a:rPr lang="en-US" dirty="0"/>
              <a:t>	Voting weights in fully connected layers</a:t>
            </a:r>
          </a:p>
          <a:p>
            <a:r>
              <a:rPr lang="en-US" dirty="0"/>
              <a:t>A: 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347662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Error = right answer – actual answer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4" y="3343415"/>
            <a:ext cx="1371600" cy="132979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1722437" y="3998403"/>
            <a:ext cx="304800" cy="9908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027237" y="2887662"/>
            <a:ext cx="8790473" cy="2283698"/>
            <a:chOff x="2027237" y="2887662"/>
            <a:chExt cx="8790473" cy="2283698"/>
          </a:xfrm>
        </p:grpSpPr>
        <p:grpSp>
          <p:nvGrpSpPr>
            <p:cNvPr id="6" name="Group 5"/>
            <p:cNvGrpSpPr/>
            <p:nvPr/>
          </p:nvGrpSpPr>
          <p:grpSpPr>
            <a:xfrm>
              <a:off x="3887743" y="4250234"/>
              <a:ext cx="507382" cy="534190"/>
              <a:chOff x="4740385" y="3954462"/>
              <a:chExt cx="487252" cy="512996"/>
            </a:xfrm>
          </p:grpSpPr>
          <p:sp>
            <p:nvSpPr>
              <p:cNvPr id="7" name="Oval 6"/>
              <p:cNvSpPr/>
              <p:nvPr/>
            </p:nvSpPr>
            <p:spPr bwMode="auto"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8" name="Straight Connector 7"/>
              <p:cNvCxnSpPr>
                <a:stCxn id="7" idx="1"/>
                <a:endCxn id="7" idx="5"/>
              </p:cNvCxnSpPr>
              <p:nvPr/>
            </p:nvCxnSpPr>
            <p:spPr>
              <a:xfrm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7" idx="7"/>
                <a:endCxn id="7" idx="3"/>
              </p:cNvCxnSpPr>
              <p:nvPr/>
            </p:nvCxnSpPr>
            <p:spPr>
              <a:xfrm flipH="1"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 bwMode="auto">
            <a:xfrm>
              <a:off x="3775395" y="2905070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795247" y="4255651"/>
              <a:ext cx="503698" cy="530311"/>
              <a:chOff x="5154100" y="3720044"/>
              <a:chExt cx="801662" cy="844018"/>
            </a:xfrm>
          </p:grpSpPr>
          <p:sp>
            <p:nvSpPr>
              <p:cNvPr id="12" name="Oval 11"/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13" name="Straight Connector 12"/>
              <p:cNvCxnSpPr>
                <a:stCxn id="12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endCxn id="12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 bwMode="auto">
            <a:xfrm>
              <a:off x="4661272" y="2898889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" name="Isosceles Triangle 15"/>
            <p:cNvSpPr/>
            <p:nvPr/>
          </p:nvSpPr>
          <p:spPr bwMode="auto">
            <a:xfrm rot="5400000">
              <a:off x="5764274" y="4217221"/>
              <a:ext cx="361364" cy="580130"/>
            </a:xfrm>
            <a:prstGeom prst="triangle">
              <a:avLst/>
            </a:prstGeom>
            <a:solidFill>
              <a:srgbClr val="002050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5559830" y="2905070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3472569" y="3324584"/>
              <a:ext cx="133331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Convolution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4637476" y="3320690"/>
              <a:ext cx="77213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ReLU</a:t>
              </a: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5467137" y="3332445"/>
              <a:ext cx="968598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Pooling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139586" y="4256414"/>
              <a:ext cx="507382" cy="534190"/>
              <a:chOff x="4740385" y="3954462"/>
              <a:chExt cx="487252" cy="512996"/>
            </a:xfrm>
          </p:grpSpPr>
          <p:sp>
            <p:nvSpPr>
              <p:cNvPr id="22" name="Oval 21"/>
              <p:cNvSpPr/>
              <p:nvPr/>
            </p:nvSpPr>
            <p:spPr bwMode="auto"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23" name="Straight Connector 22"/>
              <p:cNvCxnSpPr>
                <a:stCxn id="22" idx="1"/>
                <a:endCxn id="22" idx="5"/>
              </p:cNvCxnSpPr>
              <p:nvPr/>
            </p:nvCxnSpPr>
            <p:spPr>
              <a:xfrm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22" idx="7"/>
                <a:endCxn id="22" idx="3"/>
              </p:cNvCxnSpPr>
              <p:nvPr/>
            </p:nvCxnSpPr>
            <p:spPr>
              <a:xfrm flipH="1"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/>
            <p:cNvSpPr/>
            <p:nvPr/>
          </p:nvSpPr>
          <p:spPr bwMode="auto">
            <a:xfrm>
              <a:off x="2027237" y="2911250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047090" y="4261830"/>
              <a:ext cx="503698" cy="530311"/>
              <a:chOff x="5154100" y="3720044"/>
              <a:chExt cx="801662" cy="844018"/>
            </a:xfrm>
          </p:grpSpPr>
          <p:sp>
            <p:nvSpPr>
              <p:cNvPr id="27" name="Oval 26"/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28" name="Straight Connector 27"/>
              <p:cNvCxnSpPr>
                <a:stCxn id="27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endCxn id="27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/>
            <p:cNvSpPr/>
            <p:nvPr/>
          </p:nvSpPr>
          <p:spPr bwMode="auto">
            <a:xfrm>
              <a:off x="2913116" y="2905070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1724412" y="3330764"/>
              <a:ext cx="133331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Convolution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2889318" y="3326871"/>
              <a:ext cx="77213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ReLU</a:t>
              </a: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545176" y="4239006"/>
              <a:ext cx="507382" cy="534190"/>
              <a:chOff x="4740385" y="3954462"/>
              <a:chExt cx="487252" cy="512996"/>
            </a:xfrm>
          </p:grpSpPr>
          <p:sp>
            <p:nvSpPr>
              <p:cNvPr id="34" name="Oval 33"/>
              <p:cNvSpPr/>
              <p:nvPr/>
            </p:nvSpPr>
            <p:spPr bwMode="auto"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35" name="Straight Connector 34"/>
              <p:cNvCxnSpPr>
                <a:stCxn id="34" idx="1"/>
                <a:endCxn id="34" idx="5"/>
              </p:cNvCxnSpPr>
              <p:nvPr/>
            </p:nvCxnSpPr>
            <p:spPr>
              <a:xfrm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34" idx="7"/>
                <a:endCxn id="34" idx="3"/>
              </p:cNvCxnSpPr>
              <p:nvPr/>
            </p:nvCxnSpPr>
            <p:spPr>
              <a:xfrm flipH="1"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 bwMode="auto">
            <a:xfrm>
              <a:off x="6432827" y="2893843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7452680" y="4244423"/>
              <a:ext cx="503698" cy="530311"/>
              <a:chOff x="5154100" y="3720044"/>
              <a:chExt cx="801662" cy="844018"/>
            </a:xfrm>
          </p:grpSpPr>
          <p:sp>
            <p:nvSpPr>
              <p:cNvPr id="39" name="Oval 38"/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40" name="Straight Connector 39"/>
              <p:cNvCxnSpPr>
                <a:stCxn id="39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endCxn id="39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 bwMode="auto">
            <a:xfrm>
              <a:off x="7318705" y="2887662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3" name="Isosceles Triangle 42"/>
            <p:cNvSpPr/>
            <p:nvPr/>
          </p:nvSpPr>
          <p:spPr bwMode="auto">
            <a:xfrm rot="5400000">
              <a:off x="8421706" y="4205994"/>
              <a:ext cx="361364" cy="580130"/>
            </a:xfrm>
            <a:prstGeom prst="triangle">
              <a:avLst/>
            </a:prstGeom>
            <a:solidFill>
              <a:srgbClr val="002050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8217262" y="2893843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16200000">
              <a:off x="6130001" y="3313356"/>
              <a:ext cx="133331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Convolution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7294908" y="3309463"/>
              <a:ext cx="77213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ReLU</a:t>
              </a: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8124569" y="3321217"/>
              <a:ext cx="968598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Pooling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9131662" y="2887662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rot="16200000">
              <a:off x="8924132" y="3179615"/>
              <a:ext cx="1198277" cy="760208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Fully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connected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9319301" y="4246422"/>
              <a:ext cx="409960" cy="527092"/>
              <a:chOff x="5684837" y="3268662"/>
              <a:chExt cx="1066800" cy="1371600"/>
            </a:xfrm>
          </p:grpSpPr>
          <p:sp>
            <p:nvSpPr>
              <p:cNvPr id="51" name="Oval 50"/>
              <p:cNvSpPr/>
              <p:nvPr/>
            </p:nvSpPr>
            <p:spPr bwMode="auto">
              <a:xfrm>
                <a:off x="5684837" y="41830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52" name="Straight Connector 51"/>
              <p:cNvCxnSpPr>
                <a:stCxn id="58" idx="6"/>
                <a:endCxn id="62" idx="2"/>
              </p:cNvCxnSpPr>
              <p:nvPr/>
            </p:nvCxnSpPr>
            <p:spPr>
              <a:xfrm>
                <a:off x="5837237" y="3344862"/>
                <a:ext cx="762000" cy="3810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59" idx="6"/>
                <a:endCxn id="62" idx="2"/>
              </p:cNvCxnSpPr>
              <p:nvPr/>
            </p:nvCxnSpPr>
            <p:spPr>
              <a:xfrm flipV="1">
                <a:off x="5837237" y="3725862"/>
                <a:ext cx="762000" cy="2286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9" idx="6"/>
                <a:endCxn id="61" idx="2"/>
              </p:cNvCxnSpPr>
              <p:nvPr/>
            </p:nvCxnSpPr>
            <p:spPr>
              <a:xfrm>
                <a:off x="5837237" y="3954462"/>
                <a:ext cx="762000" cy="2286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endCxn id="61" idx="2"/>
              </p:cNvCxnSpPr>
              <p:nvPr/>
            </p:nvCxnSpPr>
            <p:spPr>
              <a:xfrm flipV="1">
                <a:off x="5837237" y="4183062"/>
                <a:ext cx="762000" cy="376248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58" idx="6"/>
                <a:endCxn id="61" idx="2"/>
              </p:cNvCxnSpPr>
              <p:nvPr/>
            </p:nvCxnSpPr>
            <p:spPr>
              <a:xfrm>
                <a:off x="5837237" y="3344862"/>
                <a:ext cx="762000" cy="838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60" idx="6"/>
                <a:endCxn id="62" idx="2"/>
              </p:cNvCxnSpPr>
              <p:nvPr/>
            </p:nvCxnSpPr>
            <p:spPr>
              <a:xfrm flipV="1">
                <a:off x="5837237" y="3725862"/>
                <a:ext cx="762000" cy="838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 bwMode="auto">
              <a:xfrm>
                <a:off x="5684837" y="32686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 bwMode="auto">
              <a:xfrm>
                <a:off x="5684837" y="38782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 bwMode="auto">
              <a:xfrm>
                <a:off x="5684837" y="44878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 bwMode="auto">
              <a:xfrm>
                <a:off x="6599237" y="41068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2" name="Oval 61"/>
              <p:cNvSpPr/>
              <p:nvPr/>
            </p:nvSpPr>
            <p:spPr bwMode="auto">
              <a:xfrm>
                <a:off x="6599237" y="36496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3" name="Oval 62"/>
              <p:cNvSpPr/>
              <p:nvPr/>
            </p:nvSpPr>
            <p:spPr bwMode="auto">
              <a:xfrm>
                <a:off x="5684837" y="35734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64" name="Straight Connector 63"/>
              <p:cNvCxnSpPr>
                <a:stCxn id="51" idx="6"/>
                <a:endCxn id="61" idx="2"/>
              </p:cNvCxnSpPr>
              <p:nvPr/>
            </p:nvCxnSpPr>
            <p:spPr>
              <a:xfrm flipV="1">
                <a:off x="5837237" y="4183062"/>
                <a:ext cx="762000" cy="76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51" idx="6"/>
                <a:endCxn id="62" idx="2"/>
              </p:cNvCxnSpPr>
              <p:nvPr/>
            </p:nvCxnSpPr>
            <p:spPr>
              <a:xfrm flipV="1">
                <a:off x="5837237" y="3725862"/>
                <a:ext cx="762000" cy="5334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63" idx="6"/>
                <a:endCxn id="62" idx="2"/>
              </p:cNvCxnSpPr>
              <p:nvPr/>
            </p:nvCxnSpPr>
            <p:spPr>
              <a:xfrm>
                <a:off x="5837237" y="3649662"/>
                <a:ext cx="762000" cy="76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63" idx="6"/>
                <a:endCxn id="61" idx="2"/>
              </p:cNvCxnSpPr>
              <p:nvPr/>
            </p:nvCxnSpPr>
            <p:spPr>
              <a:xfrm>
                <a:off x="5837237" y="3649662"/>
                <a:ext cx="762000" cy="5334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 67"/>
            <p:cNvSpPr/>
            <p:nvPr/>
          </p:nvSpPr>
          <p:spPr bwMode="auto">
            <a:xfrm>
              <a:off x="10045997" y="2887662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rot="16200000">
              <a:off x="9838467" y="3179615"/>
              <a:ext cx="1198277" cy="760208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Fully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connected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0233636" y="4246422"/>
              <a:ext cx="409960" cy="527092"/>
              <a:chOff x="5684837" y="3268662"/>
              <a:chExt cx="1066800" cy="1371600"/>
            </a:xfrm>
          </p:grpSpPr>
          <p:sp>
            <p:nvSpPr>
              <p:cNvPr id="71" name="Oval 70"/>
              <p:cNvSpPr/>
              <p:nvPr/>
            </p:nvSpPr>
            <p:spPr bwMode="auto">
              <a:xfrm>
                <a:off x="5684837" y="41830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72" name="Straight Connector 71"/>
              <p:cNvCxnSpPr>
                <a:stCxn id="78" idx="6"/>
                <a:endCxn id="82" idx="2"/>
              </p:cNvCxnSpPr>
              <p:nvPr/>
            </p:nvCxnSpPr>
            <p:spPr>
              <a:xfrm>
                <a:off x="5837237" y="3344862"/>
                <a:ext cx="762000" cy="3810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79" idx="6"/>
                <a:endCxn id="82" idx="2"/>
              </p:cNvCxnSpPr>
              <p:nvPr/>
            </p:nvCxnSpPr>
            <p:spPr>
              <a:xfrm flipV="1">
                <a:off x="5837237" y="3725862"/>
                <a:ext cx="762000" cy="2286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79" idx="6"/>
                <a:endCxn id="81" idx="2"/>
              </p:cNvCxnSpPr>
              <p:nvPr/>
            </p:nvCxnSpPr>
            <p:spPr>
              <a:xfrm>
                <a:off x="5837237" y="3954462"/>
                <a:ext cx="762000" cy="2286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endCxn id="81" idx="2"/>
              </p:cNvCxnSpPr>
              <p:nvPr/>
            </p:nvCxnSpPr>
            <p:spPr>
              <a:xfrm flipV="1">
                <a:off x="5837237" y="4183062"/>
                <a:ext cx="762000" cy="376248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78" idx="6"/>
                <a:endCxn id="81" idx="2"/>
              </p:cNvCxnSpPr>
              <p:nvPr/>
            </p:nvCxnSpPr>
            <p:spPr>
              <a:xfrm>
                <a:off x="5837237" y="3344862"/>
                <a:ext cx="762000" cy="838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80" idx="6"/>
                <a:endCxn id="82" idx="2"/>
              </p:cNvCxnSpPr>
              <p:nvPr/>
            </p:nvCxnSpPr>
            <p:spPr>
              <a:xfrm flipV="1">
                <a:off x="5837237" y="3725862"/>
                <a:ext cx="762000" cy="838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 bwMode="auto">
              <a:xfrm>
                <a:off x="5684837" y="32686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 bwMode="auto">
              <a:xfrm>
                <a:off x="5684837" y="38782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0" name="Oval 79"/>
              <p:cNvSpPr/>
              <p:nvPr/>
            </p:nvSpPr>
            <p:spPr bwMode="auto">
              <a:xfrm>
                <a:off x="5684837" y="44878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1" name="Oval 80"/>
              <p:cNvSpPr/>
              <p:nvPr/>
            </p:nvSpPr>
            <p:spPr bwMode="auto">
              <a:xfrm>
                <a:off x="6599237" y="41068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2" name="Oval 81"/>
              <p:cNvSpPr/>
              <p:nvPr/>
            </p:nvSpPr>
            <p:spPr bwMode="auto">
              <a:xfrm>
                <a:off x="6599237" y="36496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3" name="Oval 82"/>
              <p:cNvSpPr/>
              <p:nvPr/>
            </p:nvSpPr>
            <p:spPr bwMode="auto">
              <a:xfrm>
                <a:off x="5684837" y="35734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84" name="Straight Connector 83"/>
              <p:cNvCxnSpPr>
                <a:stCxn id="71" idx="6"/>
                <a:endCxn id="81" idx="2"/>
              </p:cNvCxnSpPr>
              <p:nvPr/>
            </p:nvCxnSpPr>
            <p:spPr>
              <a:xfrm flipV="1">
                <a:off x="5837237" y="4183062"/>
                <a:ext cx="762000" cy="76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71" idx="6"/>
                <a:endCxn id="82" idx="2"/>
              </p:cNvCxnSpPr>
              <p:nvPr/>
            </p:nvCxnSpPr>
            <p:spPr>
              <a:xfrm flipV="1">
                <a:off x="5837237" y="3725862"/>
                <a:ext cx="762000" cy="5334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83" idx="6"/>
                <a:endCxn id="82" idx="2"/>
              </p:cNvCxnSpPr>
              <p:nvPr/>
            </p:nvCxnSpPr>
            <p:spPr>
              <a:xfrm>
                <a:off x="5837237" y="3649662"/>
                <a:ext cx="762000" cy="76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83" idx="6"/>
                <a:endCxn id="81" idx="2"/>
              </p:cNvCxnSpPr>
              <p:nvPr/>
            </p:nvCxnSpPr>
            <p:spPr>
              <a:xfrm>
                <a:off x="5837237" y="3649662"/>
                <a:ext cx="762000" cy="5334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8" name="Group 87"/>
          <p:cNvGrpSpPr/>
          <p:nvPr/>
        </p:nvGrpSpPr>
        <p:grpSpPr>
          <a:xfrm>
            <a:off x="11198710" y="2921737"/>
            <a:ext cx="822748" cy="2173147"/>
            <a:chOff x="9266237" y="2497524"/>
            <a:chExt cx="1143000" cy="3019038"/>
          </a:xfrm>
        </p:grpSpPr>
        <p:sp>
          <p:nvSpPr>
            <p:cNvPr id="89" name="Rectangle 88"/>
            <p:cNvSpPr/>
            <p:nvPr/>
          </p:nvSpPr>
          <p:spPr bwMode="auto">
            <a:xfrm>
              <a:off x="9266237" y="2497524"/>
              <a:ext cx="1143000" cy="1143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0" b="1" dirty="0">
                  <a:solidFill>
                    <a:schemeClr val="bg1">
                      <a:lumMod val="50000"/>
                    </a:schemeClr>
                  </a:solidFill>
                </a:rPr>
                <a:t>X</a:t>
              </a: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9266237" y="4373562"/>
              <a:ext cx="1143000" cy="1143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0" b="1" dirty="0">
                  <a:solidFill>
                    <a:schemeClr val="bg1">
                      <a:lumMod val="50000"/>
                    </a:schemeClr>
                  </a:solidFill>
                </a:rPr>
                <a:t>O</a:t>
              </a: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 flipV="1">
            <a:off x="10866437" y="4020754"/>
            <a:ext cx="304800" cy="9908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1247437" y="2356736"/>
            <a:ext cx="701154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.92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1247437" y="5134598"/>
            <a:ext cx="701154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.51</a:t>
            </a:r>
          </a:p>
        </p:txBody>
      </p:sp>
    </p:spTree>
    <p:extLst>
      <p:ext uri="{BB962C8B-B14F-4D97-AF65-F5344CB8AC3E}">
        <p14:creationId xmlns:p14="http://schemas.microsoft.com/office/powerpoint/2010/main" val="1170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775" y="716280"/>
            <a:ext cx="6271461" cy="16956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D9DBD-4C9B-4963-8075-1F6161013A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74" y="3343415"/>
            <a:ext cx="1371600" cy="132979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1722437" y="3998403"/>
            <a:ext cx="304800" cy="9908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027237" y="2887662"/>
            <a:ext cx="8790473" cy="2283698"/>
            <a:chOff x="2027237" y="2887662"/>
            <a:chExt cx="8790473" cy="2283698"/>
          </a:xfrm>
        </p:grpSpPr>
        <p:grpSp>
          <p:nvGrpSpPr>
            <p:cNvPr id="6" name="Group 5"/>
            <p:cNvGrpSpPr/>
            <p:nvPr/>
          </p:nvGrpSpPr>
          <p:grpSpPr>
            <a:xfrm>
              <a:off x="3887743" y="4250234"/>
              <a:ext cx="507382" cy="534190"/>
              <a:chOff x="4740385" y="3954462"/>
              <a:chExt cx="487252" cy="512996"/>
            </a:xfrm>
          </p:grpSpPr>
          <p:sp>
            <p:nvSpPr>
              <p:cNvPr id="7" name="Oval 6"/>
              <p:cNvSpPr/>
              <p:nvPr/>
            </p:nvSpPr>
            <p:spPr bwMode="auto"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8" name="Straight Connector 7"/>
              <p:cNvCxnSpPr>
                <a:stCxn id="7" idx="1"/>
                <a:endCxn id="7" idx="5"/>
              </p:cNvCxnSpPr>
              <p:nvPr/>
            </p:nvCxnSpPr>
            <p:spPr>
              <a:xfrm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7" idx="7"/>
                <a:endCxn id="7" idx="3"/>
              </p:cNvCxnSpPr>
              <p:nvPr/>
            </p:nvCxnSpPr>
            <p:spPr>
              <a:xfrm flipH="1"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 bwMode="auto">
            <a:xfrm>
              <a:off x="3775395" y="2905070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795247" y="4255651"/>
              <a:ext cx="503698" cy="530311"/>
              <a:chOff x="5154100" y="3720044"/>
              <a:chExt cx="801662" cy="844018"/>
            </a:xfrm>
          </p:grpSpPr>
          <p:sp>
            <p:nvSpPr>
              <p:cNvPr id="12" name="Oval 11"/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13" name="Straight Connector 12"/>
              <p:cNvCxnSpPr>
                <a:stCxn id="12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endCxn id="12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 bwMode="auto">
            <a:xfrm>
              <a:off x="4661272" y="2898889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" name="Isosceles Triangle 15"/>
            <p:cNvSpPr/>
            <p:nvPr/>
          </p:nvSpPr>
          <p:spPr bwMode="auto">
            <a:xfrm rot="5400000">
              <a:off x="5764274" y="4217221"/>
              <a:ext cx="361364" cy="580130"/>
            </a:xfrm>
            <a:prstGeom prst="triangle">
              <a:avLst/>
            </a:prstGeom>
            <a:solidFill>
              <a:srgbClr val="002050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5559830" y="2905070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3472569" y="3324584"/>
              <a:ext cx="133331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Convolution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4637476" y="3320690"/>
              <a:ext cx="77213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ReLU</a:t>
              </a: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5467137" y="3332445"/>
              <a:ext cx="968598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Pooling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139586" y="4256414"/>
              <a:ext cx="507382" cy="534190"/>
              <a:chOff x="4740385" y="3954462"/>
              <a:chExt cx="487252" cy="512996"/>
            </a:xfrm>
          </p:grpSpPr>
          <p:sp>
            <p:nvSpPr>
              <p:cNvPr id="22" name="Oval 21"/>
              <p:cNvSpPr/>
              <p:nvPr/>
            </p:nvSpPr>
            <p:spPr bwMode="auto"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23" name="Straight Connector 22"/>
              <p:cNvCxnSpPr>
                <a:stCxn id="22" idx="1"/>
                <a:endCxn id="22" idx="5"/>
              </p:cNvCxnSpPr>
              <p:nvPr/>
            </p:nvCxnSpPr>
            <p:spPr>
              <a:xfrm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22" idx="7"/>
                <a:endCxn id="22" idx="3"/>
              </p:cNvCxnSpPr>
              <p:nvPr/>
            </p:nvCxnSpPr>
            <p:spPr>
              <a:xfrm flipH="1"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/>
            <p:cNvSpPr/>
            <p:nvPr/>
          </p:nvSpPr>
          <p:spPr bwMode="auto">
            <a:xfrm>
              <a:off x="2027237" y="2911250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047090" y="4261830"/>
              <a:ext cx="503698" cy="530311"/>
              <a:chOff x="5154100" y="3720044"/>
              <a:chExt cx="801662" cy="844018"/>
            </a:xfrm>
          </p:grpSpPr>
          <p:sp>
            <p:nvSpPr>
              <p:cNvPr id="27" name="Oval 26"/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28" name="Straight Connector 27"/>
              <p:cNvCxnSpPr>
                <a:stCxn id="27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endCxn id="27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/>
            <p:cNvSpPr/>
            <p:nvPr/>
          </p:nvSpPr>
          <p:spPr bwMode="auto">
            <a:xfrm>
              <a:off x="2913116" y="2905070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1724412" y="3330764"/>
              <a:ext cx="133331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Convolution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2889318" y="3326871"/>
              <a:ext cx="77213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ReLU</a:t>
              </a: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545176" y="4239006"/>
              <a:ext cx="507382" cy="534190"/>
              <a:chOff x="4740385" y="3954462"/>
              <a:chExt cx="487252" cy="512996"/>
            </a:xfrm>
          </p:grpSpPr>
          <p:sp>
            <p:nvSpPr>
              <p:cNvPr id="34" name="Oval 33"/>
              <p:cNvSpPr/>
              <p:nvPr/>
            </p:nvSpPr>
            <p:spPr bwMode="auto"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35" name="Straight Connector 34"/>
              <p:cNvCxnSpPr>
                <a:stCxn id="34" idx="1"/>
                <a:endCxn id="34" idx="5"/>
              </p:cNvCxnSpPr>
              <p:nvPr/>
            </p:nvCxnSpPr>
            <p:spPr>
              <a:xfrm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34" idx="7"/>
                <a:endCxn id="34" idx="3"/>
              </p:cNvCxnSpPr>
              <p:nvPr/>
            </p:nvCxnSpPr>
            <p:spPr>
              <a:xfrm flipH="1"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 bwMode="auto">
            <a:xfrm>
              <a:off x="6432827" y="2893843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7452680" y="4244423"/>
              <a:ext cx="503698" cy="530311"/>
              <a:chOff x="5154100" y="3720044"/>
              <a:chExt cx="801662" cy="844018"/>
            </a:xfrm>
          </p:grpSpPr>
          <p:sp>
            <p:nvSpPr>
              <p:cNvPr id="39" name="Oval 38"/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40" name="Straight Connector 39"/>
              <p:cNvCxnSpPr>
                <a:stCxn id="39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endCxn id="39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 bwMode="auto">
            <a:xfrm>
              <a:off x="7318705" y="2887662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3" name="Isosceles Triangle 42"/>
            <p:cNvSpPr/>
            <p:nvPr/>
          </p:nvSpPr>
          <p:spPr bwMode="auto">
            <a:xfrm rot="5400000">
              <a:off x="8421706" y="4205994"/>
              <a:ext cx="361364" cy="580130"/>
            </a:xfrm>
            <a:prstGeom prst="triangle">
              <a:avLst/>
            </a:prstGeom>
            <a:solidFill>
              <a:srgbClr val="002050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8217262" y="2893843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16200000">
              <a:off x="6130001" y="3313356"/>
              <a:ext cx="133331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Convolution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7294908" y="3309463"/>
              <a:ext cx="77213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ReLU</a:t>
              </a: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8124569" y="3321217"/>
              <a:ext cx="968598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Pooling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9131662" y="2887662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rot="16200000">
              <a:off x="8924132" y="3179615"/>
              <a:ext cx="1198277" cy="760208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Fully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connected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9319301" y="4246422"/>
              <a:ext cx="409960" cy="527092"/>
              <a:chOff x="5684837" y="3268662"/>
              <a:chExt cx="1066800" cy="1371600"/>
            </a:xfrm>
          </p:grpSpPr>
          <p:sp>
            <p:nvSpPr>
              <p:cNvPr id="51" name="Oval 50"/>
              <p:cNvSpPr/>
              <p:nvPr/>
            </p:nvSpPr>
            <p:spPr bwMode="auto">
              <a:xfrm>
                <a:off x="5684837" y="41830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52" name="Straight Connector 51"/>
              <p:cNvCxnSpPr>
                <a:stCxn id="58" idx="6"/>
                <a:endCxn id="62" idx="2"/>
              </p:cNvCxnSpPr>
              <p:nvPr/>
            </p:nvCxnSpPr>
            <p:spPr>
              <a:xfrm>
                <a:off x="5837237" y="3344862"/>
                <a:ext cx="762000" cy="3810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59" idx="6"/>
                <a:endCxn id="62" idx="2"/>
              </p:cNvCxnSpPr>
              <p:nvPr/>
            </p:nvCxnSpPr>
            <p:spPr>
              <a:xfrm flipV="1">
                <a:off x="5837237" y="3725862"/>
                <a:ext cx="762000" cy="2286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9" idx="6"/>
                <a:endCxn id="61" idx="2"/>
              </p:cNvCxnSpPr>
              <p:nvPr/>
            </p:nvCxnSpPr>
            <p:spPr>
              <a:xfrm>
                <a:off x="5837237" y="3954462"/>
                <a:ext cx="762000" cy="2286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endCxn id="61" idx="2"/>
              </p:cNvCxnSpPr>
              <p:nvPr/>
            </p:nvCxnSpPr>
            <p:spPr>
              <a:xfrm flipV="1">
                <a:off x="5837237" y="4183062"/>
                <a:ext cx="762000" cy="376248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58" idx="6"/>
                <a:endCxn id="61" idx="2"/>
              </p:cNvCxnSpPr>
              <p:nvPr/>
            </p:nvCxnSpPr>
            <p:spPr>
              <a:xfrm>
                <a:off x="5837237" y="3344862"/>
                <a:ext cx="762000" cy="838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60" idx="6"/>
                <a:endCxn id="62" idx="2"/>
              </p:cNvCxnSpPr>
              <p:nvPr/>
            </p:nvCxnSpPr>
            <p:spPr>
              <a:xfrm flipV="1">
                <a:off x="5837237" y="3725862"/>
                <a:ext cx="762000" cy="838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 bwMode="auto">
              <a:xfrm>
                <a:off x="5684837" y="32686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 bwMode="auto">
              <a:xfrm>
                <a:off x="5684837" y="38782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 bwMode="auto">
              <a:xfrm>
                <a:off x="5684837" y="44878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 bwMode="auto">
              <a:xfrm>
                <a:off x="6599237" y="41068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2" name="Oval 61"/>
              <p:cNvSpPr/>
              <p:nvPr/>
            </p:nvSpPr>
            <p:spPr bwMode="auto">
              <a:xfrm>
                <a:off x="6599237" y="36496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3" name="Oval 62"/>
              <p:cNvSpPr/>
              <p:nvPr/>
            </p:nvSpPr>
            <p:spPr bwMode="auto">
              <a:xfrm>
                <a:off x="5684837" y="35734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64" name="Straight Connector 63"/>
              <p:cNvCxnSpPr>
                <a:stCxn id="51" idx="6"/>
                <a:endCxn id="61" idx="2"/>
              </p:cNvCxnSpPr>
              <p:nvPr/>
            </p:nvCxnSpPr>
            <p:spPr>
              <a:xfrm flipV="1">
                <a:off x="5837237" y="4183062"/>
                <a:ext cx="762000" cy="76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51" idx="6"/>
                <a:endCxn id="62" idx="2"/>
              </p:cNvCxnSpPr>
              <p:nvPr/>
            </p:nvCxnSpPr>
            <p:spPr>
              <a:xfrm flipV="1">
                <a:off x="5837237" y="3725862"/>
                <a:ext cx="762000" cy="5334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63" idx="6"/>
                <a:endCxn id="62" idx="2"/>
              </p:cNvCxnSpPr>
              <p:nvPr/>
            </p:nvCxnSpPr>
            <p:spPr>
              <a:xfrm>
                <a:off x="5837237" y="3649662"/>
                <a:ext cx="762000" cy="76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63" idx="6"/>
                <a:endCxn id="61" idx="2"/>
              </p:cNvCxnSpPr>
              <p:nvPr/>
            </p:nvCxnSpPr>
            <p:spPr>
              <a:xfrm>
                <a:off x="5837237" y="3649662"/>
                <a:ext cx="762000" cy="5334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 67"/>
            <p:cNvSpPr/>
            <p:nvPr/>
          </p:nvSpPr>
          <p:spPr bwMode="auto">
            <a:xfrm>
              <a:off x="10045997" y="2887662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rot="16200000">
              <a:off x="9838467" y="3179615"/>
              <a:ext cx="1198277" cy="760208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Fully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connected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0233636" y="4246422"/>
              <a:ext cx="409960" cy="527092"/>
              <a:chOff x="5684837" y="3268662"/>
              <a:chExt cx="1066800" cy="1371600"/>
            </a:xfrm>
          </p:grpSpPr>
          <p:sp>
            <p:nvSpPr>
              <p:cNvPr id="71" name="Oval 70"/>
              <p:cNvSpPr/>
              <p:nvPr/>
            </p:nvSpPr>
            <p:spPr bwMode="auto">
              <a:xfrm>
                <a:off x="5684837" y="41830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72" name="Straight Connector 71"/>
              <p:cNvCxnSpPr>
                <a:stCxn id="78" idx="6"/>
                <a:endCxn id="82" idx="2"/>
              </p:cNvCxnSpPr>
              <p:nvPr/>
            </p:nvCxnSpPr>
            <p:spPr>
              <a:xfrm>
                <a:off x="5837237" y="3344862"/>
                <a:ext cx="762000" cy="3810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79" idx="6"/>
                <a:endCxn id="82" idx="2"/>
              </p:cNvCxnSpPr>
              <p:nvPr/>
            </p:nvCxnSpPr>
            <p:spPr>
              <a:xfrm flipV="1">
                <a:off x="5837237" y="3725862"/>
                <a:ext cx="762000" cy="2286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79" idx="6"/>
                <a:endCxn id="81" idx="2"/>
              </p:cNvCxnSpPr>
              <p:nvPr/>
            </p:nvCxnSpPr>
            <p:spPr>
              <a:xfrm>
                <a:off x="5837237" y="3954462"/>
                <a:ext cx="762000" cy="2286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endCxn id="81" idx="2"/>
              </p:cNvCxnSpPr>
              <p:nvPr/>
            </p:nvCxnSpPr>
            <p:spPr>
              <a:xfrm flipV="1">
                <a:off x="5837237" y="4183062"/>
                <a:ext cx="762000" cy="376248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78" idx="6"/>
                <a:endCxn id="81" idx="2"/>
              </p:cNvCxnSpPr>
              <p:nvPr/>
            </p:nvCxnSpPr>
            <p:spPr>
              <a:xfrm>
                <a:off x="5837237" y="3344862"/>
                <a:ext cx="762000" cy="838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80" idx="6"/>
                <a:endCxn id="82" idx="2"/>
              </p:cNvCxnSpPr>
              <p:nvPr/>
            </p:nvCxnSpPr>
            <p:spPr>
              <a:xfrm flipV="1">
                <a:off x="5837237" y="3725862"/>
                <a:ext cx="762000" cy="838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 bwMode="auto">
              <a:xfrm>
                <a:off x="5684837" y="32686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 bwMode="auto">
              <a:xfrm>
                <a:off x="5684837" y="38782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0" name="Oval 79"/>
              <p:cNvSpPr/>
              <p:nvPr/>
            </p:nvSpPr>
            <p:spPr bwMode="auto">
              <a:xfrm>
                <a:off x="5684837" y="44878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1" name="Oval 80"/>
              <p:cNvSpPr/>
              <p:nvPr/>
            </p:nvSpPr>
            <p:spPr bwMode="auto">
              <a:xfrm>
                <a:off x="6599237" y="41068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2" name="Oval 81"/>
              <p:cNvSpPr/>
              <p:nvPr/>
            </p:nvSpPr>
            <p:spPr bwMode="auto">
              <a:xfrm>
                <a:off x="6599237" y="36496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3" name="Oval 82"/>
              <p:cNvSpPr/>
              <p:nvPr/>
            </p:nvSpPr>
            <p:spPr bwMode="auto">
              <a:xfrm>
                <a:off x="5684837" y="35734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84" name="Straight Connector 83"/>
              <p:cNvCxnSpPr>
                <a:stCxn id="71" idx="6"/>
                <a:endCxn id="81" idx="2"/>
              </p:cNvCxnSpPr>
              <p:nvPr/>
            </p:nvCxnSpPr>
            <p:spPr>
              <a:xfrm flipV="1">
                <a:off x="5837237" y="4183062"/>
                <a:ext cx="762000" cy="76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71" idx="6"/>
                <a:endCxn id="82" idx="2"/>
              </p:cNvCxnSpPr>
              <p:nvPr/>
            </p:nvCxnSpPr>
            <p:spPr>
              <a:xfrm flipV="1">
                <a:off x="5837237" y="3725862"/>
                <a:ext cx="762000" cy="5334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83" idx="6"/>
                <a:endCxn id="82" idx="2"/>
              </p:cNvCxnSpPr>
              <p:nvPr/>
            </p:nvCxnSpPr>
            <p:spPr>
              <a:xfrm>
                <a:off x="5837237" y="3649662"/>
                <a:ext cx="762000" cy="76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83" idx="6"/>
                <a:endCxn id="81" idx="2"/>
              </p:cNvCxnSpPr>
              <p:nvPr/>
            </p:nvCxnSpPr>
            <p:spPr>
              <a:xfrm>
                <a:off x="5837237" y="3649662"/>
                <a:ext cx="762000" cy="5334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8" name="Group 87"/>
          <p:cNvGrpSpPr/>
          <p:nvPr/>
        </p:nvGrpSpPr>
        <p:grpSpPr>
          <a:xfrm>
            <a:off x="11198710" y="2921737"/>
            <a:ext cx="822748" cy="2173147"/>
            <a:chOff x="9266237" y="2497524"/>
            <a:chExt cx="1143000" cy="3019038"/>
          </a:xfrm>
        </p:grpSpPr>
        <p:sp>
          <p:nvSpPr>
            <p:cNvPr id="89" name="Rectangle 88"/>
            <p:cNvSpPr/>
            <p:nvPr/>
          </p:nvSpPr>
          <p:spPr bwMode="auto">
            <a:xfrm>
              <a:off x="9266237" y="2497524"/>
              <a:ext cx="1143000" cy="1143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0" b="1" dirty="0">
                  <a:solidFill>
                    <a:schemeClr val="bg1">
                      <a:lumMod val="50000"/>
                    </a:schemeClr>
                  </a:solidFill>
                </a:rPr>
                <a:t>X</a:t>
              </a: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9266237" y="4373562"/>
              <a:ext cx="1143000" cy="1143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0" b="1" dirty="0">
                  <a:solidFill>
                    <a:schemeClr val="bg1">
                      <a:lumMod val="50000"/>
                    </a:schemeClr>
                  </a:solidFill>
                </a:rPr>
                <a:t>O</a:t>
              </a: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 flipV="1">
            <a:off x="10866437" y="4020754"/>
            <a:ext cx="304800" cy="9908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1247437" y="2356736"/>
            <a:ext cx="701154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.92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1247437" y="5134598"/>
            <a:ext cx="701154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.51</a:t>
            </a:r>
          </a:p>
        </p:txBody>
      </p:sp>
    </p:spTree>
    <p:extLst>
      <p:ext uri="{BB962C8B-B14F-4D97-AF65-F5344CB8AC3E}">
        <p14:creationId xmlns:p14="http://schemas.microsoft.com/office/powerpoint/2010/main" val="337486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775" y="722954"/>
            <a:ext cx="6271461" cy="16956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Backprop</a:t>
            </a:r>
            <a:endParaRPr lang="en-US" dirty="0"/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FAA6D63A-B540-4683-B3FF-E76E793BAB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74" y="3343415"/>
            <a:ext cx="1371600" cy="132979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1722437" y="3998403"/>
            <a:ext cx="304800" cy="9908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027237" y="2887662"/>
            <a:ext cx="8790473" cy="2283698"/>
            <a:chOff x="2027237" y="2887662"/>
            <a:chExt cx="8790473" cy="2283698"/>
          </a:xfrm>
        </p:grpSpPr>
        <p:grpSp>
          <p:nvGrpSpPr>
            <p:cNvPr id="6" name="Group 5"/>
            <p:cNvGrpSpPr/>
            <p:nvPr/>
          </p:nvGrpSpPr>
          <p:grpSpPr>
            <a:xfrm>
              <a:off x="3887743" y="4250234"/>
              <a:ext cx="507382" cy="534190"/>
              <a:chOff x="4740385" y="3954462"/>
              <a:chExt cx="487252" cy="512996"/>
            </a:xfrm>
          </p:grpSpPr>
          <p:sp>
            <p:nvSpPr>
              <p:cNvPr id="7" name="Oval 6"/>
              <p:cNvSpPr/>
              <p:nvPr/>
            </p:nvSpPr>
            <p:spPr bwMode="auto"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8" name="Straight Connector 7"/>
              <p:cNvCxnSpPr>
                <a:stCxn id="7" idx="1"/>
                <a:endCxn id="7" idx="5"/>
              </p:cNvCxnSpPr>
              <p:nvPr/>
            </p:nvCxnSpPr>
            <p:spPr>
              <a:xfrm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7" idx="7"/>
                <a:endCxn id="7" idx="3"/>
              </p:cNvCxnSpPr>
              <p:nvPr/>
            </p:nvCxnSpPr>
            <p:spPr>
              <a:xfrm flipH="1"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 bwMode="auto">
            <a:xfrm>
              <a:off x="3775395" y="2905070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795247" y="4255651"/>
              <a:ext cx="503698" cy="530311"/>
              <a:chOff x="5154100" y="3720044"/>
              <a:chExt cx="801662" cy="844018"/>
            </a:xfrm>
          </p:grpSpPr>
          <p:sp>
            <p:nvSpPr>
              <p:cNvPr id="12" name="Oval 11"/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13" name="Straight Connector 12"/>
              <p:cNvCxnSpPr>
                <a:stCxn id="12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endCxn id="12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 bwMode="auto">
            <a:xfrm>
              <a:off x="4661272" y="2898889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" name="Isosceles Triangle 15"/>
            <p:cNvSpPr/>
            <p:nvPr/>
          </p:nvSpPr>
          <p:spPr bwMode="auto">
            <a:xfrm rot="5400000">
              <a:off x="5764274" y="4217221"/>
              <a:ext cx="361364" cy="580130"/>
            </a:xfrm>
            <a:prstGeom prst="triangle">
              <a:avLst/>
            </a:prstGeom>
            <a:solidFill>
              <a:srgbClr val="002050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5559830" y="2905070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3472569" y="3324584"/>
              <a:ext cx="133331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Convolution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4637476" y="3320690"/>
              <a:ext cx="77213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ReLU</a:t>
              </a: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5467137" y="3332445"/>
              <a:ext cx="968598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Pooling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139586" y="4256414"/>
              <a:ext cx="507382" cy="534190"/>
              <a:chOff x="4740385" y="3954462"/>
              <a:chExt cx="487252" cy="512996"/>
            </a:xfrm>
          </p:grpSpPr>
          <p:sp>
            <p:nvSpPr>
              <p:cNvPr id="22" name="Oval 21"/>
              <p:cNvSpPr/>
              <p:nvPr/>
            </p:nvSpPr>
            <p:spPr bwMode="auto"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23" name="Straight Connector 22"/>
              <p:cNvCxnSpPr>
                <a:stCxn id="22" idx="1"/>
                <a:endCxn id="22" idx="5"/>
              </p:cNvCxnSpPr>
              <p:nvPr/>
            </p:nvCxnSpPr>
            <p:spPr>
              <a:xfrm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22" idx="7"/>
                <a:endCxn id="22" idx="3"/>
              </p:cNvCxnSpPr>
              <p:nvPr/>
            </p:nvCxnSpPr>
            <p:spPr>
              <a:xfrm flipH="1"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/>
            <p:cNvSpPr/>
            <p:nvPr/>
          </p:nvSpPr>
          <p:spPr bwMode="auto">
            <a:xfrm>
              <a:off x="2027237" y="2911250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047090" y="4261830"/>
              <a:ext cx="503698" cy="530311"/>
              <a:chOff x="5154100" y="3720044"/>
              <a:chExt cx="801662" cy="844018"/>
            </a:xfrm>
          </p:grpSpPr>
          <p:sp>
            <p:nvSpPr>
              <p:cNvPr id="27" name="Oval 26"/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28" name="Straight Connector 27"/>
              <p:cNvCxnSpPr>
                <a:stCxn id="27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endCxn id="27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/>
            <p:cNvSpPr/>
            <p:nvPr/>
          </p:nvSpPr>
          <p:spPr bwMode="auto">
            <a:xfrm>
              <a:off x="2913116" y="2905070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1724412" y="3330764"/>
              <a:ext cx="133331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Convolution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2889318" y="3326871"/>
              <a:ext cx="77213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ReLU</a:t>
              </a: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545176" y="4239006"/>
              <a:ext cx="507382" cy="534190"/>
              <a:chOff x="4740385" y="3954462"/>
              <a:chExt cx="487252" cy="512996"/>
            </a:xfrm>
          </p:grpSpPr>
          <p:sp>
            <p:nvSpPr>
              <p:cNvPr id="34" name="Oval 33"/>
              <p:cNvSpPr/>
              <p:nvPr/>
            </p:nvSpPr>
            <p:spPr bwMode="auto"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35" name="Straight Connector 34"/>
              <p:cNvCxnSpPr>
                <a:stCxn id="34" idx="1"/>
                <a:endCxn id="34" idx="5"/>
              </p:cNvCxnSpPr>
              <p:nvPr/>
            </p:nvCxnSpPr>
            <p:spPr>
              <a:xfrm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34" idx="7"/>
                <a:endCxn id="34" idx="3"/>
              </p:cNvCxnSpPr>
              <p:nvPr/>
            </p:nvCxnSpPr>
            <p:spPr>
              <a:xfrm flipH="1"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 bwMode="auto">
            <a:xfrm>
              <a:off x="6432827" y="2893843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7452680" y="4244423"/>
              <a:ext cx="503698" cy="530311"/>
              <a:chOff x="5154100" y="3720044"/>
              <a:chExt cx="801662" cy="844018"/>
            </a:xfrm>
          </p:grpSpPr>
          <p:sp>
            <p:nvSpPr>
              <p:cNvPr id="39" name="Oval 38"/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40" name="Straight Connector 39"/>
              <p:cNvCxnSpPr>
                <a:stCxn id="39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endCxn id="39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 bwMode="auto">
            <a:xfrm>
              <a:off x="7318705" y="2887662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3" name="Isosceles Triangle 42"/>
            <p:cNvSpPr/>
            <p:nvPr/>
          </p:nvSpPr>
          <p:spPr bwMode="auto">
            <a:xfrm rot="5400000">
              <a:off x="8421706" y="4205994"/>
              <a:ext cx="361364" cy="580130"/>
            </a:xfrm>
            <a:prstGeom prst="triangle">
              <a:avLst/>
            </a:prstGeom>
            <a:solidFill>
              <a:srgbClr val="002050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8217262" y="2893843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16200000">
              <a:off x="6130001" y="3313356"/>
              <a:ext cx="133331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Convolution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7294908" y="3309463"/>
              <a:ext cx="77213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ReLU</a:t>
              </a: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8124569" y="3321217"/>
              <a:ext cx="968598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Pooling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9131662" y="2887662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rot="16200000">
              <a:off x="8924132" y="3179615"/>
              <a:ext cx="1198277" cy="760208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Fully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connected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9319301" y="4246422"/>
              <a:ext cx="409960" cy="527092"/>
              <a:chOff x="5684837" y="3268662"/>
              <a:chExt cx="1066800" cy="1371600"/>
            </a:xfrm>
          </p:grpSpPr>
          <p:sp>
            <p:nvSpPr>
              <p:cNvPr id="51" name="Oval 50"/>
              <p:cNvSpPr/>
              <p:nvPr/>
            </p:nvSpPr>
            <p:spPr bwMode="auto">
              <a:xfrm>
                <a:off x="5684837" y="41830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52" name="Straight Connector 51"/>
              <p:cNvCxnSpPr>
                <a:stCxn id="58" idx="6"/>
                <a:endCxn id="62" idx="2"/>
              </p:cNvCxnSpPr>
              <p:nvPr/>
            </p:nvCxnSpPr>
            <p:spPr>
              <a:xfrm>
                <a:off x="5837237" y="3344862"/>
                <a:ext cx="762000" cy="3810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59" idx="6"/>
                <a:endCxn id="62" idx="2"/>
              </p:cNvCxnSpPr>
              <p:nvPr/>
            </p:nvCxnSpPr>
            <p:spPr>
              <a:xfrm flipV="1">
                <a:off x="5837237" y="3725862"/>
                <a:ext cx="762000" cy="2286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9" idx="6"/>
                <a:endCxn id="61" idx="2"/>
              </p:cNvCxnSpPr>
              <p:nvPr/>
            </p:nvCxnSpPr>
            <p:spPr>
              <a:xfrm>
                <a:off x="5837237" y="3954462"/>
                <a:ext cx="762000" cy="2286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endCxn id="61" idx="2"/>
              </p:cNvCxnSpPr>
              <p:nvPr/>
            </p:nvCxnSpPr>
            <p:spPr>
              <a:xfrm flipV="1">
                <a:off x="5837237" y="4183062"/>
                <a:ext cx="762000" cy="376248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58" idx="6"/>
                <a:endCxn id="61" idx="2"/>
              </p:cNvCxnSpPr>
              <p:nvPr/>
            </p:nvCxnSpPr>
            <p:spPr>
              <a:xfrm>
                <a:off x="5837237" y="3344862"/>
                <a:ext cx="762000" cy="838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60" idx="6"/>
                <a:endCxn id="62" idx="2"/>
              </p:cNvCxnSpPr>
              <p:nvPr/>
            </p:nvCxnSpPr>
            <p:spPr>
              <a:xfrm flipV="1">
                <a:off x="5837237" y="3725862"/>
                <a:ext cx="762000" cy="838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 bwMode="auto">
              <a:xfrm>
                <a:off x="5684837" y="32686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 bwMode="auto">
              <a:xfrm>
                <a:off x="5684837" y="38782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 bwMode="auto">
              <a:xfrm>
                <a:off x="5684837" y="44878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 bwMode="auto">
              <a:xfrm>
                <a:off x="6599237" y="41068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2" name="Oval 61"/>
              <p:cNvSpPr/>
              <p:nvPr/>
            </p:nvSpPr>
            <p:spPr bwMode="auto">
              <a:xfrm>
                <a:off x="6599237" y="36496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3" name="Oval 62"/>
              <p:cNvSpPr/>
              <p:nvPr/>
            </p:nvSpPr>
            <p:spPr bwMode="auto">
              <a:xfrm>
                <a:off x="5684837" y="35734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64" name="Straight Connector 63"/>
              <p:cNvCxnSpPr>
                <a:stCxn id="51" idx="6"/>
                <a:endCxn id="61" idx="2"/>
              </p:cNvCxnSpPr>
              <p:nvPr/>
            </p:nvCxnSpPr>
            <p:spPr>
              <a:xfrm flipV="1">
                <a:off x="5837237" y="4183062"/>
                <a:ext cx="762000" cy="76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51" idx="6"/>
                <a:endCxn id="62" idx="2"/>
              </p:cNvCxnSpPr>
              <p:nvPr/>
            </p:nvCxnSpPr>
            <p:spPr>
              <a:xfrm flipV="1">
                <a:off x="5837237" y="3725862"/>
                <a:ext cx="762000" cy="5334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63" idx="6"/>
                <a:endCxn id="62" idx="2"/>
              </p:cNvCxnSpPr>
              <p:nvPr/>
            </p:nvCxnSpPr>
            <p:spPr>
              <a:xfrm>
                <a:off x="5837237" y="3649662"/>
                <a:ext cx="762000" cy="76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63" idx="6"/>
                <a:endCxn id="61" idx="2"/>
              </p:cNvCxnSpPr>
              <p:nvPr/>
            </p:nvCxnSpPr>
            <p:spPr>
              <a:xfrm>
                <a:off x="5837237" y="3649662"/>
                <a:ext cx="762000" cy="5334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 67"/>
            <p:cNvSpPr/>
            <p:nvPr/>
          </p:nvSpPr>
          <p:spPr bwMode="auto">
            <a:xfrm>
              <a:off x="10045997" y="2887662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rot="16200000">
              <a:off x="9838467" y="3179615"/>
              <a:ext cx="1198277" cy="760208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Fully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connected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0233636" y="4246422"/>
              <a:ext cx="409960" cy="527092"/>
              <a:chOff x="5684837" y="3268662"/>
              <a:chExt cx="1066800" cy="1371600"/>
            </a:xfrm>
          </p:grpSpPr>
          <p:sp>
            <p:nvSpPr>
              <p:cNvPr id="71" name="Oval 70"/>
              <p:cNvSpPr/>
              <p:nvPr/>
            </p:nvSpPr>
            <p:spPr bwMode="auto">
              <a:xfrm>
                <a:off x="5684837" y="41830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72" name="Straight Connector 71"/>
              <p:cNvCxnSpPr>
                <a:stCxn id="78" idx="6"/>
                <a:endCxn id="82" idx="2"/>
              </p:cNvCxnSpPr>
              <p:nvPr/>
            </p:nvCxnSpPr>
            <p:spPr>
              <a:xfrm>
                <a:off x="5837237" y="3344862"/>
                <a:ext cx="762000" cy="3810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79" idx="6"/>
                <a:endCxn id="82" idx="2"/>
              </p:cNvCxnSpPr>
              <p:nvPr/>
            </p:nvCxnSpPr>
            <p:spPr>
              <a:xfrm flipV="1">
                <a:off x="5837237" y="3725862"/>
                <a:ext cx="762000" cy="2286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79" idx="6"/>
                <a:endCxn id="81" idx="2"/>
              </p:cNvCxnSpPr>
              <p:nvPr/>
            </p:nvCxnSpPr>
            <p:spPr>
              <a:xfrm>
                <a:off x="5837237" y="3954462"/>
                <a:ext cx="762000" cy="2286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endCxn id="81" idx="2"/>
              </p:cNvCxnSpPr>
              <p:nvPr/>
            </p:nvCxnSpPr>
            <p:spPr>
              <a:xfrm flipV="1">
                <a:off x="5837237" y="4183062"/>
                <a:ext cx="762000" cy="376248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78" idx="6"/>
                <a:endCxn id="81" idx="2"/>
              </p:cNvCxnSpPr>
              <p:nvPr/>
            </p:nvCxnSpPr>
            <p:spPr>
              <a:xfrm>
                <a:off x="5837237" y="3344862"/>
                <a:ext cx="762000" cy="838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80" idx="6"/>
                <a:endCxn id="82" idx="2"/>
              </p:cNvCxnSpPr>
              <p:nvPr/>
            </p:nvCxnSpPr>
            <p:spPr>
              <a:xfrm flipV="1">
                <a:off x="5837237" y="3725862"/>
                <a:ext cx="762000" cy="838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 bwMode="auto">
              <a:xfrm>
                <a:off x="5684837" y="32686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 bwMode="auto">
              <a:xfrm>
                <a:off x="5684837" y="38782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0" name="Oval 79"/>
              <p:cNvSpPr/>
              <p:nvPr/>
            </p:nvSpPr>
            <p:spPr bwMode="auto">
              <a:xfrm>
                <a:off x="5684837" y="44878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1" name="Oval 80"/>
              <p:cNvSpPr/>
              <p:nvPr/>
            </p:nvSpPr>
            <p:spPr bwMode="auto">
              <a:xfrm>
                <a:off x="6599237" y="41068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2" name="Oval 81"/>
              <p:cNvSpPr/>
              <p:nvPr/>
            </p:nvSpPr>
            <p:spPr bwMode="auto">
              <a:xfrm>
                <a:off x="6599237" y="36496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3" name="Oval 82"/>
              <p:cNvSpPr/>
              <p:nvPr/>
            </p:nvSpPr>
            <p:spPr bwMode="auto">
              <a:xfrm>
                <a:off x="5684837" y="35734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84" name="Straight Connector 83"/>
              <p:cNvCxnSpPr>
                <a:stCxn id="71" idx="6"/>
                <a:endCxn id="81" idx="2"/>
              </p:cNvCxnSpPr>
              <p:nvPr/>
            </p:nvCxnSpPr>
            <p:spPr>
              <a:xfrm flipV="1">
                <a:off x="5837237" y="4183062"/>
                <a:ext cx="762000" cy="76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71" idx="6"/>
                <a:endCxn id="82" idx="2"/>
              </p:cNvCxnSpPr>
              <p:nvPr/>
            </p:nvCxnSpPr>
            <p:spPr>
              <a:xfrm flipV="1">
                <a:off x="5837237" y="3725862"/>
                <a:ext cx="762000" cy="5334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83" idx="6"/>
                <a:endCxn id="82" idx="2"/>
              </p:cNvCxnSpPr>
              <p:nvPr/>
            </p:nvCxnSpPr>
            <p:spPr>
              <a:xfrm>
                <a:off x="5837237" y="3649662"/>
                <a:ext cx="762000" cy="76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83" idx="6"/>
                <a:endCxn id="81" idx="2"/>
              </p:cNvCxnSpPr>
              <p:nvPr/>
            </p:nvCxnSpPr>
            <p:spPr>
              <a:xfrm>
                <a:off x="5837237" y="3649662"/>
                <a:ext cx="762000" cy="5334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8" name="Group 87"/>
          <p:cNvGrpSpPr/>
          <p:nvPr/>
        </p:nvGrpSpPr>
        <p:grpSpPr>
          <a:xfrm>
            <a:off x="11198710" y="2921737"/>
            <a:ext cx="822748" cy="2173147"/>
            <a:chOff x="9266237" y="2497524"/>
            <a:chExt cx="1143000" cy="3019038"/>
          </a:xfrm>
        </p:grpSpPr>
        <p:sp>
          <p:nvSpPr>
            <p:cNvPr id="89" name="Rectangle 88"/>
            <p:cNvSpPr/>
            <p:nvPr/>
          </p:nvSpPr>
          <p:spPr bwMode="auto">
            <a:xfrm>
              <a:off x="9266237" y="2497524"/>
              <a:ext cx="1143000" cy="1143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0" b="1" dirty="0">
                  <a:solidFill>
                    <a:schemeClr val="bg1">
                      <a:lumMod val="50000"/>
                    </a:schemeClr>
                  </a:solidFill>
                </a:rPr>
                <a:t>X</a:t>
              </a: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9266237" y="4373562"/>
              <a:ext cx="1143000" cy="1143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0" b="1" dirty="0">
                  <a:solidFill>
                    <a:schemeClr val="bg1">
                      <a:lumMod val="50000"/>
                    </a:schemeClr>
                  </a:solidFill>
                </a:rPr>
                <a:t>O</a:t>
              </a: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 flipV="1">
            <a:off x="10866437" y="4020754"/>
            <a:ext cx="304800" cy="9908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1247437" y="2356736"/>
            <a:ext cx="701154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.92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1247437" y="5134598"/>
            <a:ext cx="701154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.51</a:t>
            </a:r>
          </a:p>
        </p:txBody>
      </p:sp>
    </p:spTree>
    <p:extLst>
      <p:ext uri="{BB962C8B-B14F-4D97-AF65-F5344CB8AC3E}">
        <p14:creationId xmlns:p14="http://schemas.microsoft.com/office/powerpoint/2010/main" val="158447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981" y="717741"/>
            <a:ext cx="6259256" cy="1692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Backprop</a:t>
            </a:r>
            <a:endParaRPr lang="en-US" dirty="0"/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AADC6B33-EDF6-46C5-94EE-E039C4615E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74" y="3343415"/>
            <a:ext cx="1371600" cy="132979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1722437" y="3998403"/>
            <a:ext cx="304800" cy="9908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027237" y="2887662"/>
            <a:ext cx="8790473" cy="2283698"/>
            <a:chOff x="2027237" y="2887662"/>
            <a:chExt cx="8790473" cy="2283698"/>
          </a:xfrm>
        </p:grpSpPr>
        <p:grpSp>
          <p:nvGrpSpPr>
            <p:cNvPr id="6" name="Group 5"/>
            <p:cNvGrpSpPr/>
            <p:nvPr/>
          </p:nvGrpSpPr>
          <p:grpSpPr>
            <a:xfrm>
              <a:off x="3887743" y="4250234"/>
              <a:ext cx="507382" cy="534190"/>
              <a:chOff x="4740385" y="3954462"/>
              <a:chExt cx="487252" cy="512996"/>
            </a:xfrm>
          </p:grpSpPr>
          <p:sp>
            <p:nvSpPr>
              <p:cNvPr id="7" name="Oval 6"/>
              <p:cNvSpPr/>
              <p:nvPr/>
            </p:nvSpPr>
            <p:spPr bwMode="auto"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8" name="Straight Connector 7"/>
              <p:cNvCxnSpPr>
                <a:stCxn id="7" idx="1"/>
                <a:endCxn id="7" idx="5"/>
              </p:cNvCxnSpPr>
              <p:nvPr/>
            </p:nvCxnSpPr>
            <p:spPr>
              <a:xfrm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7" idx="7"/>
                <a:endCxn id="7" idx="3"/>
              </p:cNvCxnSpPr>
              <p:nvPr/>
            </p:nvCxnSpPr>
            <p:spPr>
              <a:xfrm flipH="1"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 bwMode="auto">
            <a:xfrm>
              <a:off x="3775395" y="2905070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795247" y="4255651"/>
              <a:ext cx="503698" cy="530311"/>
              <a:chOff x="5154100" y="3720044"/>
              <a:chExt cx="801662" cy="844018"/>
            </a:xfrm>
          </p:grpSpPr>
          <p:sp>
            <p:nvSpPr>
              <p:cNvPr id="12" name="Oval 11"/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13" name="Straight Connector 12"/>
              <p:cNvCxnSpPr>
                <a:stCxn id="12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endCxn id="12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 bwMode="auto">
            <a:xfrm>
              <a:off x="4661272" y="2898889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" name="Isosceles Triangle 15"/>
            <p:cNvSpPr/>
            <p:nvPr/>
          </p:nvSpPr>
          <p:spPr bwMode="auto">
            <a:xfrm rot="5400000">
              <a:off x="5764274" y="4217221"/>
              <a:ext cx="361364" cy="580130"/>
            </a:xfrm>
            <a:prstGeom prst="triangle">
              <a:avLst/>
            </a:prstGeom>
            <a:solidFill>
              <a:srgbClr val="002050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5559830" y="2905070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3472569" y="3324584"/>
              <a:ext cx="133331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Convolution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4637476" y="3320690"/>
              <a:ext cx="77213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ReLU</a:t>
              </a: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5467137" y="3332445"/>
              <a:ext cx="968598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Pooling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139586" y="4256414"/>
              <a:ext cx="507382" cy="534190"/>
              <a:chOff x="4740385" y="3954462"/>
              <a:chExt cx="487252" cy="512996"/>
            </a:xfrm>
          </p:grpSpPr>
          <p:sp>
            <p:nvSpPr>
              <p:cNvPr id="22" name="Oval 21"/>
              <p:cNvSpPr/>
              <p:nvPr/>
            </p:nvSpPr>
            <p:spPr bwMode="auto"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23" name="Straight Connector 22"/>
              <p:cNvCxnSpPr>
                <a:stCxn id="22" idx="1"/>
                <a:endCxn id="22" idx="5"/>
              </p:cNvCxnSpPr>
              <p:nvPr/>
            </p:nvCxnSpPr>
            <p:spPr>
              <a:xfrm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22" idx="7"/>
                <a:endCxn id="22" idx="3"/>
              </p:cNvCxnSpPr>
              <p:nvPr/>
            </p:nvCxnSpPr>
            <p:spPr>
              <a:xfrm flipH="1"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/>
            <p:cNvSpPr/>
            <p:nvPr/>
          </p:nvSpPr>
          <p:spPr bwMode="auto">
            <a:xfrm>
              <a:off x="2027237" y="2911250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047090" y="4261830"/>
              <a:ext cx="503698" cy="530311"/>
              <a:chOff x="5154100" y="3720044"/>
              <a:chExt cx="801662" cy="844018"/>
            </a:xfrm>
          </p:grpSpPr>
          <p:sp>
            <p:nvSpPr>
              <p:cNvPr id="27" name="Oval 26"/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28" name="Straight Connector 27"/>
              <p:cNvCxnSpPr>
                <a:stCxn id="27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endCxn id="27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/>
            <p:cNvSpPr/>
            <p:nvPr/>
          </p:nvSpPr>
          <p:spPr bwMode="auto">
            <a:xfrm>
              <a:off x="2913116" y="2905070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1724412" y="3330764"/>
              <a:ext cx="133331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Convolution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2889318" y="3326871"/>
              <a:ext cx="77213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ReLU</a:t>
              </a: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545176" y="4239006"/>
              <a:ext cx="507382" cy="534190"/>
              <a:chOff x="4740385" y="3954462"/>
              <a:chExt cx="487252" cy="512996"/>
            </a:xfrm>
          </p:grpSpPr>
          <p:sp>
            <p:nvSpPr>
              <p:cNvPr id="34" name="Oval 33"/>
              <p:cNvSpPr/>
              <p:nvPr/>
            </p:nvSpPr>
            <p:spPr bwMode="auto"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35" name="Straight Connector 34"/>
              <p:cNvCxnSpPr>
                <a:stCxn id="34" idx="1"/>
                <a:endCxn id="34" idx="5"/>
              </p:cNvCxnSpPr>
              <p:nvPr/>
            </p:nvCxnSpPr>
            <p:spPr>
              <a:xfrm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34" idx="7"/>
                <a:endCxn id="34" idx="3"/>
              </p:cNvCxnSpPr>
              <p:nvPr/>
            </p:nvCxnSpPr>
            <p:spPr>
              <a:xfrm flipH="1"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 bwMode="auto">
            <a:xfrm>
              <a:off x="6432827" y="2893843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7452680" y="4244423"/>
              <a:ext cx="503698" cy="530311"/>
              <a:chOff x="5154100" y="3720044"/>
              <a:chExt cx="801662" cy="844018"/>
            </a:xfrm>
          </p:grpSpPr>
          <p:sp>
            <p:nvSpPr>
              <p:cNvPr id="39" name="Oval 38"/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40" name="Straight Connector 39"/>
              <p:cNvCxnSpPr>
                <a:stCxn id="39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endCxn id="39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 bwMode="auto">
            <a:xfrm>
              <a:off x="7318705" y="2887662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3" name="Isosceles Triangle 42"/>
            <p:cNvSpPr/>
            <p:nvPr/>
          </p:nvSpPr>
          <p:spPr bwMode="auto">
            <a:xfrm rot="5400000">
              <a:off x="8421706" y="4205994"/>
              <a:ext cx="361364" cy="580130"/>
            </a:xfrm>
            <a:prstGeom prst="triangle">
              <a:avLst/>
            </a:prstGeom>
            <a:solidFill>
              <a:srgbClr val="002050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8217262" y="2893843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16200000">
              <a:off x="6130001" y="3313356"/>
              <a:ext cx="133331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Convolution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7294908" y="3309463"/>
              <a:ext cx="77213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ReLU</a:t>
              </a: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8124569" y="3321217"/>
              <a:ext cx="968598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Pooling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9131662" y="2887662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rot="16200000">
              <a:off x="8924132" y="3179615"/>
              <a:ext cx="1198277" cy="760208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Fully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connected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9319301" y="4246422"/>
              <a:ext cx="409960" cy="527092"/>
              <a:chOff x="5684837" y="3268662"/>
              <a:chExt cx="1066800" cy="1371600"/>
            </a:xfrm>
          </p:grpSpPr>
          <p:sp>
            <p:nvSpPr>
              <p:cNvPr id="51" name="Oval 50"/>
              <p:cNvSpPr/>
              <p:nvPr/>
            </p:nvSpPr>
            <p:spPr bwMode="auto">
              <a:xfrm>
                <a:off x="5684837" y="41830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52" name="Straight Connector 51"/>
              <p:cNvCxnSpPr>
                <a:stCxn id="58" idx="6"/>
                <a:endCxn id="62" idx="2"/>
              </p:cNvCxnSpPr>
              <p:nvPr/>
            </p:nvCxnSpPr>
            <p:spPr>
              <a:xfrm>
                <a:off x="5837237" y="3344862"/>
                <a:ext cx="762000" cy="3810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59" idx="6"/>
                <a:endCxn id="62" idx="2"/>
              </p:cNvCxnSpPr>
              <p:nvPr/>
            </p:nvCxnSpPr>
            <p:spPr>
              <a:xfrm flipV="1">
                <a:off x="5837237" y="3725862"/>
                <a:ext cx="762000" cy="2286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9" idx="6"/>
                <a:endCxn id="61" idx="2"/>
              </p:cNvCxnSpPr>
              <p:nvPr/>
            </p:nvCxnSpPr>
            <p:spPr>
              <a:xfrm>
                <a:off x="5837237" y="3954462"/>
                <a:ext cx="762000" cy="2286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endCxn id="61" idx="2"/>
              </p:cNvCxnSpPr>
              <p:nvPr/>
            </p:nvCxnSpPr>
            <p:spPr>
              <a:xfrm flipV="1">
                <a:off x="5837237" y="4183062"/>
                <a:ext cx="762000" cy="376248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58" idx="6"/>
                <a:endCxn id="61" idx="2"/>
              </p:cNvCxnSpPr>
              <p:nvPr/>
            </p:nvCxnSpPr>
            <p:spPr>
              <a:xfrm>
                <a:off x="5837237" y="3344862"/>
                <a:ext cx="762000" cy="838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60" idx="6"/>
                <a:endCxn id="62" idx="2"/>
              </p:cNvCxnSpPr>
              <p:nvPr/>
            </p:nvCxnSpPr>
            <p:spPr>
              <a:xfrm flipV="1">
                <a:off x="5837237" y="3725862"/>
                <a:ext cx="762000" cy="838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 bwMode="auto">
              <a:xfrm>
                <a:off x="5684837" y="32686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 bwMode="auto">
              <a:xfrm>
                <a:off x="5684837" y="38782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 bwMode="auto">
              <a:xfrm>
                <a:off x="5684837" y="44878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 bwMode="auto">
              <a:xfrm>
                <a:off x="6599237" y="41068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2" name="Oval 61"/>
              <p:cNvSpPr/>
              <p:nvPr/>
            </p:nvSpPr>
            <p:spPr bwMode="auto">
              <a:xfrm>
                <a:off x="6599237" y="36496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3" name="Oval 62"/>
              <p:cNvSpPr/>
              <p:nvPr/>
            </p:nvSpPr>
            <p:spPr bwMode="auto">
              <a:xfrm>
                <a:off x="5684837" y="35734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64" name="Straight Connector 63"/>
              <p:cNvCxnSpPr>
                <a:stCxn id="51" idx="6"/>
                <a:endCxn id="61" idx="2"/>
              </p:cNvCxnSpPr>
              <p:nvPr/>
            </p:nvCxnSpPr>
            <p:spPr>
              <a:xfrm flipV="1">
                <a:off x="5837237" y="4183062"/>
                <a:ext cx="762000" cy="76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51" idx="6"/>
                <a:endCxn id="62" idx="2"/>
              </p:cNvCxnSpPr>
              <p:nvPr/>
            </p:nvCxnSpPr>
            <p:spPr>
              <a:xfrm flipV="1">
                <a:off x="5837237" y="3725862"/>
                <a:ext cx="762000" cy="5334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63" idx="6"/>
                <a:endCxn id="62" idx="2"/>
              </p:cNvCxnSpPr>
              <p:nvPr/>
            </p:nvCxnSpPr>
            <p:spPr>
              <a:xfrm>
                <a:off x="5837237" y="3649662"/>
                <a:ext cx="762000" cy="76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63" idx="6"/>
                <a:endCxn id="61" idx="2"/>
              </p:cNvCxnSpPr>
              <p:nvPr/>
            </p:nvCxnSpPr>
            <p:spPr>
              <a:xfrm>
                <a:off x="5837237" y="3649662"/>
                <a:ext cx="762000" cy="5334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 67"/>
            <p:cNvSpPr/>
            <p:nvPr/>
          </p:nvSpPr>
          <p:spPr bwMode="auto">
            <a:xfrm>
              <a:off x="10045997" y="2887662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rot="16200000">
              <a:off x="9838467" y="3179615"/>
              <a:ext cx="1198277" cy="760208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Fully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connected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0233636" y="4246422"/>
              <a:ext cx="409960" cy="527092"/>
              <a:chOff x="5684837" y="3268662"/>
              <a:chExt cx="1066800" cy="1371600"/>
            </a:xfrm>
          </p:grpSpPr>
          <p:sp>
            <p:nvSpPr>
              <p:cNvPr id="71" name="Oval 70"/>
              <p:cNvSpPr/>
              <p:nvPr/>
            </p:nvSpPr>
            <p:spPr bwMode="auto">
              <a:xfrm>
                <a:off x="5684837" y="41830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72" name="Straight Connector 71"/>
              <p:cNvCxnSpPr>
                <a:stCxn id="78" idx="6"/>
                <a:endCxn id="82" idx="2"/>
              </p:cNvCxnSpPr>
              <p:nvPr/>
            </p:nvCxnSpPr>
            <p:spPr>
              <a:xfrm>
                <a:off x="5837237" y="3344862"/>
                <a:ext cx="762000" cy="3810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79" idx="6"/>
                <a:endCxn id="82" idx="2"/>
              </p:cNvCxnSpPr>
              <p:nvPr/>
            </p:nvCxnSpPr>
            <p:spPr>
              <a:xfrm flipV="1">
                <a:off x="5837237" y="3725862"/>
                <a:ext cx="762000" cy="2286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79" idx="6"/>
                <a:endCxn id="81" idx="2"/>
              </p:cNvCxnSpPr>
              <p:nvPr/>
            </p:nvCxnSpPr>
            <p:spPr>
              <a:xfrm>
                <a:off x="5837237" y="3954462"/>
                <a:ext cx="762000" cy="2286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endCxn id="81" idx="2"/>
              </p:cNvCxnSpPr>
              <p:nvPr/>
            </p:nvCxnSpPr>
            <p:spPr>
              <a:xfrm flipV="1">
                <a:off x="5837237" y="4183062"/>
                <a:ext cx="762000" cy="376248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78" idx="6"/>
                <a:endCxn id="81" idx="2"/>
              </p:cNvCxnSpPr>
              <p:nvPr/>
            </p:nvCxnSpPr>
            <p:spPr>
              <a:xfrm>
                <a:off x="5837237" y="3344862"/>
                <a:ext cx="762000" cy="838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80" idx="6"/>
                <a:endCxn id="82" idx="2"/>
              </p:cNvCxnSpPr>
              <p:nvPr/>
            </p:nvCxnSpPr>
            <p:spPr>
              <a:xfrm flipV="1">
                <a:off x="5837237" y="3725862"/>
                <a:ext cx="762000" cy="838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 bwMode="auto">
              <a:xfrm>
                <a:off x="5684837" y="32686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 bwMode="auto">
              <a:xfrm>
                <a:off x="5684837" y="38782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0" name="Oval 79"/>
              <p:cNvSpPr/>
              <p:nvPr/>
            </p:nvSpPr>
            <p:spPr bwMode="auto">
              <a:xfrm>
                <a:off x="5684837" y="44878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1" name="Oval 80"/>
              <p:cNvSpPr/>
              <p:nvPr/>
            </p:nvSpPr>
            <p:spPr bwMode="auto">
              <a:xfrm>
                <a:off x="6599237" y="41068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2" name="Oval 81"/>
              <p:cNvSpPr/>
              <p:nvPr/>
            </p:nvSpPr>
            <p:spPr bwMode="auto">
              <a:xfrm>
                <a:off x="6599237" y="36496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3" name="Oval 82"/>
              <p:cNvSpPr/>
              <p:nvPr/>
            </p:nvSpPr>
            <p:spPr bwMode="auto">
              <a:xfrm>
                <a:off x="5684837" y="35734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84" name="Straight Connector 83"/>
              <p:cNvCxnSpPr>
                <a:stCxn id="71" idx="6"/>
                <a:endCxn id="81" idx="2"/>
              </p:cNvCxnSpPr>
              <p:nvPr/>
            </p:nvCxnSpPr>
            <p:spPr>
              <a:xfrm flipV="1">
                <a:off x="5837237" y="4183062"/>
                <a:ext cx="762000" cy="76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71" idx="6"/>
                <a:endCxn id="82" idx="2"/>
              </p:cNvCxnSpPr>
              <p:nvPr/>
            </p:nvCxnSpPr>
            <p:spPr>
              <a:xfrm flipV="1">
                <a:off x="5837237" y="3725862"/>
                <a:ext cx="762000" cy="5334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83" idx="6"/>
                <a:endCxn id="82" idx="2"/>
              </p:cNvCxnSpPr>
              <p:nvPr/>
            </p:nvCxnSpPr>
            <p:spPr>
              <a:xfrm>
                <a:off x="5837237" y="3649662"/>
                <a:ext cx="762000" cy="76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83" idx="6"/>
                <a:endCxn id="81" idx="2"/>
              </p:cNvCxnSpPr>
              <p:nvPr/>
            </p:nvCxnSpPr>
            <p:spPr>
              <a:xfrm>
                <a:off x="5837237" y="3649662"/>
                <a:ext cx="762000" cy="5334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8" name="Group 87"/>
          <p:cNvGrpSpPr/>
          <p:nvPr/>
        </p:nvGrpSpPr>
        <p:grpSpPr>
          <a:xfrm>
            <a:off x="11198710" y="2921737"/>
            <a:ext cx="822748" cy="2173147"/>
            <a:chOff x="9266237" y="2497524"/>
            <a:chExt cx="1143000" cy="3019038"/>
          </a:xfrm>
        </p:grpSpPr>
        <p:sp>
          <p:nvSpPr>
            <p:cNvPr id="89" name="Rectangle 88"/>
            <p:cNvSpPr/>
            <p:nvPr/>
          </p:nvSpPr>
          <p:spPr bwMode="auto">
            <a:xfrm>
              <a:off x="9266237" y="2497524"/>
              <a:ext cx="1143000" cy="1143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0" b="1" dirty="0">
                  <a:solidFill>
                    <a:schemeClr val="bg1">
                      <a:lumMod val="50000"/>
                    </a:schemeClr>
                  </a:solidFill>
                </a:rPr>
                <a:t>X</a:t>
              </a: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9266237" y="4373562"/>
              <a:ext cx="1143000" cy="1143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0" b="1" dirty="0">
                  <a:solidFill>
                    <a:schemeClr val="bg1">
                      <a:lumMod val="50000"/>
                    </a:schemeClr>
                  </a:solidFill>
                </a:rPr>
                <a:t>O</a:t>
              </a: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 flipV="1">
            <a:off x="10866437" y="4020754"/>
            <a:ext cx="304800" cy="9908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1247437" y="2356736"/>
            <a:ext cx="701154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.92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1247437" y="5134598"/>
            <a:ext cx="701154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.51</a:t>
            </a:r>
          </a:p>
        </p:txBody>
      </p:sp>
    </p:spTree>
    <p:extLst>
      <p:ext uri="{BB962C8B-B14F-4D97-AF65-F5344CB8AC3E}">
        <p14:creationId xmlns:p14="http://schemas.microsoft.com/office/powerpoint/2010/main" val="361786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775" y="719409"/>
            <a:ext cx="6271461" cy="16956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Backprop</a:t>
            </a:r>
            <a:endParaRPr lang="en-US" dirty="0"/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49B7F40F-F00F-4D55-BB71-385BD46E1C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74" y="3343415"/>
            <a:ext cx="1371600" cy="132979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1722437" y="3998403"/>
            <a:ext cx="304800" cy="9908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027237" y="2887662"/>
            <a:ext cx="8790473" cy="2283698"/>
            <a:chOff x="2027237" y="2887662"/>
            <a:chExt cx="8790473" cy="2283698"/>
          </a:xfrm>
        </p:grpSpPr>
        <p:grpSp>
          <p:nvGrpSpPr>
            <p:cNvPr id="6" name="Group 5"/>
            <p:cNvGrpSpPr/>
            <p:nvPr/>
          </p:nvGrpSpPr>
          <p:grpSpPr>
            <a:xfrm>
              <a:off x="3887743" y="4250234"/>
              <a:ext cx="507382" cy="534190"/>
              <a:chOff x="4740385" y="3954462"/>
              <a:chExt cx="487252" cy="512996"/>
            </a:xfrm>
          </p:grpSpPr>
          <p:sp>
            <p:nvSpPr>
              <p:cNvPr id="7" name="Oval 6"/>
              <p:cNvSpPr/>
              <p:nvPr/>
            </p:nvSpPr>
            <p:spPr bwMode="auto"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8" name="Straight Connector 7"/>
              <p:cNvCxnSpPr>
                <a:stCxn id="7" idx="1"/>
                <a:endCxn id="7" idx="5"/>
              </p:cNvCxnSpPr>
              <p:nvPr/>
            </p:nvCxnSpPr>
            <p:spPr>
              <a:xfrm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7" idx="7"/>
                <a:endCxn id="7" idx="3"/>
              </p:cNvCxnSpPr>
              <p:nvPr/>
            </p:nvCxnSpPr>
            <p:spPr>
              <a:xfrm flipH="1"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 bwMode="auto">
            <a:xfrm>
              <a:off x="3775395" y="2905070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795247" y="4255651"/>
              <a:ext cx="503698" cy="530311"/>
              <a:chOff x="5154100" y="3720044"/>
              <a:chExt cx="801662" cy="844018"/>
            </a:xfrm>
          </p:grpSpPr>
          <p:sp>
            <p:nvSpPr>
              <p:cNvPr id="12" name="Oval 11"/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13" name="Straight Connector 12"/>
              <p:cNvCxnSpPr>
                <a:stCxn id="12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endCxn id="12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 bwMode="auto">
            <a:xfrm>
              <a:off x="4661272" y="2898889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" name="Isosceles Triangle 15"/>
            <p:cNvSpPr/>
            <p:nvPr/>
          </p:nvSpPr>
          <p:spPr bwMode="auto">
            <a:xfrm rot="5400000">
              <a:off x="5764274" y="4217221"/>
              <a:ext cx="361364" cy="580130"/>
            </a:xfrm>
            <a:prstGeom prst="triangle">
              <a:avLst/>
            </a:prstGeom>
            <a:solidFill>
              <a:srgbClr val="002050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5559830" y="2905070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3472569" y="3324584"/>
              <a:ext cx="133331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Convolution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4637476" y="3320690"/>
              <a:ext cx="77213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ReLU</a:t>
              </a: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5467137" y="3332445"/>
              <a:ext cx="968598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Pooling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139586" y="4256414"/>
              <a:ext cx="507382" cy="534190"/>
              <a:chOff x="4740385" y="3954462"/>
              <a:chExt cx="487252" cy="512996"/>
            </a:xfrm>
          </p:grpSpPr>
          <p:sp>
            <p:nvSpPr>
              <p:cNvPr id="22" name="Oval 21"/>
              <p:cNvSpPr/>
              <p:nvPr/>
            </p:nvSpPr>
            <p:spPr bwMode="auto"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23" name="Straight Connector 22"/>
              <p:cNvCxnSpPr>
                <a:stCxn id="22" idx="1"/>
                <a:endCxn id="22" idx="5"/>
              </p:cNvCxnSpPr>
              <p:nvPr/>
            </p:nvCxnSpPr>
            <p:spPr>
              <a:xfrm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22" idx="7"/>
                <a:endCxn id="22" idx="3"/>
              </p:cNvCxnSpPr>
              <p:nvPr/>
            </p:nvCxnSpPr>
            <p:spPr>
              <a:xfrm flipH="1"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/>
            <p:cNvSpPr/>
            <p:nvPr/>
          </p:nvSpPr>
          <p:spPr bwMode="auto">
            <a:xfrm>
              <a:off x="2027237" y="2911250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047090" y="4261830"/>
              <a:ext cx="503698" cy="530311"/>
              <a:chOff x="5154100" y="3720044"/>
              <a:chExt cx="801662" cy="844018"/>
            </a:xfrm>
          </p:grpSpPr>
          <p:sp>
            <p:nvSpPr>
              <p:cNvPr id="27" name="Oval 26"/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28" name="Straight Connector 27"/>
              <p:cNvCxnSpPr>
                <a:stCxn id="27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endCxn id="27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/>
            <p:cNvSpPr/>
            <p:nvPr/>
          </p:nvSpPr>
          <p:spPr bwMode="auto">
            <a:xfrm>
              <a:off x="2913116" y="2905070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1724412" y="3330764"/>
              <a:ext cx="133331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Convolution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2889318" y="3326871"/>
              <a:ext cx="77213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ReLU</a:t>
              </a: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545176" y="4239006"/>
              <a:ext cx="507382" cy="534190"/>
              <a:chOff x="4740385" y="3954462"/>
              <a:chExt cx="487252" cy="512996"/>
            </a:xfrm>
          </p:grpSpPr>
          <p:sp>
            <p:nvSpPr>
              <p:cNvPr id="34" name="Oval 33"/>
              <p:cNvSpPr/>
              <p:nvPr/>
            </p:nvSpPr>
            <p:spPr bwMode="auto"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35" name="Straight Connector 34"/>
              <p:cNvCxnSpPr>
                <a:stCxn id="34" idx="1"/>
                <a:endCxn id="34" idx="5"/>
              </p:cNvCxnSpPr>
              <p:nvPr/>
            </p:nvCxnSpPr>
            <p:spPr>
              <a:xfrm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34" idx="7"/>
                <a:endCxn id="34" idx="3"/>
              </p:cNvCxnSpPr>
              <p:nvPr/>
            </p:nvCxnSpPr>
            <p:spPr>
              <a:xfrm flipH="1"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 bwMode="auto">
            <a:xfrm>
              <a:off x="6432827" y="2893843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7452680" y="4244423"/>
              <a:ext cx="503698" cy="530311"/>
              <a:chOff x="5154100" y="3720044"/>
              <a:chExt cx="801662" cy="844018"/>
            </a:xfrm>
          </p:grpSpPr>
          <p:sp>
            <p:nvSpPr>
              <p:cNvPr id="39" name="Oval 38"/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40" name="Straight Connector 39"/>
              <p:cNvCxnSpPr>
                <a:stCxn id="39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endCxn id="39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 bwMode="auto">
            <a:xfrm>
              <a:off x="7318705" y="2887662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3" name="Isosceles Triangle 42"/>
            <p:cNvSpPr/>
            <p:nvPr/>
          </p:nvSpPr>
          <p:spPr bwMode="auto">
            <a:xfrm rot="5400000">
              <a:off x="8421706" y="4205994"/>
              <a:ext cx="361364" cy="580130"/>
            </a:xfrm>
            <a:prstGeom prst="triangle">
              <a:avLst/>
            </a:prstGeom>
            <a:solidFill>
              <a:srgbClr val="002050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8217262" y="2893843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16200000">
              <a:off x="6130001" y="3313356"/>
              <a:ext cx="133331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Convolution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7294908" y="3309463"/>
              <a:ext cx="77213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ReLU</a:t>
              </a: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8124569" y="3321217"/>
              <a:ext cx="968598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Pooling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9131662" y="2887662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rot="16200000">
              <a:off x="8924132" y="3179615"/>
              <a:ext cx="1198277" cy="760208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Fully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connected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9319301" y="4246422"/>
              <a:ext cx="409960" cy="527092"/>
              <a:chOff x="5684837" y="3268662"/>
              <a:chExt cx="1066800" cy="1371600"/>
            </a:xfrm>
          </p:grpSpPr>
          <p:sp>
            <p:nvSpPr>
              <p:cNvPr id="51" name="Oval 50"/>
              <p:cNvSpPr/>
              <p:nvPr/>
            </p:nvSpPr>
            <p:spPr bwMode="auto">
              <a:xfrm>
                <a:off x="5684837" y="41830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52" name="Straight Connector 51"/>
              <p:cNvCxnSpPr>
                <a:stCxn id="58" idx="6"/>
                <a:endCxn id="62" idx="2"/>
              </p:cNvCxnSpPr>
              <p:nvPr/>
            </p:nvCxnSpPr>
            <p:spPr>
              <a:xfrm>
                <a:off x="5837237" y="3344862"/>
                <a:ext cx="762000" cy="3810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59" idx="6"/>
                <a:endCxn id="62" idx="2"/>
              </p:cNvCxnSpPr>
              <p:nvPr/>
            </p:nvCxnSpPr>
            <p:spPr>
              <a:xfrm flipV="1">
                <a:off x="5837237" y="3725862"/>
                <a:ext cx="762000" cy="2286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9" idx="6"/>
                <a:endCxn id="61" idx="2"/>
              </p:cNvCxnSpPr>
              <p:nvPr/>
            </p:nvCxnSpPr>
            <p:spPr>
              <a:xfrm>
                <a:off x="5837237" y="3954462"/>
                <a:ext cx="762000" cy="2286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endCxn id="61" idx="2"/>
              </p:cNvCxnSpPr>
              <p:nvPr/>
            </p:nvCxnSpPr>
            <p:spPr>
              <a:xfrm flipV="1">
                <a:off x="5837237" y="4183062"/>
                <a:ext cx="762000" cy="376248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58" idx="6"/>
                <a:endCxn id="61" idx="2"/>
              </p:cNvCxnSpPr>
              <p:nvPr/>
            </p:nvCxnSpPr>
            <p:spPr>
              <a:xfrm>
                <a:off x="5837237" y="3344862"/>
                <a:ext cx="762000" cy="838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60" idx="6"/>
                <a:endCxn id="62" idx="2"/>
              </p:cNvCxnSpPr>
              <p:nvPr/>
            </p:nvCxnSpPr>
            <p:spPr>
              <a:xfrm flipV="1">
                <a:off x="5837237" y="3725862"/>
                <a:ext cx="762000" cy="838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 bwMode="auto">
              <a:xfrm>
                <a:off x="5684837" y="32686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 bwMode="auto">
              <a:xfrm>
                <a:off x="5684837" y="38782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 bwMode="auto">
              <a:xfrm>
                <a:off x="5684837" y="44878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 bwMode="auto">
              <a:xfrm>
                <a:off x="6599237" y="41068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2" name="Oval 61"/>
              <p:cNvSpPr/>
              <p:nvPr/>
            </p:nvSpPr>
            <p:spPr bwMode="auto">
              <a:xfrm>
                <a:off x="6599237" y="36496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3" name="Oval 62"/>
              <p:cNvSpPr/>
              <p:nvPr/>
            </p:nvSpPr>
            <p:spPr bwMode="auto">
              <a:xfrm>
                <a:off x="5684837" y="35734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64" name="Straight Connector 63"/>
              <p:cNvCxnSpPr>
                <a:stCxn id="51" idx="6"/>
                <a:endCxn id="61" idx="2"/>
              </p:cNvCxnSpPr>
              <p:nvPr/>
            </p:nvCxnSpPr>
            <p:spPr>
              <a:xfrm flipV="1">
                <a:off x="5837237" y="4183062"/>
                <a:ext cx="762000" cy="76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51" idx="6"/>
                <a:endCxn id="62" idx="2"/>
              </p:cNvCxnSpPr>
              <p:nvPr/>
            </p:nvCxnSpPr>
            <p:spPr>
              <a:xfrm flipV="1">
                <a:off x="5837237" y="3725862"/>
                <a:ext cx="762000" cy="5334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63" idx="6"/>
                <a:endCxn id="62" idx="2"/>
              </p:cNvCxnSpPr>
              <p:nvPr/>
            </p:nvCxnSpPr>
            <p:spPr>
              <a:xfrm>
                <a:off x="5837237" y="3649662"/>
                <a:ext cx="762000" cy="76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63" idx="6"/>
                <a:endCxn id="61" idx="2"/>
              </p:cNvCxnSpPr>
              <p:nvPr/>
            </p:nvCxnSpPr>
            <p:spPr>
              <a:xfrm>
                <a:off x="5837237" y="3649662"/>
                <a:ext cx="762000" cy="5334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 67"/>
            <p:cNvSpPr/>
            <p:nvPr/>
          </p:nvSpPr>
          <p:spPr bwMode="auto">
            <a:xfrm>
              <a:off x="10045997" y="2887662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rot="16200000">
              <a:off x="9838467" y="3179615"/>
              <a:ext cx="1198277" cy="760208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Fully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connected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0233636" y="4246422"/>
              <a:ext cx="409960" cy="527092"/>
              <a:chOff x="5684837" y="3268662"/>
              <a:chExt cx="1066800" cy="1371600"/>
            </a:xfrm>
          </p:grpSpPr>
          <p:sp>
            <p:nvSpPr>
              <p:cNvPr id="71" name="Oval 70"/>
              <p:cNvSpPr/>
              <p:nvPr/>
            </p:nvSpPr>
            <p:spPr bwMode="auto">
              <a:xfrm>
                <a:off x="5684837" y="41830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72" name="Straight Connector 71"/>
              <p:cNvCxnSpPr>
                <a:stCxn id="78" idx="6"/>
                <a:endCxn id="82" idx="2"/>
              </p:cNvCxnSpPr>
              <p:nvPr/>
            </p:nvCxnSpPr>
            <p:spPr>
              <a:xfrm>
                <a:off x="5837237" y="3344862"/>
                <a:ext cx="762000" cy="3810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79" idx="6"/>
                <a:endCxn id="82" idx="2"/>
              </p:cNvCxnSpPr>
              <p:nvPr/>
            </p:nvCxnSpPr>
            <p:spPr>
              <a:xfrm flipV="1">
                <a:off x="5837237" y="3725862"/>
                <a:ext cx="762000" cy="2286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79" idx="6"/>
                <a:endCxn id="81" idx="2"/>
              </p:cNvCxnSpPr>
              <p:nvPr/>
            </p:nvCxnSpPr>
            <p:spPr>
              <a:xfrm>
                <a:off x="5837237" y="3954462"/>
                <a:ext cx="762000" cy="2286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endCxn id="81" idx="2"/>
              </p:cNvCxnSpPr>
              <p:nvPr/>
            </p:nvCxnSpPr>
            <p:spPr>
              <a:xfrm flipV="1">
                <a:off x="5837237" y="4183062"/>
                <a:ext cx="762000" cy="376248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78" idx="6"/>
                <a:endCxn id="81" idx="2"/>
              </p:cNvCxnSpPr>
              <p:nvPr/>
            </p:nvCxnSpPr>
            <p:spPr>
              <a:xfrm>
                <a:off x="5837237" y="3344862"/>
                <a:ext cx="762000" cy="838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80" idx="6"/>
                <a:endCxn id="82" idx="2"/>
              </p:cNvCxnSpPr>
              <p:nvPr/>
            </p:nvCxnSpPr>
            <p:spPr>
              <a:xfrm flipV="1">
                <a:off x="5837237" y="3725862"/>
                <a:ext cx="762000" cy="838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 bwMode="auto">
              <a:xfrm>
                <a:off x="5684837" y="32686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 bwMode="auto">
              <a:xfrm>
                <a:off x="5684837" y="38782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0" name="Oval 79"/>
              <p:cNvSpPr/>
              <p:nvPr/>
            </p:nvSpPr>
            <p:spPr bwMode="auto">
              <a:xfrm>
                <a:off x="5684837" y="44878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1" name="Oval 80"/>
              <p:cNvSpPr/>
              <p:nvPr/>
            </p:nvSpPr>
            <p:spPr bwMode="auto">
              <a:xfrm>
                <a:off x="6599237" y="41068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2" name="Oval 81"/>
              <p:cNvSpPr/>
              <p:nvPr/>
            </p:nvSpPr>
            <p:spPr bwMode="auto">
              <a:xfrm>
                <a:off x="6599237" y="36496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3" name="Oval 82"/>
              <p:cNvSpPr/>
              <p:nvPr/>
            </p:nvSpPr>
            <p:spPr bwMode="auto">
              <a:xfrm>
                <a:off x="5684837" y="35734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84" name="Straight Connector 83"/>
              <p:cNvCxnSpPr>
                <a:stCxn id="71" idx="6"/>
                <a:endCxn id="81" idx="2"/>
              </p:cNvCxnSpPr>
              <p:nvPr/>
            </p:nvCxnSpPr>
            <p:spPr>
              <a:xfrm flipV="1">
                <a:off x="5837237" y="4183062"/>
                <a:ext cx="762000" cy="76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71" idx="6"/>
                <a:endCxn id="82" idx="2"/>
              </p:cNvCxnSpPr>
              <p:nvPr/>
            </p:nvCxnSpPr>
            <p:spPr>
              <a:xfrm flipV="1">
                <a:off x="5837237" y="3725862"/>
                <a:ext cx="762000" cy="5334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83" idx="6"/>
                <a:endCxn id="82" idx="2"/>
              </p:cNvCxnSpPr>
              <p:nvPr/>
            </p:nvCxnSpPr>
            <p:spPr>
              <a:xfrm>
                <a:off x="5837237" y="3649662"/>
                <a:ext cx="762000" cy="76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83" idx="6"/>
                <a:endCxn id="81" idx="2"/>
              </p:cNvCxnSpPr>
              <p:nvPr/>
            </p:nvCxnSpPr>
            <p:spPr>
              <a:xfrm>
                <a:off x="5837237" y="3649662"/>
                <a:ext cx="762000" cy="5334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8" name="Group 87"/>
          <p:cNvGrpSpPr/>
          <p:nvPr/>
        </p:nvGrpSpPr>
        <p:grpSpPr>
          <a:xfrm>
            <a:off x="11198710" y="2921737"/>
            <a:ext cx="822748" cy="2173147"/>
            <a:chOff x="9266237" y="2497524"/>
            <a:chExt cx="1143000" cy="3019038"/>
          </a:xfrm>
        </p:grpSpPr>
        <p:sp>
          <p:nvSpPr>
            <p:cNvPr id="89" name="Rectangle 88"/>
            <p:cNvSpPr/>
            <p:nvPr/>
          </p:nvSpPr>
          <p:spPr bwMode="auto">
            <a:xfrm>
              <a:off x="9266237" y="2497524"/>
              <a:ext cx="1143000" cy="1143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0" b="1" dirty="0">
                  <a:solidFill>
                    <a:schemeClr val="bg1">
                      <a:lumMod val="50000"/>
                    </a:schemeClr>
                  </a:solidFill>
                </a:rPr>
                <a:t>X</a:t>
              </a: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9266237" y="4373562"/>
              <a:ext cx="1143000" cy="1143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0" b="1" dirty="0">
                  <a:solidFill>
                    <a:schemeClr val="bg1">
                      <a:lumMod val="50000"/>
                    </a:schemeClr>
                  </a:solidFill>
                </a:rPr>
                <a:t>O</a:t>
              </a: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 flipV="1">
            <a:off x="10866437" y="4020754"/>
            <a:ext cx="304800" cy="9908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1247437" y="2356736"/>
            <a:ext cx="701154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.92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1247437" y="5134598"/>
            <a:ext cx="701154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.51</a:t>
            </a:r>
          </a:p>
        </p:txBody>
      </p:sp>
    </p:spTree>
    <p:extLst>
      <p:ext uri="{BB962C8B-B14F-4D97-AF65-F5344CB8AC3E}">
        <p14:creationId xmlns:p14="http://schemas.microsoft.com/office/powerpoint/2010/main" val="205152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C51E6-F118-4A0A-B1C8-4FA394DF28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4" y="3343415"/>
            <a:ext cx="1371600" cy="132979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1722437" y="3998403"/>
            <a:ext cx="304800" cy="9908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027237" y="2887662"/>
            <a:ext cx="8790473" cy="2283698"/>
            <a:chOff x="2027237" y="2887662"/>
            <a:chExt cx="8790473" cy="2283698"/>
          </a:xfrm>
        </p:grpSpPr>
        <p:grpSp>
          <p:nvGrpSpPr>
            <p:cNvPr id="6" name="Group 5"/>
            <p:cNvGrpSpPr/>
            <p:nvPr/>
          </p:nvGrpSpPr>
          <p:grpSpPr>
            <a:xfrm>
              <a:off x="3887743" y="4250234"/>
              <a:ext cx="507382" cy="534190"/>
              <a:chOff x="4740385" y="3954462"/>
              <a:chExt cx="487252" cy="512996"/>
            </a:xfrm>
          </p:grpSpPr>
          <p:sp>
            <p:nvSpPr>
              <p:cNvPr id="7" name="Oval 6"/>
              <p:cNvSpPr/>
              <p:nvPr/>
            </p:nvSpPr>
            <p:spPr bwMode="auto"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8" name="Straight Connector 7"/>
              <p:cNvCxnSpPr>
                <a:stCxn id="7" idx="1"/>
                <a:endCxn id="7" idx="5"/>
              </p:cNvCxnSpPr>
              <p:nvPr/>
            </p:nvCxnSpPr>
            <p:spPr>
              <a:xfrm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7" idx="7"/>
                <a:endCxn id="7" idx="3"/>
              </p:cNvCxnSpPr>
              <p:nvPr/>
            </p:nvCxnSpPr>
            <p:spPr>
              <a:xfrm flipH="1"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 bwMode="auto">
            <a:xfrm>
              <a:off x="3775395" y="2905070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795247" y="4255651"/>
              <a:ext cx="503698" cy="530311"/>
              <a:chOff x="5154100" y="3720044"/>
              <a:chExt cx="801662" cy="844018"/>
            </a:xfrm>
          </p:grpSpPr>
          <p:sp>
            <p:nvSpPr>
              <p:cNvPr id="12" name="Oval 11"/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13" name="Straight Connector 12"/>
              <p:cNvCxnSpPr>
                <a:stCxn id="12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endCxn id="12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 bwMode="auto">
            <a:xfrm>
              <a:off x="4661272" y="2898889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" name="Isosceles Triangle 15"/>
            <p:cNvSpPr/>
            <p:nvPr/>
          </p:nvSpPr>
          <p:spPr bwMode="auto">
            <a:xfrm rot="5400000">
              <a:off x="5764274" y="4217221"/>
              <a:ext cx="361364" cy="580130"/>
            </a:xfrm>
            <a:prstGeom prst="triangle">
              <a:avLst/>
            </a:prstGeom>
            <a:solidFill>
              <a:srgbClr val="002050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5559830" y="2905070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3472569" y="3324584"/>
              <a:ext cx="133331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Convolution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4637476" y="3320690"/>
              <a:ext cx="77213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ReLU</a:t>
              </a: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5467137" y="3332445"/>
              <a:ext cx="968598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Pooling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139586" y="4256414"/>
              <a:ext cx="507382" cy="534190"/>
              <a:chOff x="4740385" y="3954462"/>
              <a:chExt cx="487252" cy="512996"/>
            </a:xfrm>
          </p:grpSpPr>
          <p:sp>
            <p:nvSpPr>
              <p:cNvPr id="22" name="Oval 21"/>
              <p:cNvSpPr/>
              <p:nvPr/>
            </p:nvSpPr>
            <p:spPr bwMode="auto"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23" name="Straight Connector 22"/>
              <p:cNvCxnSpPr>
                <a:stCxn id="22" idx="1"/>
                <a:endCxn id="22" idx="5"/>
              </p:cNvCxnSpPr>
              <p:nvPr/>
            </p:nvCxnSpPr>
            <p:spPr>
              <a:xfrm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22" idx="7"/>
                <a:endCxn id="22" idx="3"/>
              </p:cNvCxnSpPr>
              <p:nvPr/>
            </p:nvCxnSpPr>
            <p:spPr>
              <a:xfrm flipH="1"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/>
            <p:cNvSpPr/>
            <p:nvPr/>
          </p:nvSpPr>
          <p:spPr bwMode="auto">
            <a:xfrm>
              <a:off x="2027237" y="2911250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047090" y="4261830"/>
              <a:ext cx="503698" cy="530311"/>
              <a:chOff x="5154100" y="3720044"/>
              <a:chExt cx="801662" cy="844018"/>
            </a:xfrm>
          </p:grpSpPr>
          <p:sp>
            <p:nvSpPr>
              <p:cNvPr id="27" name="Oval 26"/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28" name="Straight Connector 27"/>
              <p:cNvCxnSpPr>
                <a:stCxn id="27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endCxn id="27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/>
            <p:cNvSpPr/>
            <p:nvPr/>
          </p:nvSpPr>
          <p:spPr bwMode="auto">
            <a:xfrm>
              <a:off x="2913116" y="2905070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1724412" y="3330764"/>
              <a:ext cx="133331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Convolution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2889318" y="3326871"/>
              <a:ext cx="77213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ReLU</a:t>
              </a: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545176" y="4239006"/>
              <a:ext cx="507382" cy="534190"/>
              <a:chOff x="4740385" y="3954462"/>
              <a:chExt cx="487252" cy="512996"/>
            </a:xfrm>
          </p:grpSpPr>
          <p:sp>
            <p:nvSpPr>
              <p:cNvPr id="34" name="Oval 33"/>
              <p:cNvSpPr/>
              <p:nvPr/>
            </p:nvSpPr>
            <p:spPr bwMode="auto"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35" name="Straight Connector 34"/>
              <p:cNvCxnSpPr>
                <a:stCxn id="34" idx="1"/>
                <a:endCxn id="34" idx="5"/>
              </p:cNvCxnSpPr>
              <p:nvPr/>
            </p:nvCxnSpPr>
            <p:spPr>
              <a:xfrm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34" idx="7"/>
                <a:endCxn id="34" idx="3"/>
              </p:cNvCxnSpPr>
              <p:nvPr/>
            </p:nvCxnSpPr>
            <p:spPr>
              <a:xfrm flipH="1">
                <a:off x="4811741" y="4029589"/>
                <a:ext cx="344540" cy="362742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 bwMode="auto">
            <a:xfrm>
              <a:off x="6432827" y="2893843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7452680" y="4244423"/>
              <a:ext cx="503698" cy="530311"/>
              <a:chOff x="5154100" y="3720044"/>
              <a:chExt cx="801662" cy="844018"/>
            </a:xfrm>
          </p:grpSpPr>
          <p:sp>
            <p:nvSpPr>
              <p:cNvPr id="39" name="Oval 38"/>
              <p:cNvSpPr/>
              <p:nvPr/>
            </p:nvSpPr>
            <p:spPr bwMode="auto"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40" name="Straight Connector 39"/>
              <p:cNvCxnSpPr>
                <a:stCxn id="39" idx="2"/>
              </p:cNvCxnSpPr>
              <p:nvPr/>
            </p:nvCxnSpPr>
            <p:spPr>
              <a:xfrm>
                <a:off x="5154100" y="4142053"/>
                <a:ext cx="420662" cy="0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endCxn id="39" idx="7"/>
              </p:cNvCxnSpPr>
              <p:nvPr/>
            </p:nvCxnSpPr>
            <p:spPr>
              <a:xfrm flipV="1">
                <a:off x="5554931" y="3843648"/>
                <a:ext cx="283430" cy="298405"/>
              </a:xfrm>
              <a:prstGeom prst="line">
                <a:avLst/>
              </a:prstGeom>
              <a:ln w="5715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 bwMode="auto">
            <a:xfrm>
              <a:off x="7318705" y="2887662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3" name="Isosceles Triangle 42"/>
            <p:cNvSpPr/>
            <p:nvPr/>
          </p:nvSpPr>
          <p:spPr bwMode="auto">
            <a:xfrm rot="5400000">
              <a:off x="8421706" y="4205994"/>
              <a:ext cx="361364" cy="580130"/>
            </a:xfrm>
            <a:prstGeom prst="triangle">
              <a:avLst/>
            </a:prstGeom>
            <a:solidFill>
              <a:srgbClr val="002050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8217262" y="2893843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16200000">
              <a:off x="6130001" y="3313356"/>
              <a:ext cx="133331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Convolution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7294908" y="3309463"/>
              <a:ext cx="772134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ReLU</a:t>
              </a: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8124569" y="3321217"/>
              <a:ext cx="968598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Pooling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9131662" y="2887662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rot="16200000">
              <a:off x="8924132" y="3179615"/>
              <a:ext cx="1198277" cy="760208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Fully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connected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9319301" y="4246422"/>
              <a:ext cx="409960" cy="527092"/>
              <a:chOff x="5684837" y="3268662"/>
              <a:chExt cx="1066800" cy="1371600"/>
            </a:xfrm>
          </p:grpSpPr>
          <p:sp>
            <p:nvSpPr>
              <p:cNvPr id="51" name="Oval 50"/>
              <p:cNvSpPr/>
              <p:nvPr/>
            </p:nvSpPr>
            <p:spPr bwMode="auto">
              <a:xfrm>
                <a:off x="5684837" y="41830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52" name="Straight Connector 51"/>
              <p:cNvCxnSpPr>
                <a:stCxn id="58" idx="6"/>
                <a:endCxn id="62" idx="2"/>
              </p:cNvCxnSpPr>
              <p:nvPr/>
            </p:nvCxnSpPr>
            <p:spPr>
              <a:xfrm>
                <a:off x="5837237" y="3344862"/>
                <a:ext cx="762000" cy="3810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59" idx="6"/>
                <a:endCxn id="62" idx="2"/>
              </p:cNvCxnSpPr>
              <p:nvPr/>
            </p:nvCxnSpPr>
            <p:spPr>
              <a:xfrm flipV="1">
                <a:off x="5837237" y="3725862"/>
                <a:ext cx="762000" cy="2286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9" idx="6"/>
                <a:endCxn id="61" idx="2"/>
              </p:cNvCxnSpPr>
              <p:nvPr/>
            </p:nvCxnSpPr>
            <p:spPr>
              <a:xfrm>
                <a:off x="5837237" y="3954462"/>
                <a:ext cx="762000" cy="2286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endCxn id="61" idx="2"/>
              </p:cNvCxnSpPr>
              <p:nvPr/>
            </p:nvCxnSpPr>
            <p:spPr>
              <a:xfrm flipV="1">
                <a:off x="5837237" y="4183062"/>
                <a:ext cx="762000" cy="376248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58" idx="6"/>
                <a:endCxn id="61" idx="2"/>
              </p:cNvCxnSpPr>
              <p:nvPr/>
            </p:nvCxnSpPr>
            <p:spPr>
              <a:xfrm>
                <a:off x="5837237" y="3344862"/>
                <a:ext cx="762000" cy="838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60" idx="6"/>
                <a:endCxn id="62" idx="2"/>
              </p:cNvCxnSpPr>
              <p:nvPr/>
            </p:nvCxnSpPr>
            <p:spPr>
              <a:xfrm flipV="1">
                <a:off x="5837237" y="3725862"/>
                <a:ext cx="762000" cy="838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 bwMode="auto">
              <a:xfrm>
                <a:off x="5684837" y="32686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 bwMode="auto">
              <a:xfrm>
                <a:off x="5684837" y="38782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 bwMode="auto">
              <a:xfrm>
                <a:off x="5684837" y="44878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 bwMode="auto">
              <a:xfrm>
                <a:off x="6599237" y="41068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2" name="Oval 61"/>
              <p:cNvSpPr/>
              <p:nvPr/>
            </p:nvSpPr>
            <p:spPr bwMode="auto">
              <a:xfrm>
                <a:off x="6599237" y="36496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3" name="Oval 62"/>
              <p:cNvSpPr/>
              <p:nvPr/>
            </p:nvSpPr>
            <p:spPr bwMode="auto">
              <a:xfrm>
                <a:off x="5684837" y="35734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64" name="Straight Connector 63"/>
              <p:cNvCxnSpPr>
                <a:stCxn id="51" idx="6"/>
                <a:endCxn id="61" idx="2"/>
              </p:cNvCxnSpPr>
              <p:nvPr/>
            </p:nvCxnSpPr>
            <p:spPr>
              <a:xfrm flipV="1">
                <a:off x="5837237" y="4183062"/>
                <a:ext cx="762000" cy="76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51" idx="6"/>
                <a:endCxn id="62" idx="2"/>
              </p:cNvCxnSpPr>
              <p:nvPr/>
            </p:nvCxnSpPr>
            <p:spPr>
              <a:xfrm flipV="1">
                <a:off x="5837237" y="3725862"/>
                <a:ext cx="762000" cy="5334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63" idx="6"/>
                <a:endCxn id="62" idx="2"/>
              </p:cNvCxnSpPr>
              <p:nvPr/>
            </p:nvCxnSpPr>
            <p:spPr>
              <a:xfrm>
                <a:off x="5837237" y="3649662"/>
                <a:ext cx="762000" cy="76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63" idx="6"/>
                <a:endCxn id="61" idx="2"/>
              </p:cNvCxnSpPr>
              <p:nvPr/>
            </p:nvCxnSpPr>
            <p:spPr>
              <a:xfrm>
                <a:off x="5837237" y="3649662"/>
                <a:ext cx="762000" cy="5334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 67"/>
            <p:cNvSpPr/>
            <p:nvPr/>
          </p:nvSpPr>
          <p:spPr bwMode="auto">
            <a:xfrm>
              <a:off x="10045997" y="2887662"/>
              <a:ext cx="771648" cy="226011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rot="16200000">
              <a:off x="9838467" y="3179615"/>
              <a:ext cx="1198277" cy="760208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Fully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connected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0233636" y="4246422"/>
              <a:ext cx="409960" cy="527092"/>
              <a:chOff x="5684837" y="3268662"/>
              <a:chExt cx="1066800" cy="1371600"/>
            </a:xfrm>
          </p:grpSpPr>
          <p:sp>
            <p:nvSpPr>
              <p:cNvPr id="71" name="Oval 70"/>
              <p:cNvSpPr/>
              <p:nvPr/>
            </p:nvSpPr>
            <p:spPr bwMode="auto">
              <a:xfrm>
                <a:off x="5684837" y="41830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72" name="Straight Connector 71"/>
              <p:cNvCxnSpPr>
                <a:stCxn id="78" idx="6"/>
                <a:endCxn id="82" idx="2"/>
              </p:cNvCxnSpPr>
              <p:nvPr/>
            </p:nvCxnSpPr>
            <p:spPr>
              <a:xfrm>
                <a:off x="5837237" y="3344862"/>
                <a:ext cx="762000" cy="3810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79" idx="6"/>
                <a:endCxn id="82" idx="2"/>
              </p:cNvCxnSpPr>
              <p:nvPr/>
            </p:nvCxnSpPr>
            <p:spPr>
              <a:xfrm flipV="1">
                <a:off x="5837237" y="3725862"/>
                <a:ext cx="762000" cy="2286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79" idx="6"/>
                <a:endCxn id="81" idx="2"/>
              </p:cNvCxnSpPr>
              <p:nvPr/>
            </p:nvCxnSpPr>
            <p:spPr>
              <a:xfrm>
                <a:off x="5837237" y="3954462"/>
                <a:ext cx="762000" cy="2286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endCxn id="81" idx="2"/>
              </p:cNvCxnSpPr>
              <p:nvPr/>
            </p:nvCxnSpPr>
            <p:spPr>
              <a:xfrm flipV="1">
                <a:off x="5837237" y="4183062"/>
                <a:ext cx="762000" cy="376248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78" idx="6"/>
                <a:endCxn id="81" idx="2"/>
              </p:cNvCxnSpPr>
              <p:nvPr/>
            </p:nvCxnSpPr>
            <p:spPr>
              <a:xfrm>
                <a:off x="5837237" y="3344862"/>
                <a:ext cx="762000" cy="838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80" idx="6"/>
                <a:endCxn id="82" idx="2"/>
              </p:cNvCxnSpPr>
              <p:nvPr/>
            </p:nvCxnSpPr>
            <p:spPr>
              <a:xfrm flipV="1">
                <a:off x="5837237" y="3725862"/>
                <a:ext cx="762000" cy="838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 bwMode="auto">
              <a:xfrm>
                <a:off x="5684837" y="32686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 bwMode="auto">
              <a:xfrm>
                <a:off x="5684837" y="38782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0" name="Oval 79"/>
              <p:cNvSpPr/>
              <p:nvPr/>
            </p:nvSpPr>
            <p:spPr bwMode="auto">
              <a:xfrm>
                <a:off x="5684837" y="44878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1" name="Oval 80"/>
              <p:cNvSpPr/>
              <p:nvPr/>
            </p:nvSpPr>
            <p:spPr bwMode="auto">
              <a:xfrm>
                <a:off x="6599237" y="41068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2" name="Oval 81"/>
              <p:cNvSpPr/>
              <p:nvPr/>
            </p:nvSpPr>
            <p:spPr bwMode="auto">
              <a:xfrm>
                <a:off x="6599237" y="36496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3" name="Oval 82"/>
              <p:cNvSpPr/>
              <p:nvPr/>
            </p:nvSpPr>
            <p:spPr bwMode="auto">
              <a:xfrm>
                <a:off x="5684837" y="3573462"/>
                <a:ext cx="152400" cy="152400"/>
              </a:xfrm>
              <a:prstGeom prst="ellipse">
                <a:avLst/>
              </a:prstGeom>
              <a:solidFill>
                <a:srgbClr val="002050"/>
              </a:solidFill>
              <a:ln w="38100">
                <a:solidFill>
                  <a:srgbClr val="00205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cxnSp>
            <p:nvCxnSpPr>
              <p:cNvPr id="84" name="Straight Connector 83"/>
              <p:cNvCxnSpPr>
                <a:stCxn id="71" idx="6"/>
                <a:endCxn id="81" idx="2"/>
              </p:cNvCxnSpPr>
              <p:nvPr/>
            </p:nvCxnSpPr>
            <p:spPr>
              <a:xfrm flipV="1">
                <a:off x="5837237" y="4183062"/>
                <a:ext cx="762000" cy="76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71" idx="6"/>
                <a:endCxn id="82" idx="2"/>
              </p:cNvCxnSpPr>
              <p:nvPr/>
            </p:nvCxnSpPr>
            <p:spPr>
              <a:xfrm flipV="1">
                <a:off x="5837237" y="3725862"/>
                <a:ext cx="762000" cy="5334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83" idx="6"/>
                <a:endCxn id="82" idx="2"/>
              </p:cNvCxnSpPr>
              <p:nvPr/>
            </p:nvCxnSpPr>
            <p:spPr>
              <a:xfrm>
                <a:off x="5837237" y="3649662"/>
                <a:ext cx="762000" cy="762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83" idx="6"/>
                <a:endCxn id="81" idx="2"/>
              </p:cNvCxnSpPr>
              <p:nvPr/>
            </p:nvCxnSpPr>
            <p:spPr>
              <a:xfrm>
                <a:off x="5837237" y="3649662"/>
                <a:ext cx="762000" cy="533400"/>
              </a:xfrm>
              <a:prstGeom prst="line">
                <a:avLst/>
              </a:prstGeom>
              <a:ln w="38100">
                <a:solidFill>
                  <a:srgbClr val="00205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8" name="Group 87"/>
          <p:cNvGrpSpPr/>
          <p:nvPr/>
        </p:nvGrpSpPr>
        <p:grpSpPr>
          <a:xfrm>
            <a:off x="11198710" y="2921737"/>
            <a:ext cx="822748" cy="2173147"/>
            <a:chOff x="9266237" y="2497524"/>
            <a:chExt cx="1143000" cy="3019038"/>
          </a:xfrm>
        </p:grpSpPr>
        <p:sp>
          <p:nvSpPr>
            <p:cNvPr id="89" name="Rectangle 88"/>
            <p:cNvSpPr/>
            <p:nvPr/>
          </p:nvSpPr>
          <p:spPr bwMode="auto">
            <a:xfrm>
              <a:off x="9266237" y="2497524"/>
              <a:ext cx="1143000" cy="1143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0" b="1" dirty="0">
                  <a:solidFill>
                    <a:schemeClr val="bg1">
                      <a:lumMod val="50000"/>
                    </a:schemeClr>
                  </a:solidFill>
                </a:rPr>
                <a:t>X</a:t>
              </a: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9266237" y="4373562"/>
              <a:ext cx="1143000" cy="1143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0" b="1" dirty="0">
                  <a:solidFill>
                    <a:schemeClr val="bg1">
                      <a:lumMod val="50000"/>
                    </a:schemeClr>
                  </a:solidFill>
                </a:rPr>
                <a:t>O</a:t>
              </a: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 flipV="1">
            <a:off x="10866437" y="4020754"/>
            <a:ext cx="304800" cy="9908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1247437" y="2356736"/>
            <a:ext cx="701154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.92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1247437" y="5134598"/>
            <a:ext cx="701154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.51</a:t>
            </a: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776" y="713847"/>
            <a:ext cx="6271461" cy="170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6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For each feature pixel and voting weight, adjust it up and down a bit and see how the error changes. </a:t>
            </a:r>
          </a:p>
        </p:txBody>
      </p:sp>
      <p:sp>
        <p:nvSpPr>
          <p:cNvPr id="6" name="Freeform 5"/>
          <p:cNvSpPr/>
          <p:nvPr/>
        </p:nvSpPr>
        <p:spPr bwMode="auto">
          <a:xfrm>
            <a:off x="6827837" y="906462"/>
            <a:ext cx="4393986" cy="4272865"/>
          </a:xfrm>
          <a:custGeom>
            <a:avLst/>
            <a:gdLst>
              <a:gd name="connsiteX0" fmla="*/ 0 w 3814549"/>
              <a:gd name="connsiteY0" fmla="*/ 13648 h 3521124"/>
              <a:gd name="connsiteX1" fmla="*/ 1849271 w 3814549"/>
              <a:gd name="connsiteY1" fmla="*/ 3521122 h 3521124"/>
              <a:gd name="connsiteX2" fmla="*/ 3814549 w 3814549"/>
              <a:gd name="connsiteY2" fmla="*/ 0 h 3521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4549" h="3521124">
                <a:moveTo>
                  <a:pt x="0" y="13648"/>
                </a:moveTo>
                <a:cubicBezTo>
                  <a:pt x="606756" y="1768522"/>
                  <a:pt x="1213513" y="3523397"/>
                  <a:pt x="1849271" y="3521122"/>
                </a:cubicBezTo>
                <a:cubicBezTo>
                  <a:pt x="2485029" y="3518847"/>
                  <a:pt x="3149789" y="1759423"/>
                  <a:pt x="3814549" y="0"/>
                </a:cubicBezTo>
              </a:path>
            </a:pathLst>
          </a:custGeom>
          <a:noFill/>
          <a:ln w="57150">
            <a:solidFill>
              <a:srgbClr val="002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19439" y="449262"/>
            <a:ext cx="0" cy="5105400"/>
          </a:xfrm>
          <a:prstGeom prst="straightConnector1">
            <a:avLst/>
          </a:prstGeom>
          <a:ln w="19050">
            <a:solidFill>
              <a:srgbClr val="002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519439" y="5554662"/>
            <a:ext cx="5185198" cy="0"/>
          </a:xfrm>
          <a:prstGeom prst="straightConnector1">
            <a:avLst/>
          </a:prstGeom>
          <a:ln w="19050">
            <a:solidFill>
              <a:srgbClr val="002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51837" y="5707062"/>
            <a:ext cx="128637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2050"/>
                </a:solidFill>
              </a:rPr>
              <a:t>weight</a:t>
            </a:r>
          </a:p>
        </p:txBody>
      </p:sp>
      <p:sp>
        <p:nvSpPr>
          <p:cNvPr id="48" name="TextBox 47"/>
          <p:cNvSpPr txBox="1"/>
          <p:nvPr/>
        </p:nvSpPr>
        <p:spPr>
          <a:xfrm rot="5400000">
            <a:off x="5560501" y="2592128"/>
            <a:ext cx="102893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2050"/>
                </a:solidFill>
              </a:rPr>
              <a:t>error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7513637" y="2681620"/>
            <a:ext cx="347310" cy="320342"/>
          </a:xfrm>
          <a:prstGeom prst="ellipse">
            <a:avLst/>
          </a:prstGeom>
          <a:solidFill>
            <a:srgbClr val="00205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0169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For each feature pixel and voting weight, adjust it up and down a bit and see how the error changes. </a:t>
            </a:r>
          </a:p>
        </p:txBody>
      </p:sp>
      <p:sp>
        <p:nvSpPr>
          <p:cNvPr id="6" name="Freeform 5"/>
          <p:cNvSpPr/>
          <p:nvPr/>
        </p:nvSpPr>
        <p:spPr bwMode="auto">
          <a:xfrm>
            <a:off x="6827837" y="906462"/>
            <a:ext cx="4393986" cy="4272865"/>
          </a:xfrm>
          <a:custGeom>
            <a:avLst/>
            <a:gdLst>
              <a:gd name="connsiteX0" fmla="*/ 0 w 3814549"/>
              <a:gd name="connsiteY0" fmla="*/ 13648 h 3521124"/>
              <a:gd name="connsiteX1" fmla="*/ 1849271 w 3814549"/>
              <a:gd name="connsiteY1" fmla="*/ 3521122 h 3521124"/>
              <a:gd name="connsiteX2" fmla="*/ 3814549 w 3814549"/>
              <a:gd name="connsiteY2" fmla="*/ 0 h 3521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4549" h="3521124">
                <a:moveTo>
                  <a:pt x="0" y="13648"/>
                </a:moveTo>
                <a:cubicBezTo>
                  <a:pt x="606756" y="1768522"/>
                  <a:pt x="1213513" y="3523397"/>
                  <a:pt x="1849271" y="3521122"/>
                </a:cubicBezTo>
                <a:cubicBezTo>
                  <a:pt x="2485029" y="3518847"/>
                  <a:pt x="3149789" y="1759423"/>
                  <a:pt x="3814549" y="0"/>
                </a:cubicBezTo>
              </a:path>
            </a:pathLst>
          </a:custGeom>
          <a:noFill/>
          <a:ln w="57150">
            <a:solidFill>
              <a:srgbClr val="002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19439" y="449262"/>
            <a:ext cx="0" cy="5105400"/>
          </a:xfrm>
          <a:prstGeom prst="straightConnector1">
            <a:avLst/>
          </a:prstGeom>
          <a:ln w="19050">
            <a:solidFill>
              <a:srgbClr val="002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519439" y="5554662"/>
            <a:ext cx="5185198" cy="0"/>
          </a:xfrm>
          <a:prstGeom prst="straightConnector1">
            <a:avLst/>
          </a:prstGeom>
          <a:ln w="19050">
            <a:solidFill>
              <a:srgbClr val="002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51837" y="5707062"/>
            <a:ext cx="128637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2050"/>
                </a:solidFill>
              </a:rPr>
              <a:t>weight</a:t>
            </a:r>
          </a:p>
        </p:txBody>
      </p:sp>
      <p:sp>
        <p:nvSpPr>
          <p:cNvPr id="48" name="TextBox 47"/>
          <p:cNvSpPr txBox="1"/>
          <p:nvPr/>
        </p:nvSpPr>
        <p:spPr>
          <a:xfrm rot="5400000">
            <a:off x="5560501" y="2592128"/>
            <a:ext cx="102893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2050"/>
                </a:solidFill>
              </a:rPr>
              <a:t>error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7513637" y="2681620"/>
            <a:ext cx="347310" cy="320342"/>
          </a:xfrm>
          <a:prstGeom prst="ellipse">
            <a:avLst/>
          </a:prstGeom>
          <a:solidFill>
            <a:srgbClr val="00205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7775927" y="3405520"/>
            <a:ext cx="347310" cy="320342"/>
          </a:xfrm>
          <a:prstGeom prst="ellipse">
            <a:avLst/>
          </a:prstGeom>
          <a:solidFill>
            <a:srgbClr val="00205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7208837" y="1897062"/>
            <a:ext cx="347310" cy="320342"/>
          </a:xfrm>
          <a:prstGeom prst="ellipse">
            <a:avLst/>
          </a:prstGeom>
          <a:solidFill>
            <a:srgbClr val="002050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noFill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437437" y="2201862"/>
            <a:ext cx="152400" cy="438826"/>
          </a:xfrm>
          <a:prstGeom prst="straightConnector1">
            <a:avLst/>
          </a:prstGeom>
          <a:ln w="28575">
            <a:solidFill>
              <a:srgbClr val="002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742237" y="3042894"/>
            <a:ext cx="152400" cy="362626"/>
          </a:xfrm>
          <a:prstGeom prst="straightConnector1">
            <a:avLst/>
          </a:prstGeom>
          <a:ln w="28575">
            <a:solidFill>
              <a:srgbClr val="002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3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837" y="2050622"/>
            <a:ext cx="3515522" cy="34083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37" y="2049461"/>
            <a:ext cx="3496022" cy="33894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is hard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4BEA0-FC64-40C0-9671-F54EF085B5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41837" y="1592262"/>
            <a:ext cx="2887650" cy="427040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700" dirty="0">
                <a:solidFill>
                  <a:srgbClr val="002060"/>
                </a:solidFill>
              </a:rPr>
              <a:t>=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10509" y="677862"/>
            <a:ext cx="1541128" cy="305160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900" dirty="0">
                <a:solidFill>
                  <a:srgbClr val="00206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9678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Hyperparameters</a:t>
            </a:r>
            <a:r>
              <a:rPr lang="en-US" dirty="0"/>
              <a:t> (knobs)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  <a:p>
            <a:r>
              <a:rPr lang="en-US" dirty="0"/>
              <a:t>	Number of features</a:t>
            </a:r>
          </a:p>
          <a:p>
            <a:r>
              <a:rPr lang="en-US" dirty="0"/>
              <a:t>	Size of features</a:t>
            </a:r>
          </a:p>
          <a:p>
            <a:r>
              <a:rPr lang="en-US" dirty="0"/>
              <a:t>Pooling</a:t>
            </a:r>
          </a:p>
          <a:p>
            <a:r>
              <a:rPr lang="en-US" dirty="0"/>
              <a:t>	Window size</a:t>
            </a:r>
          </a:p>
          <a:p>
            <a:r>
              <a:rPr lang="en-US" dirty="0"/>
              <a:t>	Window stride</a:t>
            </a:r>
          </a:p>
          <a:p>
            <a:r>
              <a:rPr lang="en-US" dirty="0"/>
              <a:t>Fully Connected</a:t>
            </a:r>
          </a:p>
          <a:p>
            <a:r>
              <a:rPr lang="en-US" dirty="0"/>
              <a:t>	Number of neurons </a:t>
            </a:r>
          </a:p>
        </p:txBody>
      </p:sp>
    </p:spTree>
    <p:extLst>
      <p:ext uri="{BB962C8B-B14F-4D97-AF65-F5344CB8AC3E}">
        <p14:creationId xmlns:p14="http://schemas.microsoft.com/office/powerpoint/2010/main" val="187554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How many of each type of layer?</a:t>
            </a:r>
          </a:p>
          <a:p>
            <a:r>
              <a:rPr lang="en-US" dirty="0"/>
              <a:t>In what order?</a:t>
            </a:r>
          </a:p>
        </p:txBody>
      </p:sp>
    </p:spTree>
    <p:extLst>
      <p:ext uri="{BB962C8B-B14F-4D97-AF65-F5344CB8AC3E}">
        <p14:creationId xmlns:p14="http://schemas.microsoft.com/office/powerpoint/2010/main" val="346479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just images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Any 2D (or 3D) data.</a:t>
            </a:r>
          </a:p>
          <a:p>
            <a:r>
              <a:rPr lang="en-US" dirty="0"/>
              <a:t>Things closer together are more closely related than things far away.</a:t>
            </a:r>
          </a:p>
        </p:txBody>
      </p:sp>
    </p:spTree>
    <p:extLst>
      <p:ext uri="{BB962C8B-B14F-4D97-AF65-F5344CB8AC3E}">
        <p14:creationId xmlns:p14="http://schemas.microsoft.com/office/powerpoint/2010/main" val="30051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8E445-EF92-4A92-AD97-3CCDE6D563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204" y="2229098"/>
            <a:ext cx="4328233" cy="41963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38843" y="1516062"/>
            <a:ext cx="3559885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Columns of pixels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929388" y="1904724"/>
            <a:ext cx="7547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 rot="5400000">
            <a:off x="2220293" y="3585041"/>
            <a:ext cx="3907899" cy="738664"/>
            <a:chOff x="4433329" y="1462837"/>
            <a:chExt cx="3156507" cy="596637"/>
          </a:xfrm>
        </p:grpSpPr>
        <p:sp>
          <p:nvSpPr>
            <p:cNvPr id="10" name="TextBox 9"/>
            <p:cNvSpPr txBox="1"/>
            <p:nvPr/>
          </p:nvSpPr>
          <p:spPr>
            <a:xfrm>
              <a:off x="4433329" y="1462837"/>
              <a:ext cx="2355733" cy="59663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Rows of pixels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6980236" y="1761156"/>
              <a:ext cx="6096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990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203" y="2229097"/>
            <a:ext cx="4328233" cy="41963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7CC37-29D0-45EC-B2CA-BDD4A2C08C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438843" y="1516062"/>
            <a:ext cx="2307363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Time steps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929388" y="1904724"/>
            <a:ext cx="7547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 rot="5400000">
            <a:off x="1976509" y="3471791"/>
            <a:ext cx="4103462" cy="1258806"/>
            <a:chOff x="4275366" y="1252761"/>
            <a:chExt cx="3314470" cy="1016769"/>
          </a:xfrm>
        </p:grpSpPr>
        <p:sp>
          <p:nvSpPr>
            <p:cNvPr id="18" name="TextBox 17"/>
            <p:cNvSpPr txBox="1"/>
            <p:nvPr/>
          </p:nvSpPr>
          <p:spPr>
            <a:xfrm>
              <a:off x="4275366" y="1252761"/>
              <a:ext cx="2671662" cy="1016769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Intensity in each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frequency band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980236" y="1761156"/>
              <a:ext cx="6096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182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202" y="2229096"/>
            <a:ext cx="4328233" cy="41963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61CB8-55FC-49DF-8257-CF1944F1A3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438843" y="1058862"/>
            <a:ext cx="2253630" cy="125880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Position in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sentence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929388" y="1904724"/>
            <a:ext cx="7547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 rot="5400000">
            <a:off x="1916258" y="3487740"/>
            <a:ext cx="4071566" cy="1258805"/>
            <a:chOff x="4301129" y="1314325"/>
            <a:chExt cx="3288707" cy="1016768"/>
          </a:xfrm>
        </p:grpSpPr>
        <p:sp>
          <p:nvSpPr>
            <p:cNvPr id="18" name="TextBox 17"/>
            <p:cNvSpPr txBox="1"/>
            <p:nvPr/>
          </p:nvSpPr>
          <p:spPr>
            <a:xfrm>
              <a:off x="4301129" y="1314325"/>
              <a:ext cx="1759147" cy="1016768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Words in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dictionary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980236" y="1761156"/>
              <a:ext cx="6096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472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ConvNets</a:t>
            </a:r>
            <a:r>
              <a:rPr lang="en-US" dirty="0"/>
              <a:t> only capture local “spatial” patterns in data.</a:t>
            </a:r>
          </a:p>
          <a:p>
            <a:r>
              <a:rPr lang="en-US" dirty="0"/>
              <a:t>If the data can’t be made to look like an image, </a:t>
            </a:r>
            <a:r>
              <a:rPr lang="en-US" dirty="0" err="1"/>
              <a:t>ConvNets</a:t>
            </a:r>
            <a:r>
              <a:rPr lang="en-US" dirty="0"/>
              <a:t> are less useful.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48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201" y="2225627"/>
            <a:ext cx="4328233" cy="41963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E3F1E-3062-4ACC-8A56-D12D08765D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38843" y="-7938"/>
            <a:ext cx="3788345" cy="229909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Name, age,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address, email,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purchases,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browsing activity,…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929388" y="1439862"/>
            <a:ext cx="75471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 rot="5400000">
            <a:off x="1976510" y="3808064"/>
            <a:ext cx="3951066" cy="738664"/>
            <a:chOff x="4398461" y="1524389"/>
            <a:chExt cx="3191375" cy="596637"/>
          </a:xfrm>
        </p:grpSpPr>
        <p:sp>
          <p:nvSpPr>
            <p:cNvPr id="8" name="TextBox 7"/>
            <p:cNvSpPr txBox="1"/>
            <p:nvPr/>
          </p:nvSpPr>
          <p:spPr>
            <a:xfrm>
              <a:off x="4398461" y="1524389"/>
              <a:ext cx="1855636" cy="59663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Customers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6980236" y="1761156"/>
              <a:ext cx="6096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48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thumb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If your data is just as useful after swapping any of your columns with each other, then you can’t use Convolutional Neural Networks.</a:t>
            </a:r>
          </a:p>
        </p:txBody>
      </p:sp>
    </p:spTree>
    <p:extLst>
      <p:ext uri="{BB962C8B-B14F-4D97-AF65-F5344CB8AC3E}">
        <p14:creationId xmlns:p14="http://schemas.microsoft.com/office/powerpoint/2010/main" val="61185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nutshell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ConvNets</a:t>
            </a:r>
            <a:r>
              <a:rPr lang="en-US" dirty="0"/>
              <a:t> are great at finding patterns and using them to classify images.</a:t>
            </a:r>
          </a:p>
        </p:txBody>
      </p:sp>
    </p:spTree>
    <p:extLst>
      <p:ext uri="{BB962C8B-B14F-4D97-AF65-F5344CB8AC3E}">
        <p14:creationId xmlns:p14="http://schemas.microsoft.com/office/powerpoint/2010/main" val="257405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13" y="2049460"/>
            <a:ext cx="3474146" cy="33682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595" y="2049461"/>
            <a:ext cx="3506441" cy="3399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computers see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E5B48-F136-4760-949F-5A7D1F3D6C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41837" y="1592262"/>
            <a:ext cx="2887650" cy="427040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700" dirty="0">
                <a:solidFill>
                  <a:srgbClr val="002060"/>
                </a:solidFill>
              </a:rPr>
              <a:t>=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0509" y="677862"/>
            <a:ext cx="1541128" cy="305160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900" dirty="0">
                <a:solidFill>
                  <a:srgbClr val="00206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0343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 check 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Deep Learning Demystified</a:t>
            </a:r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Notes from Stanford CS 231 course</a:t>
            </a:r>
            <a:endParaRPr lang="en-US" dirty="0"/>
          </a:p>
          <a:p>
            <a:r>
              <a:rPr lang="en-US" dirty="0"/>
              <a:t>(Justin Johnson and Andrej </a:t>
            </a:r>
            <a:r>
              <a:rPr lang="en-US" dirty="0" err="1"/>
              <a:t>Karpathy</a:t>
            </a:r>
            <a:r>
              <a:rPr lang="en-US" dirty="0"/>
              <a:t>)</a:t>
            </a:r>
          </a:p>
          <a:p>
            <a:r>
              <a:rPr lang="en-US" dirty="0">
                <a:hlinkClick r:id="rId4"/>
              </a:rPr>
              <a:t>The writings of Christopher </a:t>
            </a:r>
            <a:r>
              <a:rPr lang="en-US" dirty="0" err="1">
                <a:hlinkClick r:id="rId4"/>
              </a:rPr>
              <a:t>Olah</a:t>
            </a:r>
            <a:r>
              <a:rPr lang="en-US" dirty="0">
                <a:hlinkClick r:id="rId4"/>
              </a:rPr>
              <a:t> 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Deep Learning Demystified – Data Scientist in the maki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5437" y="449262"/>
            <a:ext cx="37338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9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ConvNet</a:t>
            </a:r>
            <a:r>
              <a:rPr lang="en-US" dirty="0"/>
              <a:t>/DNN toolkits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Caffe</a:t>
            </a:r>
            <a:r>
              <a:rPr lang="en-US" dirty="0"/>
              <a:t> (Berkeley Vision and Learning Center)</a:t>
            </a:r>
          </a:p>
          <a:p>
            <a:r>
              <a:rPr lang="en-US" dirty="0">
                <a:hlinkClick r:id="rId3"/>
              </a:rPr>
              <a:t>CNTK</a:t>
            </a:r>
            <a:r>
              <a:rPr lang="en-US" dirty="0"/>
              <a:t> (Microsoft)</a:t>
            </a:r>
          </a:p>
          <a:p>
            <a:r>
              <a:rPr lang="en-US" dirty="0">
                <a:hlinkClick r:id="rId4" tooltip="Deeplearning4j"/>
              </a:rPr>
              <a:t>Deeplearning4j</a:t>
            </a:r>
            <a:r>
              <a:rPr lang="en-US" dirty="0"/>
              <a:t> (</a:t>
            </a:r>
            <a:r>
              <a:rPr lang="en-US" dirty="0" err="1"/>
              <a:t>Skymind</a:t>
            </a:r>
            <a:r>
              <a:rPr lang="en-US" dirty="0"/>
              <a:t>)</a:t>
            </a:r>
          </a:p>
          <a:p>
            <a:r>
              <a:rPr lang="en-US" dirty="0" err="1">
                <a:hlinkClick r:id="rId5"/>
              </a:rPr>
              <a:t>TensorFlow</a:t>
            </a:r>
            <a:r>
              <a:rPr lang="en-US" dirty="0"/>
              <a:t> (Google)</a:t>
            </a:r>
          </a:p>
          <a:p>
            <a:r>
              <a:rPr lang="en-US" dirty="0" err="1">
                <a:hlinkClick r:id="rId6" tooltip="Theano (software)"/>
              </a:rPr>
              <a:t>Theano</a:t>
            </a:r>
            <a:r>
              <a:rPr lang="en-US" dirty="0"/>
              <a:t> (University of Montreal + broad community)</a:t>
            </a:r>
          </a:p>
          <a:p>
            <a:r>
              <a:rPr lang="en-US" dirty="0">
                <a:hlinkClick r:id="rId7" tooltip="Torch (machine learning)"/>
              </a:rPr>
              <a:t>Torch</a:t>
            </a:r>
            <a:r>
              <a:rPr lang="en-US" dirty="0"/>
              <a:t> (Ronan </a:t>
            </a:r>
            <a:r>
              <a:rPr lang="en-US" dirty="0" err="1"/>
              <a:t>Collobert</a:t>
            </a:r>
            <a:r>
              <a:rPr lang="en-US" dirty="0"/>
              <a:t>)</a:t>
            </a:r>
          </a:p>
          <a:p>
            <a:r>
              <a:rPr lang="en-US" dirty="0">
                <a:hlinkClick r:id="rId8"/>
              </a:rPr>
              <a:t>Many others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1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THANK YOU FOR LISTENING!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40" dirty="0"/>
              <a:t>Email: </a:t>
            </a:r>
            <a:r>
              <a:rPr lang="en-US" sz="2040" dirty="0">
                <a:hlinkClick r:id="rId2"/>
              </a:rPr>
              <a:t>bienhuynh96@gmail.com</a:t>
            </a:r>
            <a:endParaRPr lang="en-US" sz="2040" dirty="0"/>
          </a:p>
          <a:p>
            <a:r>
              <a:rPr lang="en-US" sz="2040" dirty="0" err="1"/>
              <a:t>Facebook:fb.com</a:t>
            </a:r>
            <a:r>
              <a:rPr lang="en-US" sz="2040" dirty="0"/>
              <a:t>/tianangthang7</a:t>
            </a:r>
          </a:p>
          <a:p>
            <a:r>
              <a:rPr lang="en-US" sz="2040" dirty="0">
                <a:solidFill>
                  <a:schemeClr val="tx1"/>
                </a:solidFill>
              </a:rPr>
              <a:t>____________________________________</a:t>
            </a:r>
          </a:p>
        </p:txBody>
      </p:sp>
      <p:pic>
        <p:nvPicPr>
          <p:cNvPr id="6" name="Picture 5" descr="A person standing posing for the camera&#10;&#10;Description generated with very high confidence">
            <a:extLst>
              <a:ext uri="{FF2B5EF4-FFF2-40B4-BE49-F238E27FC236}">
                <a16:creationId xmlns:a16="http://schemas.microsoft.com/office/drawing/2014/main" id="{3851C18F-B9E4-49EC-8E6D-41F71E85E6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6" t="8287" r="17050" b="6082"/>
          <a:stretch/>
        </p:blipFill>
        <p:spPr>
          <a:xfrm>
            <a:off x="9624981" y="-1"/>
            <a:ext cx="2807515" cy="6994525"/>
          </a:xfrm>
          <a:prstGeom prst="rect">
            <a:avLst/>
          </a:prstGeom>
        </p:spPr>
      </p:pic>
      <p:pic>
        <p:nvPicPr>
          <p:cNvPr id="8" name="Picture 7" descr="A group of people posing for the camera&#10;&#10;Description generated with very high confidence">
            <a:extLst>
              <a:ext uri="{FF2B5EF4-FFF2-40B4-BE49-F238E27FC236}">
                <a16:creationId xmlns:a16="http://schemas.microsoft.com/office/drawing/2014/main" id="{44262453-5E86-4745-A012-D32FD9B1EA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5" t="17896" r="66454" b="13567"/>
          <a:stretch/>
        </p:blipFill>
        <p:spPr>
          <a:xfrm>
            <a:off x="882" y="-1"/>
            <a:ext cx="2435823" cy="6994525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951D389-932C-4C20-91AA-2FA91E2089AD}"/>
              </a:ext>
            </a:extLst>
          </p:cNvPr>
          <p:cNvSpPr txBox="1">
            <a:spLocks/>
          </p:cNvSpPr>
          <p:nvPr/>
        </p:nvSpPr>
        <p:spPr>
          <a:xfrm>
            <a:off x="2436704" y="250024"/>
            <a:ext cx="4853210" cy="2141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45" tIns="93245" rIns="93245" bIns="9324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Wingdings" pitchFamily="2" charset="2"/>
              <a:buNone/>
              <a:defRPr sz="3137" b="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None/>
              <a:defRPr sz="1961" b="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227209" marR="0" lvl="2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None/>
              <a:tabLst/>
              <a:defRPr sz="1961" b="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451306" marR="0" lvl="3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None/>
              <a:defRPr sz="1867" b="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672290" marR="0" lvl="4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None/>
              <a:tabLst/>
              <a:defRPr sz="1867" b="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■"/>
              <a:defRPr sz="1867" b="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  <a:defRPr sz="1867" b="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○"/>
              <a:defRPr sz="1867" b="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verage"/>
              <a:buChar char="■"/>
              <a:defRPr sz="1867" b="0" i="0" u="none" strike="noStrike" cap="non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r>
              <a:rPr lang="en-US" sz="1836" kern="0" dirty="0">
                <a:solidFill>
                  <a:srgbClr val="0070C0"/>
                </a:solidFill>
              </a:rPr>
              <a:t>________________________________</a:t>
            </a:r>
          </a:p>
          <a:p>
            <a:r>
              <a:rPr lang="en-US" sz="1836" kern="0" dirty="0"/>
              <a:t>Email:1512005@student.hcmus.edu.vn</a:t>
            </a:r>
          </a:p>
          <a:p>
            <a:r>
              <a:rPr lang="en-US" sz="1836" dirty="0" err="1"/>
              <a:t>Facebook:fb.com</a:t>
            </a:r>
            <a:r>
              <a:rPr lang="en-US" sz="1836" dirty="0"/>
              <a:t>/tianangthang7</a:t>
            </a:r>
          </a:p>
          <a:p>
            <a:endParaRPr lang="en-US" sz="1836" kern="0" dirty="0"/>
          </a:p>
        </p:txBody>
      </p:sp>
    </p:spTree>
    <p:extLst>
      <p:ext uri="{BB962C8B-B14F-4D97-AF65-F5344CB8AC3E}">
        <p14:creationId xmlns:p14="http://schemas.microsoft.com/office/powerpoint/2010/main" val="242383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6-30535_Machine_Learning_Analytics_Data_Science_Conference_Fall_2015_Template">
  <a:themeElements>
    <a:clrScheme name="MachineLearning">
      <a:dk1>
        <a:srgbClr val="505050"/>
      </a:dk1>
      <a:lt1>
        <a:srgbClr val="FFFFFF"/>
      </a:lt1>
      <a:dk2>
        <a:srgbClr val="0072C6"/>
      </a:dk2>
      <a:lt2>
        <a:srgbClr val="D2D2D2"/>
      </a:lt2>
      <a:accent1>
        <a:srgbClr val="BA141A"/>
      </a:accent1>
      <a:accent2>
        <a:srgbClr val="0072C6"/>
      </a:accent2>
      <a:accent3>
        <a:srgbClr val="442359"/>
      </a:accent3>
      <a:accent4>
        <a:srgbClr val="002050"/>
      </a:accent4>
      <a:accent5>
        <a:srgbClr val="008272"/>
      </a:accent5>
      <a:accent6>
        <a:srgbClr val="DC3C0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3175"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chine_Learning_Analytics_Data_Science_Conference_Fall_2015_Template.potx" id="{E1355DAB-CDAD-4C7B-B17A-79EB22890928}" vid="{03325F2C-1293-460B-A8A3-D17B84227B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282A732A10A40B5E6861B9720A85B" ma:contentTypeVersion="2" ma:contentTypeDescription="Create a new document." ma:contentTypeScope="" ma:versionID="349f0eaa1d04d3afee35fede26e4b276">
  <xsd:schema xmlns:xsd="http://www.w3.org/2001/XMLSchema" xmlns:xs="http://www.w3.org/2001/XMLSchema" xmlns:p="http://schemas.microsoft.com/office/2006/metadata/properties" xmlns:ns2="caeb30a9-2c8b-4a3c-a0a0-e0c0af147dd7" targetNamespace="http://schemas.microsoft.com/office/2006/metadata/properties" ma:root="true" ma:fieldsID="1ca19206795bd951a8c87d35fe4dfc00" ns2:_="">
    <xsd:import namespace="caeb30a9-2c8b-4a3c-a0a0-e0c0af147dd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eb30a9-2c8b-4a3c-a0a0-e0c0af147dd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C6E1D2-5F8E-44D4-AC71-C70E27EC64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eb30a9-2c8b-4a3c-a0a0-e0c0af147d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caeb30a9-2c8b-4a3c-a0a0-e0c0af147dd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Machine_Learning_Analytics_Data_Science_Conference_Fall_2015_Template</Template>
  <TotalTime>63971</TotalTime>
  <Words>1176</Words>
  <Application>Microsoft Office PowerPoint</Application>
  <PresentationFormat>Custom</PresentationFormat>
  <Paragraphs>372</Paragraphs>
  <Slides>92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1" baseType="lpstr">
      <vt:lpstr>Arial</vt:lpstr>
      <vt:lpstr>Average</vt:lpstr>
      <vt:lpstr>Calibri</vt:lpstr>
      <vt:lpstr>Cambria Math</vt:lpstr>
      <vt:lpstr>Consolas</vt:lpstr>
      <vt:lpstr>Segoe UI</vt:lpstr>
      <vt:lpstr>Segoe UI Light</vt:lpstr>
      <vt:lpstr>Wingdings</vt:lpstr>
      <vt:lpstr>6-30535_Machine_Learning_Analytics_Data_Science_Conference_Fall_2015_Template</vt:lpstr>
      <vt:lpstr>Hoạt động của CNN: Convolutional Neural Networks</vt:lpstr>
      <vt:lpstr>Convolutional Deep Belief Networks for Scalable Unsupervised Learning of Hierarchical Representations Honglak Lee, Roger Grosse, Rajesh Ranganath, Andrew Y. Ng</vt:lpstr>
      <vt:lpstr>Playing Atari with Deep Reinforcement Learning.  Volodymyr Mnih, Koray Kavukcuoglu, David Silver, Alex Graves, Ioannis Antonoglou, Daan Wierstra, Martin Riedmiller </vt:lpstr>
      <vt:lpstr>Robot Learning ManipulationAction Plans by “Watching” Unconstrained Videos  from the World Wide Web. Yezhou Yang, Cornelia Fermuller, Yiannis Aloimonos</vt:lpstr>
      <vt:lpstr>A toy ConvNet: X’s and O’s</vt:lpstr>
      <vt:lpstr>For example</vt:lpstr>
      <vt:lpstr>Trickier cases</vt:lpstr>
      <vt:lpstr>Deciding is hard</vt:lpstr>
      <vt:lpstr>What computers see</vt:lpstr>
      <vt:lpstr>What computers see</vt:lpstr>
      <vt:lpstr>Computers are literal</vt:lpstr>
      <vt:lpstr>ConvNets match pieces of the image</vt:lpstr>
      <vt:lpstr>Features match pieces of the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Filtering: The math behind the match</vt:lpstr>
      <vt:lpstr>PowerPoint Presentation</vt:lpstr>
      <vt:lpstr>Filtering: The math behind the match</vt:lpstr>
      <vt:lpstr>Filtering: The math behind the match</vt:lpstr>
      <vt:lpstr>Filtering: The math behind the match</vt:lpstr>
      <vt:lpstr>Filtering: The math behind the match</vt:lpstr>
      <vt:lpstr>Filtering: The math behind the match</vt:lpstr>
      <vt:lpstr>Filtering: The math behind the match</vt:lpstr>
      <vt:lpstr>Filtering: The math behind the match</vt:lpstr>
      <vt:lpstr>Filtering: The math behind the match</vt:lpstr>
      <vt:lpstr>Filtering: The math behind the match</vt:lpstr>
      <vt:lpstr>Filtering: The math behind the match</vt:lpstr>
      <vt:lpstr>Filtering: The math behind the match</vt:lpstr>
      <vt:lpstr>Filtering: The math behind the match</vt:lpstr>
      <vt:lpstr>Filtering: The math behind the match</vt:lpstr>
      <vt:lpstr>Filtering: The math behind the match</vt:lpstr>
      <vt:lpstr>Filtering: The math behind the match</vt:lpstr>
      <vt:lpstr>Filtering: The math behind the match</vt:lpstr>
      <vt:lpstr>Convolution: Trying every possible match</vt:lpstr>
      <vt:lpstr>Convolution: Trying every possible match</vt:lpstr>
      <vt:lpstr>PowerPoint Presentation</vt:lpstr>
      <vt:lpstr>Convolution layer</vt:lpstr>
      <vt:lpstr>Convolution layer</vt:lpstr>
      <vt:lpstr>Pooling: Shrinking the image stack</vt:lpstr>
      <vt:lpstr>Pooling</vt:lpstr>
      <vt:lpstr>Pooling</vt:lpstr>
      <vt:lpstr>Pooling</vt:lpstr>
      <vt:lpstr>Pooling</vt:lpstr>
      <vt:lpstr>Pooling</vt:lpstr>
      <vt:lpstr>Pooling</vt:lpstr>
      <vt:lpstr>PowerPoint Presentation</vt:lpstr>
      <vt:lpstr>Pooling layer</vt:lpstr>
      <vt:lpstr>Normalization</vt:lpstr>
      <vt:lpstr>Rectified Linear Units (ReLUs)</vt:lpstr>
      <vt:lpstr>Rectified Linear Units (ReLUs)</vt:lpstr>
      <vt:lpstr>Rectified Linear Units (ReLUs)</vt:lpstr>
      <vt:lpstr>Rectified Linear Units (ReLUs)</vt:lpstr>
      <vt:lpstr>ReLU layer</vt:lpstr>
      <vt:lpstr>Layers get stacked</vt:lpstr>
      <vt:lpstr>Deep stacking</vt:lpstr>
      <vt:lpstr>Fully connected layer</vt:lpstr>
      <vt:lpstr>Fully connected layer</vt:lpstr>
      <vt:lpstr>Fully connected layer</vt:lpstr>
      <vt:lpstr>Fully connected layer</vt:lpstr>
      <vt:lpstr>Fully connected layer</vt:lpstr>
      <vt:lpstr>Fully connected layer</vt:lpstr>
      <vt:lpstr>Fully connected layer</vt:lpstr>
      <vt:lpstr>Fully connected layer</vt:lpstr>
      <vt:lpstr>Fully connected layer</vt:lpstr>
      <vt:lpstr>Fully connected layer</vt:lpstr>
      <vt:lpstr>Fully connected layer</vt:lpstr>
      <vt:lpstr>Putting it all together</vt:lpstr>
      <vt:lpstr>Learning</vt:lpstr>
      <vt:lpstr>Backprop</vt:lpstr>
      <vt:lpstr>Backprop</vt:lpstr>
      <vt:lpstr>Backprop</vt:lpstr>
      <vt:lpstr>Backprop</vt:lpstr>
      <vt:lpstr>Backprop</vt:lpstr>
      <vt:lpstr>Backprop</vt:lpstr>
      <vt:lpstr>Gradient descent </vt:lpstr>
      <vt:lpstr>Gradient descent </vt:lpstr>
      <vt:lpstr>Hyperparameters (knobs)</vt:lpstr>
      <vt:lpstr>Architecture</vt:lpstr>
      <vt:lpstr>Not just images</vt:lpstr>
      <vt:lpstr>Images</vt:lpstr>
      <vt:lpstr>Sound</vt:lpstr>
      <vt:lpstr>Text</vt:lpstr>
      <vt:lpstr>Limitations</vt:lpstr>
      <vt:lpstr>Customer data</vt:lpstr>
      <vt:lpstr>Rule of thumb</vt:lpstr>
      <vt:lpstr>In a nutshell</vt:lpstr>
      <vt:lpstr>Also check out</vt:lpstr>
      <vt:lpstr>Some ConvNet/DNN toolkits</vt:lpstr>
      <vt:lpstr>THANK YOU FOR LISTENING!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Machine Learning, Analytics &amp; Data Science Conference</dc:subject>
  <dc:creator>Teresa Bohaty</dc:creator>
  <cp:keywords>Machine Learning Analytics ＆ Data Science Conference</cp:keywords>
  <dc:description>Template: Mitchell Derrey, Silver Fox Productions
Formatting: 
Audience Type:</dc:description>
  <cp:lastModifiedBy>BIEN HUYNH CAO</cp:lastModifiedBy>
  <cp:revision>269</cp:revision>
  <dcterms:created xsi:type="dcterms:W3CDTF">2015-10-21T21:04:06Z</dcterms:created>
  <dcterms:modified xsi:type="dcterms:W3CDTF">2018-06-07T08:29:05Z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0x01010032F282A732A10A40B5E6861B9720A85B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6;#Microsoft Conference Center|9ee5e79d-18a6-44c6-bfde-7021198eb4fc</vt:lpwstr>
  </property>
  <property fmtid="{D5CDD505-2E9C-101B-9397-08002B2CF9AE}" pid="7" name="Track">
    <vt:lpwstr/>
  </property>
  <property fmtid="{D5CDD505-2E9C-101B-9397-08002B2CF9AE}" pid="8" name="Event Location">
    <vt:lpwstr>23;#Redmond|c18f3657-b811-49ee-9b08-ce77b3e7702b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430;#Machine Learning Analytics ＆ Data Science Conference|6a8167b2-07eb-471d-b603-254287b7ce90</vt:lpwstr>
  </property>
  <property fmtid="{D5CDD505-2E9C-101B-9397-08002B2CF9AE}" pid="12" name="Audience1">
    <vt:lpwstr/>
  </property>
  <property fmtid="{D5CDD505-2E9C-101B-9397-08002B2CF9AE}" pid="13" name="Event Name">
    <vt:lpwstr>224;#Machine Learning, Analytics and Data Science Conference|2f5995e3-1e3d-4c27-96d6-c6c80990926c</vt:lpwstr>
  </property>
</Properties>
</file>