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1"/>
  </p:notesMasterIdLst>
  <p:sldIdLst>
    <p:sldId id="256" r:id="rId2"/>
    <p:sldId id="257" r:id="rId3"/>
    <p:sldId id="265" r:id="rId4"/>
    <p:sldId id="263" r:id="rId5"/>
    <p:sldId id="261" r:id="rId6"/>
    <p:sldId id="264" r:id="rId7"/>
    <p:sldId id="259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7C63837-1236-476B-BFED-26341A5CBD39}">
          <p14:sldIdLst>
            <p14:sldId id="256"/>
            <p14:sldId id="257"/>
            <p14:sldId id="265"/>
            <p14:sldId id="263"/>
            <p14:sldId id="261"/>
            <p14:sldId id="264"/>
            <p14:sldId id="259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VIỆT ANH" initials="NVA" lastIdx="1" clrIdx="0">
    <p:extLst>
      <p:ext uri="{19B8F6BF-5375-455C-9EA6-DF929625EA0E}">
        <p15:presenceInfo xmlns:p15="http://schemas.microsoft.com/office/powerpoint/2012/main" userId="S-1-5-21-2430408380-3191750989-213471712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DC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5T20:07:56.42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7B204-BB75-4B27-9DB6-4169D14B1A0E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603D0-3E8F-4703-A4A0-5CAA68A46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7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091" y="-87085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5959-56BB-44FB-BBD8-2803F084D7C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118" y="6248400"/>
            <a:ext cx="764215" cy="365125"/>
          </a:xfrm>
        </p:spPr>
        <p:txBody>
          <a:bodyPr/>
          <a:lstStyle>
            <a:lvl1pPr>
              <a:defRPr sz="2000" b="1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1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81A3-2B4B-4AB7-8E4B-42E1BE50ED12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7093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81A3-2B4B-4AB7-8E4B-42E1BE50ED12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4861" y="6253389"/>
            <a:ext cx="764215" cy="365125"/>
          </a:xfrm>
        </p:spPr>
        <p:txBody>
          <a:bodyPr/>
          <a:lstStyle>
            <a:lvl1pPr>
              <a:defRPr sz="2000" b="1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5843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81A3-2B4B-4AB7-8E4B-42E1BE50ED12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78924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81A3-2B4B-4AB7-8E4B-42E1BE50ED12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0246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195-ADAD-43F0-999F-784B705914B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81A3-2B4B-4AB7-8E4B-42E1BE50ED12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3301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0734-449E-4C6A-A2E4-5D2B5D37E05F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08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B3D7-6EBC-4006-BE3A-C60722F32E78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5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AB6A-1D1B-4E79-BBCA-717F5AEFA25A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4861" y="6248400"/>
            <a:ext cx="764215" cy="365125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0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CC78-9351-43DA-967D-EE28AB4D54C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3919-623B-4FEA-A8E6-0A1F948729F4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6CC0-5395-4F29-8EC3-F161D14F4E47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4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5CE2-999A-4583-A571-5A01BECA8337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7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115-BD84-4CC4-89BD-DE4B722C47FD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2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638-FAE6-44AC-AE45-2A94996F3E37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5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E07E-67E2-4AE6-89FA-A11A7DF95343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7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EAB81A3-2B4B-4AB7-8E4B-42E1BE50ED12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6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7059-2656-4007-932B-74C4B2A78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3296" y="1668881"/>
            <a:ext cx="8791575" cy="111634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</a:rPr>
              <a:t>Monte-Carlo tree search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B9E9D2A-9BAF-4A49-ACB0-F6495FC6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9328-5F5B-45C2-8253-971934589993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B8D64A1-A740-4FA6-A134-07D96E38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BDE9B52-29FF-4D16-85C0-63D4D234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48154D-2341-4D71-88F7-CC21CD3193C2}"/>
              </a:ext>
            </a:extLst>
          </p:cNvPr>
          <p:cNvSpPr txBox="1">
            <a:spLocks/>
          </p:cNvSpPr>
          <p:nvPr/>
        </p:nvSpPr>
        <p:spPr>
          <a:xfrm>
            <a:off x="3290896" y="3533356"/>
            <a:ext cx="40675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1512031 – HUỲNH CAO </a:t>
            </a:r>
            <a:r>
              <a:rPr lang="en-US" dirty="0" err="1">
                <a:solidFill>
                  <a:schemeClr val="tx1"/>
                </a:solidFill>
              </a:rPr>
              <a:t>biên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1512005 – </a:t>
            </a:r>
            <a:r>
              <a:rPr lang="en-US" dirty="0" err="1">
                <a:solidFill>
                  <a:schemeClr val="tx1"/>
                </a:solidFill>
              </a:rPr>
              <a:t>Nguyễn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Hoàng</a:t>
            </a:r>
            <a:r>
              <a:rPr lang="en-US" dirty="0">
                <a:solidFill>
                  <a:schemeClr val="tx1"/>
                </a:solidFill>
              </a:rPr>
              <a:t> Anh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7A7837-3F13-4DAE-BEF1-41374BC92FC0}"/>
              </a:ext>
            </a:extLst>
          </p:cNvPr>
          <p:cNvSpPr txBox="1">
            <a:spLocks/>
          </p:cNvSpPr>
          <p:nvPr/>
        </p:nvSpPr>
        <p:spPr>
          <a:xfrm>
            <a:off x="6077434" y="2740263"/>
            <a:ext cx="4587437" cy="753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Kỹ</a:t>
            </a:r>
            <a:r>
              <a:rPr lang="en-US" i="1" dirty="0">
                <a:solidFill>
                  <a:schemeClr val="tx1"/>
                </a:solidFill>
                <a:latin typeface="Bodoni MT Condensed" panose="02070606080606020203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thuật</a:t>
            </a:r>
            <a:r>
              <a:rPr lang="en-US" i="1" dirty="0">
                <a:solidFill>
                  <a:schemeClr val="tx1"/>
                </a:solidFill>
                <a:latin typeface="Bodoni MT Condensed" panose="02070606080606020203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trí</a:t>
            </a:r>
            <a:r>
              <a:rPr lang="en-US" i="1" dirty="0">
                <a:solidFill>
                  <a:schemeClr val="tx1"/>
                </a:solidFill>
                <a:latin typeface="Bodoni MT Condensed" panose="02070606080606020203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tuệ</a:t>
            </a:r>
            <a:r>
              <a:rPr lang="en-US" i="1" dirty="0">
                <a:solidFill>
                  <a:schemeClr val="tx1"/>
                </a:solidFill>
                <a:latin typeface="Bodoni MT Condensed" panose="02070606080606020203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nhân</a:t>
            </a:r>
            <a:r>
              <a:rPr lang="en-US" i="1" dirty="0">
                <a:solidFill>
                  <a:schemeClr val="tx1"/>
                </a:solidFill>
                <a:latin typeface="Bodoni MT Condensed" panose="02070606080606020203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tạo</a:t>
            </a:r>
            <a:endParaRPr lang="en-US" i="1" dirty="0">
              <a:solidFill>
                <a:schemeClr val="tx1"/>
              </a:solidFill>
              <a:latin typeface="Bodoni MT Condensed" panose="02070606080606020203" pitchFamily="18" charset="0"/>
            </a:endParaRPr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Tìm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kiếm</a:t>
            </a:r>
            <a:endParaRPr lang="en-US" sz="1600" dirty="0">
              <a:solidFill>
                <a:schemeClr val="tx1"/>
              </a:solidFill>
            </a:endParaRPr>
          </a:p>
          <a:p>
            <a:pPr algn="r"/>
            <a:endParaRPr lang="en-US" i="1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20414B-3263-430F-B7AA-AD705EAB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592" y="125220"/>
            <a:ext cx="1421055" cy="111634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B5721EA-5FC6-407C-901C-0A1DDE36E9CC}"/>
              </a:ext>
            </a:extLst>
          </p:cNvPr>
          <p:cNvSpPr txBox="1">
            <a:spLocks/>
          </p:cNvSpPr>
          <p:nvPr/>
        </p:nvSpPr>
        <p:spPr>
          <a:xfrm>
            <a:off x="5448612" y="78089"/>
            <a:ext cx="3317016" cy="1163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Khoa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Công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nghệ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Thông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 tin</a:t>
            </a:r>
          </a:p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Đại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học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Khoa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học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Tự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nhiên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 TP HCM</a:t>
            </a:r>
          </a:p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Tháng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 3/2018</a:t>
            </a:r>
          </a:p>
        </p:txBody>
      </p:sp>
    </p:spTree>
    <p:extLst>
      <p:ext uri="{BB962C8B-B14F-4D97-AF65-F5344CB8AC3E}">
        <p14:creationId xmlns:p14="http://schemas.microsoft.com/office/powerpoint/2010/main" val="428103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5B2E-B85E-45B7-8713-EBCFC682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367" y="324652"/>
            <a:ext cx="3856037" cy="74623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1.Introduction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A290-5FBB-4F7D-80B9-3F01274474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6705" y="1070885"/>
            <a:ext cx="5891209" cy="5198534"/>
          </a:xfrm>
        </p:spPr>
        <p:txBody>
          <a:bodyPr>
            <a:normAutofit/>
          </a:bodyPr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Monte-Carlo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</a:p>
          <a:p>
            <a:r>
              <a:rPr lang="en-US" dirty="0"/>
              <a:t>Monte-Carlo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k </a:t>
            </a:r>
            <a:r>
              <a:rPr lang="en-US" dirty="0" err="1"/>
              <a:t>phân</a:t>
            </a:r>
            <a:r>
              <a:rPr lang="en-US" dirty="0"/>
              <a:t>,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qua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node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0BF-E7CA-4DE0-8531-B9A730986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9258" y="1070885"/>
            <a:ext cx="4612783" cy="4435366"/>
          </a:xfrm>
        </p:spPr>
        <p:txBody>
          <a:bodyPr>
            <a:normAutofit/>
          </a:bodyPr>
          <a:lstStyle/>
          <a:p>
            <a:r>
              <a:rPr lang="en-US" sz="2000" dirty="0"/>
              <a:t>Monte-</a:t>
            </a:r>
            <a:r>
              <a:rPr lang="en-US" sz="2000" dirty="0" err="1"/>
              <a:t>calo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Monte-Carlo l</a:t>
            </a:r>
            <a:r>
              <a:rPr lang="vi-VN" sz="2000" dirty="0"/>
              <a:t>ư</a:t>
            </a:r>
            <a:r>
              <a:rPr lang="en-US" sz="2000" dirty="0" err="1"/>
              <a:t>ợng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Monte-Carlo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phỏng</a:t>
            </a:r>
            <a:r>
              <a:rPr lang="en-US" sz="2000" dirty="0"/>
              <a:t> (simulation)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Monte-Carlo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endParaRPr lang="en-US" sz="20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ACD025F-29BA-49FF-9FCE-F37FB8B2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D70C-E56E-4AEC-8CFA-B9F457674634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979D5F-60B9-42CF-A5F5-0F99F303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B71002F-F50B-4095-8739-3CD1C91E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09101198-3D57-4819-BDF7-8A5ACD30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880" y="3429000"/>
            <a:ext cx="3564797" cy="279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1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1B7C-1E65-439C-A604-94EF1921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52063"/>
            <a:ext cx="10364451" cy="1596177"/>
          </a:xfrm>
        </p:spPr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monte-</a:t>
            </a:r>
            <a:r>
              <a:rPr lang="en-US" dirty="0" err="1"/>
              <a:t>carlo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9D8DB3-B9C9-4E0F-B304-A85BADDC384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141410" y="1844567"/>
                <a:ext cx="9680571" cy="394663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UCB1(S</a:t>
                </a:r>
                <a:r>
                  <a:rPr lang="en-US" baseline="-25000" dirty="0"/>
                  <a:t>i</a:t>
                </a:r>
                <a:r>
                  <a:rPr lang="en-US" dirty="0"/>
                  <a:t>) = Q*(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i</a:t>
                </a:r>
                <a:r>
                  <a:rPr lang="en-US" dirty="0" err="1"/>
                  <a:t>,a</a:t>
                </a:r>
                <a:r>
                  <a:rPr lang="en-US" baseline="-25000" dirty="0" err="1"/>
                  <a:t>i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V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i</m:t>
                        </m:r>
                      </m:e>
                    </m:acc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Heuristic value</a:t>
                </a:r>
              </a:p>
              <a:p>
                <a:pPr marL="0" indent="0">
                  <a:buNone/>
                </a:pPr>
                <a:r>
                  <a:rPr lang="en-US" dirty="0"/>
                  <a:t>   a*(S</a:t>
                </a:r>
                <a:r>
                  <a:rPr lang="en-US" baseline="-25000" dirty="0"/>
                  <a:t>i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9D8DB3-B9C9-4E0F-B304-A85BADDC3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41410" y="1844567"/>
                <a:ext cx="9680571" cy="3946632"/>
              </a:xfrm>
              <a:blipFill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6FDF3-DA82-4B88-A605-89C6FB00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6CC0-5395-4F29-8EC3-F161D14F4E47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04346-5A57-42D8-8C10-2F9BFB0B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7A92D-52B2-402D-9198-0905ED94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A41707-474E-4C9B-96F7-C31741122B3E}"/>
              </a:ext>
            </a:extLst>
          </p:cNvPr>
          <p:cNvSpPr/>
          <p:nvPr/>
        </p:nvSpPr>
        <p:spPr>
          <a:xfrm>
            <a:off x="8508667" y="1513764"/>
            <a:ext cx="882869" cy="7725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5B3A6F-FC05-4E04-BF36-F85C8E9D038B}"/>
              </a:ext>
            </a:extLst>
          </p:cNvPr>
          <p:cNvSpPr/>
          <p:nvPr/>
        </p:nvSpPr>
        <p:spPr>
          <a:xfrm>
            <a:off x="8508667" y="4745422"/>
            <a:ext cx="882869" cy="7725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5B5267-D0CF-4AC9-98A7-6F4BFBA79CF0}"/>
              </a:ext>
            </a:extLst>
          </p:cNvPr>
          <p:cNvSpPr/>
          <p:nvPr/>
        </p:nvSpPr>
        <p:spPr>
          <a:xfrm>
            <a:off x="8668593" y="4895193"/>
            <a:ext cx="563015" cy="504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F405C7E-DC38-4E6C-8D15-711658B06127}"/>
              </a:ext>
            </a:extLst>
          </p:cNvPr>
          <p:cNvSpPr/>
          <p:nvPr/>
        </p:nvSpPr>
        <p:spPr>
          <a:xfrm>
            <a:off x="8828690" y="2286000"/>
            <a:ext cx="560183" cy="2490952"/>
          </a:xfrm>
          <a:custGeom>
            <a:avLst/>
            <a:gdLst>
              <a:gd name="connsiteX0" fmla="*/ 94593 w 560183"/>
              <a:gd name="connsiteY0" fmla="*/ 0 h 2490952"/>
              <a:gd name="connsiteX1" fmla="*/ 236482 w 560183"/>
              <a:gd name="connsiteY1" fmla="*/ 15766 h 2490952"/>
              <a:gd name="connsiteX2" fmla="*/ 394138 w 560183"/>
              <a:gd name="connsiteY2" fmla="*/ 78828 h 2490952"/>
              <a:gd name="connsiteX3" fmla="*/ 441434 w 560183"/>
              <a:gd name="connsiteY3" fmla="*/ 110359 h 2490952"/>
              <a:gd name="connsiteX4" fmla="*/ 441434 w 560183"/>
              <a:gd name="connsiteY4" fmla="*/ 204952 h 2490952"/>
              <a:gd name="connsiteX5" fmla="*/ 394138 w 560183"/>
              <a:gd name="connsiteY5" fmla="*/ 220717 h 2490952"/>
              <a:gd name="connsiteX6" fmla="*/ 346841 w 560183"/>
              <a:gd name="connsiteY6" fmla="*/ 252248 h 2490952"/>
              <a:gd name="connsiteX7" fmla="*/ 283779 w 560183"/>
              <a:gd name="connsiteY7" fmla="*/ 268014 h 2490952"/>
              <a:gd name="connsiteX8" fmla="*/ 157655 w 560183"/>
              <a:gd name="connsiteY8" fmla="*/ 331076 h 2490952"/>
              <a:gd name="connsiteX9" fmla="*/ 126124 w 560183"/>
              <a:gd name="connsiteY9" fmla="*/ 378372 h 2490952"/>
              <a:gd name="connsiteX10" fmla="*/ 141889 w 560183"/>
              <a:gd name="connsiteY10" fmla="*/ 614855 h 2490952"/>
              <a:gd name="connsiteX11" fmla="*/ 189186 w 560183"/>
              <a:gd name="connsiteY11" fmla="*/ 630621 h 2490952"/>
              <a:gd name="connsiteX12" fmla="*/ 346841 w 560183"/>
              <a:gd name="connsiteY12" fmla="*/ 693683 h 2490952"/>
              <a:gd name="connsiteX13" fmla="*/ 472965 w 560183"/>
              <a:gd name="connsiteY13" fmla="*/ 709448 h 2490952"/>
              <a:gd name="connsiteX14" fmla="*/ 457200 w 560183"/>
              <a:gd name="connsiteY14" fmla="*/ 851338 h 2490952"/>
              <a:gd name="connsiteX15" fmla="*/ 409903 w 560183"/>
              <a:gd name="connsiteY15" fmla="*/ 882869 h 2490952"/>
              <a:gd name="connsiteX16" fmla="*/ 315310 w 560183"/>
              <a:gd name="connsiteY16" fmla="*/ 914400 h 2490952"/>
              <a:gd name="connsiteX17" fmla="*/ 268013 w 560183"/>
              <a:gd name="connsiteY17" fmla="*/ 930166 h 2490952"/>
              <a:gd name="connsiteX18" fmla="*/ 220717 w 560183"/>
              <a:gd name="connsiteY18" fmla="*/ 961697 h 2490952"/>
              <a:gd name="connsiteX19" fmla="*/ 94593 w 560183"/>
              <a:gd name="connsiteY19" fmla="*/ 993228 h 2490952"/>
              <a:gd name="connsiteX20" fmla="*/ 47296 w 560183"/>
              <a:gd name="connsiteY20" fmla="*/ 1024759 h 2490952"/>
              <a:gd name="connsiteX21" fmla="*/ 15765 w 560183"/>
              <a:gd name="connsiteY21" fmla="*/ 1119352 h 2490952"/>
              <a:gd name="connsiteX22" fmla="*/ 63062 w 560183"/>
              <a:gd name="connsiteY22" fmla="*/ 1261241 h 2490952"/>
              <a:gd name="connsiteX23" fmla="*/ 126124 w 560183"/>
              <a:gd name="connsiteY23" fmla="*/ 1277007 h 2490952"/>
              <a:gd name="connsiteX24" fmla="*/ 441434 w 560183"/>
              <a:gd name="connsiteY24" fmla="*/ 1324303 h 2490952"/>
              <a:gd name="connsiteX25" fmla="*/ 457200 w 560183"/>
              <a:gd name="connsiteY25" fmla="*/ 1387366 h 2490952"/>
              <a:gd name="connsiteX26" fmla="*/ 94593 w 560183"/>
              <a:gd name="connsiteY26" fmla="*/ 1545021 h 2490952"/>
              <a:gd name="connsiteX27" fmla="*/ 63062 w 560183"/>
              <a:gd name="connsiteY27" fmla="*/ 1592317 h 2490952"/>
              <a:gd name="connsiteX28" fmla="*/ 63062 w 560183"/>
              <a:gd name="connsiteY28" fmla="*/ 1765738 h 2490952"/>
              <a:gd name="connsiteX29" fmla="*/ 173420 w 560183"/>
              <a:gd name="connsiteY29" fmla="*/ 1781503 h 2490952"/>
              <a:gd name="connsiteX30" fmla="*/ 409903 w 560183"/>
              <a:gd name="connsiteY30" fmla="*/ 1813034 h 2490952"/>
              <a:gd name="connsiteX31" fmla="*/ 457200 w 560183"/>
              <a:gd name="connsiteY31" fmla="*/ 1828800 h 2490952"/>
              <a:gd name="connsiteX32" fmla="*/ 520262 w 560183"/>
              <a:gd name="connsiteY32" fmla="*/ 1844566 h 2490952"/>
              <a:gd name="connsiteX33" fmla="*/ 551793 w 560183"/>
              <a:gd name="connsiteY33" fmla="*/ 1939159 h 2490952"/>
              <a:gd name="connsiteX34" fmla="*/ 110358 w 560183"/>
              <a:gd name="connsiteY34" fmla="*/ 1986455 h 2490952"/>
              <a:gd name="connsiteX35" fmla="*/ 0 w 560183"/>
              <a:gd name="connsiteY35" fmla="*/ 2112579 h 2490952"/>
              <a:gd name="connsiteX36" fmla="*/ 110358 w 560183"/>
              <a:gd name="connsiteY36" fmla="*/ 2175641 h 2490952"/>
              <a:gd name="connsiteX37" fmla="*/ 157655 w 560183"/>
              <a:gd name="connsiteY37" fmla="*/ 2207172 h 2490952"/>
              <a:gd name="connsiteX38" fmla="*/ 283779 w 560183"/>
              <a:gd name="connsiteY38" fmla="*/ 2222938 h 2490952"/>
              <a:gd name="connsiteX39" fmla="*/ 331076 w 560183"/>
              <a:gd name="connsiteY39" fmla="*/ 2238703 h 2490952"/>
              <a:gd name="connsiteX40" fmla="*/ 331076 w 560183"/>
              <a:gd name="connsiteY40" fmla="*/ 2364828 h 2490952"/>
              <a:gd name="connsiteX41" fmla="*/ 252248 w 560183"/>
              <a:gd name="connsiteY41" fmla="*/ 2459421 h 2490952"/>
              <a:gd name="connsiteX42" fmla="*/ 204951 w 560183"/>
              <a:gd name="connsiteY42" fmla="*/ 2443655 h 2490952"/>
              <a:gd name="connsiteX43" fmla="*/ 236482 w 560183"/>
              <a:gd name="connsiteY43" fmla="*/ 2490952 h 2490952"/>
              <a:gd name="connsiteX44" fmla="*/ 362607 w 560183"/>
              <a:gd name="connsiteY44" fmla="*/ 2459421 h 2490952"/>
              <a:gd name="connsiteX45" fmla="*/ 378372 w 560183"/>
              <a:gd name="connsiteY45" fmla="*/ 2443655 h 249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60183" h="2490952">
                <a:moveTo>
                  <a:pt x="94593" y="0"/>
                </a:moveTo>
                <a:cubicBezTo>
                  <a:pt x="141889" y="5255"/>
                  <a:pt x="189819" y="6433"/>
                  <a:pt x="236482" y="15766"/>
                </a:cubicBezTo>
                <a:cubicBezTo>
                  <a:pt x="286176" y="25705"/>
                  <a:pt x="348862" y="52956"/>
                  <a:pt x="394138" y="78828"/>
                </a:cubicBezTo>
                <a:cubicBezTo>
                  <a:pt x="410589" y="88229"/>
                  <a:pt x="425669" y="99849"/>
                  <a:pt x="441434" y="110359"/>
                </a:cubicBezTo>
                <a:cubicBezTo>
                  <a:pt x="451945" y="141891"/>
                  <a:pt x="472966" y="173420"/>
                  <a:pt x="441434" y="204952"/>
                </a:cubicBezTo>
                <a:cubicBezTo>
                  <a:pt x="429683" y="216703"/>
                  <a:pt x="409903" y="215462"/>
                  <a:pt x="394138" y="220717"/>
                </a:cubicBezTo>
                <a:cubicBezTo>
                  <a:pt x="378372" y="231227"/>
                  <a:pt x="364257" y="244784"/>
                  <a:pt x="346841" y="252248"/>
                </a:cubicBezTo>
                <a:cubicBezTo>
                  <a:pt x="326925" y="260783"/>
                  <a:pt x="304335" y="261162"/>
                  <a:pt x="283779" y="268014"/>
                </a:cubicBezTo>
                <a:cubicBezTo>
                  <a:pt x="206641" y="293727"/>
                  <a:pt x="215588" y="292454"/>
                  <a:pt x="157655" y="331076"/>
                </a:cubicBezTo>
                <a:cubicBezTo>
                  <a:pt x="147145" y="346841"/>
                  <a:pt x="127175" y="359454"/>
                  <a:pt x="126124" y="378372"/>
                </a:cubicBezTo>
                <a:cubicBezTo>
                  <a:pt x="121742" y="457253"/>
                  <a:pt x="122728" y="538211"/>
                  <a:pt x="141889" y="614855"/>
                </a:cubicBezTo>
                <a:cubicBezTo>
                  <a:pt x="145920" y="630977"/>
                  <a:pt x="173911" y="624075"/>
                  <a:pt x="189186" y="630621"/>
                </a:cubicBezTo>
                <a:cubicBezTo>
                  <a:pt x="266986" y="663964"/>
                  <a:pt x="251151" y="673178"/>
                  <a:pt x="346841" y="693683"/>
                </a:cubicBezTo>
                <a:cubicBezTo>
                  <a:pt x="388269" y="702560"/>
                  <a:pt x="430924" y="704193"/>
                  <a:pt x="472965" y="709448"/>
                </a:cubicBezTo>
                <a:cubicBezTo>
                  <a:pt x="467710" y="756745"/>
                  <a:pt x="473463" y="806615"/>
                  <a:pt x="457200" y="851338"/>
                </a:cubicBezTo>
                <a:cubicBezTo>
                  <a:pt x="450725" y="869145"/>
                  <a:pt x="427218" y="875174"/>
                  <a:pt x="409903" y="882869"/>
                </a:cubicBezTo>
                <a:cubicBezTo>
                  <a:pt x="379531" y="896368"/>
                  <a:pt x="346841" y="903890"/>
                  <a:pt x="315310" y="914400"/>
                </a:cubicBezTo>
                <a:cubicBezTo>
                  <a:pt x="299544" y="919655"/>
                  <a:pt x="281840" y="920948"/>
                  <a:pt x="268013" y="930166"/>
                </a:cubicBezTo>
                <a:cubicBezTo>
                  <a:pt x="252248" y="940676"/>
                  <a:pt x="237664" y="953223"/>
                  <a:pt x="220717" y="961697"/>
                </a:cubicBezTo>
                <a:cubicBezTo>
                  <a:pt x="188402" y="977854"/>
                  <a:pt x="124569" y="987233"/>
                  <a:pt x="94593" y="993228"/>
                </a:cubicBezTo>
                <a:cubicBezTo>
                  <a:pt x="78827" y="1003738"/>
                  <a:pt x="57338" y="1008691"/>
                  <a:pt x="47296" y="1024759"/>
                </a:cubicBezTo>
                <a:cubicBezTo>
                  <a:pt x="29681" y="1052944"/>
                  <a:pt x="15765" y="1119352"/>
                  <a:pt x="15765" y="1119352"/>
                </a:cubicBezTo>
                <a:cubicBezTo>
                  <a:pt x="31531" y="1166648"/>
                  <a:pt x="34472" y="1220398"/>
                  <a:pt x="63062" y="1261241"/>
                </a:cubicBezTo>
                <a:cubicBezTo>
                  <a:pt x="75488" y="1278992"/>
                  <a:pt x="104877" y="1272758"/>
                  <a:pt x="126124" y="1277007"/>
                </a:cubicBezTo>
                <a:cubicBezTo>
                  <a:pt x="301313" y="1312045"/>
                  <a:pt x="277638" y="1306104"/>
                  <a:pt x="441434" y="1324303"/>
                </a:cubicBezTo>
                <a:cubicBezTo>
                  <a:pt x="446689" y="1345324"/>
                  <a:pt x="457200" y="1365698"/>
                  <a:pt x="457200" y="1387366"/>
                </a:cubicBezTo>
                <a:cubicBezTo>
                  <a:pt x="457200" y="1642983"/>
                  <a:pt x="419546" y="1530250"/>
                  <a:pt x="94593" y="1545021"/>
                </a:cubicBezTo>
                <a:cubicBezTo>
                  <a:pt x="84083" y="1560786"/>
                  <a:pt x="70526" y="1574901"/>
                  <a:pt x="63062" y="1592317"/>
                </a:cubicBezTo>
                <a:cubicBezTo>
                  <a:pt x="45658" y="1632927"/>
                  <a:pt x="31585" y="1734261"/>
                  <a:pt x="63062" y="1765738"/>
                </a:cubicBezTo>
                <a:cubicBezTo>
                  <a:pt x="89338" y="1792014"/>
                  <a:pt x="136634" y="1776248"/>
                  <a:pt x="173420" y="1781503"/>
                </a:cubicBezTo>
                <a:cubicBezTo>
                  <a:pt x="294258" y="1821783"/>
                  <a:pt x="152719" y="1778743"/>
                  <a:pt x="409903" y="1813034"/>
                </a:cubicBezTo>
                <a:cubicBezTo>
                  <a:pt x="426376" y="1815230"/>
                  <a:pt x="441221" y="1824234"/>
                  <a:pt x="457200" y="1828800"/>
                </a:cubicBezTo>
                <a:cubicBezTo>
                  <a:pt x="478034" y="1834753"/>
                  <a:pt x="499241" y="1839311"/>
                  <a:pt x="520262" y="1844566"/>
                </a:cubicBezTo>
                <a:cubicBezTo>
                  <a:pt x="530772" y="1876097"/>
                  <a:pt x="579448" y="1920723"/>
                  <a:pt x="551793" y="1939159"/>
                </a:cubicBezTo>
                <a:cubicBezTo>
                  <a:pt x="395094" y="2043624"/>
                  <a:pt x="523429" y="1969933"/>
                  <a:pt x="110358" y="1986455"/>
                </a:cubicBezTo>
                <a:cubicBezTo>
                  <a:pt x="-2264" y="2061536"/>
                  <a:pt x="24956" y="2012753"/>
                  <a:pt x="0" y="2112579"/>
                </a:cubicBezTo>
                <a:cubicBezTo>
                  <a:pt x="115223" y="2189395"/>
                  <a:pt x="-29650" y="2095637"/>
                  <a:pt x="110358" y="2175641"/>
                </a:cubicBezTo>
                <a:cubicBezTo>
                  <a:pt x="126809" y="2185042"/>
                  <a:pt x="139375" y="2202186"/>
                  <a:pt x="157655" y="2207172"/>
                </a:cubicBezTo>
                <a:cubicBezTo>
                  <a:pt x="198531" y="2218320"/>
                  <a:pt x="241738" y="2217683"/>
                  <a:pt x="283779" y="2222938"/>
                </a:cubicBezTo>
                <a:cubicBezTo>
                  <a:pt x="299545" y="2228193"/>
                  <a:pt x="318099" y="2228322"/>
                  <a:pt x="331076" y="2238703"/>
                </a:cubicBezTo>
                <a:cubicBezTo>
                  <a:pt x="385501" y="2282243"/>
                  <a:pt x="358896" y="2309188"/>
                  <a:pt x="331076" y="2364828"/>
                </a:cubicBezTo>
                <a:cubicBezTo>
                  <a:pt x="309129" y="2408722"/>
                  <a:pt x="287111" y="2424558"/>
                  <a:pt x="252248" y="2459421"/>
                </a:cubicBezTo>
                <a:cubicBezTo>
                  <a:pt x="236482" y="2454166"/>
                  <a:pt x="195733" y="2429828"/>
                  <a:pt x="204951" y="2443655"/>
                </a:cubicBezTo>
                <a:lnTo>
                  <a:pt x="236482" y="2490952"/>
                </a:lnTo>
                <a:cubicBezTo>
                  <a:pt x="266457" y="2484957"/>
                  <a:pt x="330292" y="2475579"/>
                  <a:pt x="362607" y="2459421"/>
                </a:cubicBezTo>
                <a:cubicBezTo>
                  <a:pt x="369254" y="2456097"/>
                  <a:pt x="373117" y="2448910"/>
                  <a:pt x="378372" y="244365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36A79-0F5B-42BA-A8D9-28C502D4145F}"/>
              </a:ext>
            </a:extLst>
          </p:cNvPr>
          <p:cNvSpPr txBox="1"/>
          <p:nvPr/>
        </p:nvSpPr>
        <p:spPr>
          <a:xfrm>
            <a:off x="8325960" y="3013501"/>
            <a:ext cx="67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aseline="30000" dirty="0"/>
              <a:t>a*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0574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6101-FF34-4569-99D9-646C8483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13" y="348553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2. </a:t>
            </a:r>
            <a:r>
              <a:rPr lang="en-US" sz="2800" b="1" dirty="0" err="1">
                <a:solidFill>
                  <a:srgbClr val="0000FF"/>
                </a:solidFill>
              </a:rPr>
              <a:t>Algorithrm</a:t>
            </a:r>
            <a:r>
              <a:rPr lang="en-US" sz="2800" b="1" dirty="0">
                <a:solidFill>
                  <a:srgbClr val="0000FF"/>
                </a:solidFill>
              </a:rPr>
              <a:t> Simple</a:t>
            </a:r>
          </a:p>
        </p:txBody>
      </p:sp>
      <p:pic>
        <p:nvPicPr>
          <p:cNvPr id="235" name="Content Placeholder 23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E88E150-3ABF-49F0-B153-855DB4B66D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18988" y="1972400"/>
            <a:ext cx="2974328" cy="2907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D7C57-58BE-481E-82F3-7EFA7BF2B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0720" y="2249487"/>
            <a:ext cx="436714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Rollout(S</a:t>
            </a:r>
            <a:r>
              <a:rPr lang="en-US" sz="1400" baseline="-25000" dirty="0"/>
              <a:t>i</a:t>
            </a:r>
            <a:r>
              <a:rPr lang="en-US" sz="1400" dirty="0"/>
              <a:t>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      Loop forever: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           If S</a:t>
            </a:r>
            <a:r>
              <a:rPr lang="en-US" sz="1400" baseline="-25000" dirty="0"/>
              <a:t>i</a:t>
            </a:r>
            <a:r>
              <a:rPr lang="en-US" sz="1400" dirty="0"/>
              <a:t> is a terminal state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	    Return value(S</a:t>
            </a:r>
            <a:r>
              <a:rPr lang="en-US" sz="1400" baseline="-25000" dirty="0"/>
              <a:t>i</a:t>
            </a:r>
            <a:r>
              <a:rPr lang="en-US" sz="1400" dirty="0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           Ai = random(available action)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           S</a:t>
            </a:r>
            <a:r>
              <a:rPr lang="en-US" sz="1400" baseline="-25000" dirty="0"/>
              <a:t>i</a:t>
            </a:r>
            <a:r>
              <a:rPr lang="en-US" sz="1400" dirty="0"/>
              <a:t> = simulation(S</a:t>
            </a:r>
            <a:r>
              <a:rPr lang="en-US" sz="1400" baseline="-25000" dirty="0"/>
              <a:t>i</a:t>
            </a:r>
            <a:r>
              <a:rPr lang="en-US" sz="1400" dirty="0"/>
              <a:t>, </a:t>
            </a:r>
            <a:r>
              <a:rPr lang="en-US" sz="1400" dirty="0" err="1"/>
              <a:t>a</a:t>
            </a:r>
            <a:r>
              <a:rPr lang="en-US" sz="1400" baseline="-25000" dirty="0" err="1"/>
              <a:t>i</a:t>
            </a:r>
            <a:r>
              <a:rPr lang="en-US" sz="1400" dirty="0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      End Loop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29F82-4835-4F75-BE22-762C343F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630936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9CC1638-FAE6-44AC-AE45-2A94996F3E37}" type="datetime1">
              <a:rPr lang="en-US" smtClean="0"/>
              <a:pPr defTabSz="914400">
                <a:spcAft>
                  <a:spcPts val="600"/>
                </a:spcAft>
              </a:pPr>
              <a:t>3/15/2018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7834-BECB-4C16-873C-3E8920AE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09360"/>
            <a:ext cx="62393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Kĩ thuật trí tuệ nhân tạo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1A879-4465-46FE-AD24-E05581EC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244" name="Picture 243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9DFC8009-4AAB-43FB-8B9D-DC5AB8D87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42" y="2046687"/>
            <a:ext cx="2974328" cy="27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5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AD338-16AD-45BD-8FE4-4AECF46B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115-BD84-4CC4-89BD-DE4B722C47FD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5462E-F340-4A71-80D0-D672C8E4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BE6EE-082C-4F54-93D5-CEF1795A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417DE-9F8D-4E14-933A-53D5D03F0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25"/>
          <a:stretch/>
        </p:blipFill>
        <p:spPr>
          <a:xfrm>
            <a:off x="2142080" y="469089"/>
            <a:ext cx="8134241" cy="5675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DC6AA8-693A-48FB-BAC4-224284AA1642}"/>
              </a:ext>
            </a:extLst>
          </p:cNvPr>
          <p:cNvSpPr txBox="1">
            <a:spLocks/>
          </p:cNvSpPr>
          <p:nvPr/>
        </p:nvSpPr>
        <p:spPr>
          <a:xfrm>
            <a:off x="4433111" y="236482"/>
            <a:ext cx="3856037" cy="7462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00FF"/>
                </a:solidFill>
              </a:rPr>
              <a:t>2.Algorithrm</a:t>
            </a:r>
          </a:p>
        </p:txBody>
      </p:sp>
    </p:spTree>
    <p:extLst>
      <p:ext uri="{BB962C8B-B14F-4D97-AF65-F5344CB8AC3E}">
        <p14:creationId xmlns:p14="http://schemas.microsoft.com/office/powerpoint/2010/main" val="353397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2686-781A-4193-A1AB-1665402B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1480457"/>
            <a:ext cx="3856037" cy="7690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3. Run </a:t>
            </a:r>
            <a:r>
              <a:rPr lang="en-US" dirty="0" err="1">
                <a:solidFill>
                  <a:srgbClr val="0000FF"/>
                </a:solidFill>
              </a:rPr>
              <a:t>algorithrm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960B2-8298-4E0D-9F72-9936B35B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1638-FAE6-44AC-AE45-2A94996F3E37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3113E-9311-40DF-BE28-10FBF9E4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63ED7-5E02-4DB5-AD1B-ADB22115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367E6C-E6FE-4FF6-8995-DCF886D3C50D}"/>
              </a:ext>
            </a:extLst>
          </p:cNvPr>
          <p:cNvSpPr/>
          <p:nvPr/>
        </p:nvSpPr>
        <p:spPr>
          <a:xfrm>
            <a:off x="5410200" y="5660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610E0-800A-46EB-A8DE-DB981978ABC6}"/>
              </a:ext>
            </a:extLst>
          </p:cNvPr>
          <p:cNvSpPr txBox="1"/>
          <p:nvPr/>
        </p:nvSpPr>
        <p:spPr>
          <a:xfrm>
            <a:off x="6455229" y="769372"/>
            <a:ext cx="116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0</a:t>
            </a:r>
            <a:r>
              <a:rPr lang="en-US" dirty="0"/>
              <a:t>=0</a:t>
            </a:r>
          </a:p>
          <a:p>
            <a:r>
              <a:rPr lang="en-US" dirty="0" err="1"/>
              <a:t>N</a:t>
            </a:r>
            <a:r>
              <a:rPr lang="en-US" baseline="-25000" dirty="0" err="1"/>
              <a:t>0</a:t>
            </a:r>
            <a:r>
              <a:rPr lang="en-US" dirty="0"/>
              <a:t>=0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373784-0E08-41D9-97F3-5B2CF91E087C}"/>
              </a:ext>
            </a:extLst>
          </p:cNvPr>
          <p:cNvSpPr/>
          <p:nvPr/>
        </p:nvSpPr>
        <p:spPr>
          <a:xfrm>
            <a:off x="6847320" y="20255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2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25EC0A-7240-4499-A6AC-83AF661CCB9A}"/>
              </a:ext>
            </a:extLst>
          </p:cNvPr>
          <p:cNvSpPr/>
          <p:nvPr/>
        </p:nvSpPr>
        <p:spPr>
          <a:xfrm>
            <a:off x="4095205" y="20255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1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EFBA96-3575-4C28-A9DB-F01014A17885}"/>
              </a:ext>
            </a:extLst>
          </p:cNvPr>
          <p:cNvCxnSpPr/>
          <p:nvPr/>
        </p:nvCxnSpPr>
        <p:spPr>
          <a:xfrm flipH="1">
            <a:off x="4926542" y="1407771"/>
            <a:ext cx="570744" cy="61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E38423-7E36-419A-A3E4-95EEF600C8E5}"/>
              </a:ext>
            </a:extLst>
          </p:cNvPr>
          <p:cNvCxnSpPr>
            <a:cxnSpLocks/>
          </p:cNvCxnSpPr>
          <p:nvPr/>
        </p:nvCxnSpPr>
        <p:spPr>
          <a:xfrm>
            <a:off x="6324600" y="1415703"/>
            <a:ext cx="635726" cy="60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B9CC6F-F988-4F3D-82B7-504FCC7C4B52}"/>
              </a:ext>
            </a:extLst>
          </p:cNvPr>
          <p:cNvSpPr txBox="1"/>
          <p:nvPr/>
        </p:nvSpPr>
        <p:spPr>
          <a:xfrm>
            <a:off x="5076415" y="2159618"/>
            <a:ext cx="116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T=0</a:t>
            </a:r>
          </a:p>
          <a:p>
            <a:r>
              <a:rPr lang="en-US" dirty="0"/>
              <a:t>N=0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55A45-DC96-4ED8-A0FE-3960743DF82A}"/>
              </a:ext>
            </a:extLst>
          </p:cNvPr>
          <p:cNvSpPr txBox="1"/>
          <p:nvPr/>
        </p:nvSpPr>
        <p:spPr>
          <a:xfrm>
            <a:off x="7874931" y="2153087"/>
            <a:ext cx="116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T=0</a:t>
            </a:r>
          </a:p>
          <a:p>
            <a:r>
              <a:rPr lang="en-US" dirty="0"/>
              <a:t>N=0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E049ED-764E-41C9-962F-9BBD6099C3C4}"/>
              </a:ext>
            </a:extLst>
          </p:cNvPr>
          <p:cNvSpPr txBox="1"/>
          <p:nvPr/>
        </p:nvSpPr>
        <p:spPr>
          <a:xfrm>
            <a:off x="5084532" y="2774058"/>
            <a:ext cx="11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UCB</a:t>
            </a:r>
            <a:r>
              <a:rPr lang="en-US" dirty="0"/>
              <a:t> =∞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9EBAA-3786-455D-AC29-CAC561A28FC7}"/>
              </a:ext>
            </a:extLst>
          </p:cNvPr>
          <p:cNvSpPr txBox="1"/>
          <p:nvPr/>
        </p:nvSpPr>
        <p:spPr>
          <a:xfrm>
            <a:off x="7874931" y="2755318"/>
            <a:ext cx="11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UCB</a:t>
            </a:r>
            <a:r>
              <a:rPr lang="en-US" dirty="0"/>
              <a:t> =∞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3436B7-79BB-4676-8BA2-15FBF6C163DD}"/>
              </a:ext>
            </a:extLst>
          </p:cNvPr>
          <p:cNvSpPr/>
          <p:nvPr/>
        </p:nvSpPr>
        <p:spPr>
          <a:xfrm>
            <a:off x="4430809" y="2955223"/>
            <a:ext cx="308831" cy="1245326"/>
          </a:xfrm>
          <a:custGeom>
            <a:avLst/>
            <a:gdLst>
              <a:gd name="connsiteX0" fmla="*/ 143368 w 308831"/>
              <a:gd name="connsiteY0" fmla="*/ 0 h 1245326"/>
              <a:gd name="connsiteX1" fmla="*/ 99825 w 308831"/>
              <a:gd name="connsiteY1" fmla="*/ 8709 h 1245326"/>
              <a:gd name="connsiteX2" fmla="*/ 38865 w 308831"/>
              <a:gd name="connsiteY2" fmla="*/ 43543 h 1245326"/>
              <a:gd name="connsiteX3" fmla="*/ 21448 w 308831"/>
              <a:gd name="connsiteY3" fmla="*/ 95794 h 1245326"/>
              <a:gd name="connsiteX4" fmla="*/ 12740 w 308831"/>
              <a:gd name="connsiteY4" fmla="*/ 121920 h 1245326"/>
              <a:gd name="connsiteX5" fmla="*/ 21448 w 308831"/>
              <a:gd name="connsiteY5" fmla="*/ 209006 h 1245326"/>
              <a:gd name="connsiteX6" fmla="*/ 47574 w 308831"/>
              <a:gd name="connsiteY6" fmla="*/ 217714 h 1245326"/>
              <a:gd name="connsiteX7" fmla="*/ 213037 w 308831"/>
              <a:gd name="connsiteY7" fmla="*/ 226423 h 1245326"/>
              <a:gd name="connsiteX8" fmla="*/ 204328 w 308831"/>
              <a:gd name="connsiteY8" fmla="*/ 357052 h 1245326"/>
              <a:gd name="connsiteX9" fmla="*/ 178202 w 308831"/>
              <a:gd name="connsiteY9" fmla="*/ 365760 h 1245326"/>
              <a:gd name="connsiteX10" fmla="*/ 160785 w 308831"/>
              <a:gd name="connsiteY10" fmla="*/ 391886 h 1245326"/>
              <a:gd name="connsiteX11" fmla="*/ 134660 w 308831"/>
              <a:gd name="connsiteY11" fmla="*/ 400594 h 1245326"/>
              <a:gd name="connsiteX12" fmla="*/ 30157 w 308831"/>
              <a:gd name="connsiteY12" fmla="*/ 409303 h 1245326"/>
              <a:gd name="connsiteX13" fmla="*/ 38865 w 308831"/>
              <a:gd name="connsiteY13" fmla="*/ 470263 h 1245326"/>
              <a:gd name="connsiteX14" fmla="*/ 73700 w 308831"/>
              <a:gd name="connsiteY14" fmla="*/ 496389 h 1245326"/>
              <a:gd name="connsiteX15" fmla="*/ 99825 w 308831"/>
              <a:gd name="connsiteY15" fmla="*/ 513806 h 1245326"/>
              <a:gd name="connsiteX16" fmla="*/ 125951 w 308831"/>
              <a:gd name="connsiteY16" fmla="*/ 522514 h 1245326"/>
              <a:gd name="connsiteX17" fmla="*/ 230454 w 308831"/>
              <a:gd name="connsiteY17" fmla="*/ 539932 h 1245326"/>
              <a:gd name="connsiteX18" fmla="*/ 282705 w 308831"/>
              <a:gd name="connsiteY18" fmla="*/ 592183 h 1245326"/>
              <a:gd name="connsiteX19" fmla="*/ 273997 w 308831"/>
              <a:gd name="connsiteY19" fmla="*/ 679269 h 1245326"/>
              <a:gd name="connsiteX20" fmla="*/ 230454 w 308831"/>
              <a:gd name="connsiteY20" fmla="*/ 714103 h 1245326"/>
              <a:gd name="connsiteX21" fmla="*/ 204328 w 308831"/>
              <a:gd name="connsiteY21" fmla="*/ 731520 h 1245326"/>
              <a:gd name="connsiteX22" fmla="*/ 12740 w 308831"/>
              <a:gd name="connsiteY22" fmla="*/ 757646 h 1245326"/>
              <a:gd name="connsiteX23" fmla="*/ 12740 w 308831"/>
              <a:gd name="connsiteY23" fmla="*/ 862149 h 1245326"/>
              <a:gd name="connsiteX24" fmla="*/ 64991 w 308831"/>
              <a:gd name="connsiteY24" fmla="*/ 888274 h 1245326"/>
              <a:gd name="connsiteX25" fmla="*/ 91117 w 308831"/>
              <a:gd name="connsiteY25" fmla="*/ 905692 h 1245326"/>
              <a:gd name="connsiteX26" fmla="*/ 143368 w 308831"/>
              <a:gd name="connsiteY26" fmla="*/ 923109 h 1245326"/>
              <a:gd name="connsiteX27" fmla="*/ 300122 w 308831"/>
              <a:gd name="connsiteY27" fmla="*/ 949234 h 1245326"/>
              <a:gd name="connsiteX28" fmla="*/ 308831 w 308831"/>
              <a:gd name="connsiteY28" fmla="*/ 975360 h 1245326"/>
              <a:gd name="connsiteX29" fmla="*/ 273997 w 308831"/>
              <a:gd name="connsiteY29" fmla="*/ 1045029 h 1245326"/>
              <a:gd name="connsiteX30" fmla="*/ 247871 w 308831"/>
              <a:gd name="connsiteY30" fmla="*/ 1053737 h 1245326"/>
              <a:gd name="connsiteX31" fmla="*/ 47574 w 308831"/>
              <a:gd name="connsiteY31" fmla="*/ 1097280 h 1245326"/>
              <a:gd name="connsiteX32" fmla="*/ 56282 w 308831"/>
              <a:gd name="connsiteY32" fmla="*/ 1140823 h 1245326"/>
              <a:gd name="connsiteX33" fmla="*/ 73700 w 308831"/>
              <a:gd name="connsiteY33" fmla="*/ 1158240 h 1245326"/>
              <a:gd name="connsiteX34" fmla="*/ 91117 w 308831"/>
              <a:gd name="connsiteY34" fmla="*/ 1184366 h 1245326"/>
              <a:gd name="connsiteX35" fmla="*/ 117242 w 308831"/>
              <a:gd name="connsiteY35" fmla="*/ 1201783 h 1245326"/>
              <a:gd name="connsiteX36" fmla="*/ 134660 w 308831"/>
              <a:gd name="connsiteY36" fmla="*/ 1219200 h 1245326"/>
              <a:gd name="connsiteX37" fmla="*/ 178202 w 308831"/>
              <a:gd name="connsiteY37" fmla="*/ 1245326 h 12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08831" h="1245326">
                <a:moveTo>
                  <a:pt x="143368" y="0"/>
                </a:moveTo>
                <a:cubicBezTo>
                  <a:pt x="128854" y="2903"/>
                  <a:pt x="113867" y="4028"/>
                  <a:pt x="99825" y="8709"/>
                </a:cubicBezTo>
                <a:cubicBezTo>
                  <a:pt x="77728" y="16075"/>
                  <a:pt x="57976" y="30802"/>
                  <a:pt x="38865" y="43543"/>
                </a:cubicBezTo>
                <a:lnTo>
                  <a:pt x="21448" y="95794"/>
                </a:lnTo>
                <a:lnTo>
                  <a:pt x="12740" y="121920"/>
                </a:lnTo>
                <a:cubicBezTo>
                  <a:pt x="15643" y="150949"/>
                  <a:pt x="11478" y="181589"/>
                  <a:pt x="21448" y="209006"/>
                </a:cubicBezTo>
                <a:cubicBezTo>
                  <a:pt x="24585" y="217633"/>
                  <a:pt x="38432" y="216883"/>
                  <a:pt x="47574" y="217714"/>
                </a:cubicBezTo>
                <a:cubicBezTo>
                  <a:pt x="102578" y="222714"/>
                  <a:pt x="157883" y="223520"/>
                  <a:pt x="213037" y="226423"/>
                </a:cubicBezTo>
                <a:cubicBezTo>
                  <a:pt x="210134" y="269966"/>
                  <a:pt x="214912" y="314715"/>
                  <a:pt x="204328" y="357052"/>
                </a:cubicBezTo>
                <a:cubicBezTo>
                  <a:pt x="202102" y="365958"/>
                  <a:pt x="185370" y="360026"/>
                  <a:pt x="178202" y="365760"/>
                </a:cubicBezTo>
                <a:cubicBezTo>
                  <a:pt x="170029" y="372298"/>
                  <a:pt x="168958" y="385348"/>
                  <a:pt x="160785" y="391886"/>
                </a:cubicBezTo>
                <a:cubicBezTo>
                  <a:pt x="153617" y="397620"/>
                  <a:pt x="143759" y="399381"/>
                  <a:pt x="134660" y="400594"/>
                </a:cubicBezTo>
                <a:cubicBezTo>
                  <a:pt x="100012" y="405214"/>
                  <a:pt x="64991" y="406400"/>
                  <a:pt x="30157" y="409303"/>
                </a:cubicBezTo>
                <a:cubicBezTo>
                  <a:pt x="33060" y="429623"/>
                  <a:pt x="29685" y="451904"/>
                  <a:pt x="38865" y="470263"/>
                </a:cubicBezTo>
                <a:cubicBezTo>
                  <a:pt x="45356" y="483245"/>
                  <a:pt x="61889" y="487953"/>
                  <a:pt x="73700" y="496389"/>
                </a:cubicBezTo>
                <a:cubicBezTo>
                  <a:pt x="82217" y="502472"/>
                  <a:pt x="90464" y="509125"/>
                  <a:pt x="99825" y="513806"/>
                </a:cubicBezTo>
                <a:cubicBezTo>
                  <a:pt x="108036" y="517911"/>
                  <a:pt x="117125" y="519992"/>
                  <a:pt x="125951" y="522514"/>
                </a:cubicBezTo>
                <a:cubicBezTo>
                  <a:pt x="170709" y="535302"/>
                  <a:pt x="173901" y="532863"/>
                  <a:pt x="230454" y="539932"/>
                </a:cubicBezTo>
                <a:cubicBezTo>
                  <a:pt x="240507" y="547471"/>
                  <a:pt x="281146" y="571911"/>
                  <a:pt x="282705" y="592183"/>
                </a:cubicBezTo>
                <a:cubicBezTo>
                  <a:pt x="284943" y="621270"/>
                  <a:pt x="280557" y="650843"/>
                  <a:pt x="273997" y="679269"/>
                </a:cubicBezTo>
                <a:cubicBezTo>
                  <a:pt x="266338" y="712458"/>
                  <a:pt x="253484" y="702588"/>
                  <a:pt x="230454" y="714103"/>
                </a:cubicBezTo>
                <a:cubicBezTo>
                  <a:pt x="221093" y="718784"/>
                  <a:pt x="214164" y="727943"/>
                  <a:pt x="204328" y="731520"/>
                </a:cubicBezTo>
                <a:cubicBezTo>
                  <a:pt x="137598" y="755785"/>
                  <a:pt x="86258" y="752394"/>
                  <a:pt x="12740" y="757646"/>
                </a:cubicBezTo>
                <a:cubicBezTo>
                  <a:pt x="-591" y="797639"/>
                  <a:pt x="-7550" y="806350"/>
                  <a:pt x="12740" y="862149"/>
                </a:cubicBezTo>
                <a:cubicBezTo>
                  <a:pt x="17397" y="874957"/>
                  <a:pt x="54464" y="884765"/>
                  <a:pt x="64991" y="888274"/>
                </a:cubicBezTo>
                <a:cubicBezTo>
                  <a:pt x="73700" y="894080"/>
                  <a:pt x="81553" y="901441"/>
                  <a:pt x="91117" y="905692"/>
                </a:cubicBezTo>
                <a:cubicBezTo>
                  <a:pt x="107894" y="913148"/>
                  <a:pt x="125951" y="917303"/>
                  <a:pt x="143368" y="923109"/>
                </a:cubicBezTo>
                <a:cubicBezTo>
                  <a:pt x="211162" y="945707"/>
                  <a:pt x="160422" y="930607"/>
                  <a:pt x="300122" y="949234"/>
                </a:cubicBezTo>
                <a:cubicBezTo>
                  <a:pt x="303025" y="957943"/>
                  <a:pt x="308831" y="966180"/>
                  <a:pt x="308831" y="975360"/>
                </a:cubicBezTo>
                <a:cubicBezTo>
                  <a:pt x="308831" y="1008902"/>
                  <a:pt x="301332" y="1026805"/>
                  <a:pt x="273997" y="1045029"/>
                </a:cubicBezTo>
                <a:cubicBezTo>
                  <a:pt x="266359" y="1050121"/>
                  <a:pt x="256580" y="1050834"/>
                  <a:pt x="247871" y="1053737"/>
                </a:cubicBezTo>
                <a:cubicBezTo>
                  <a:pt x="154489" y="1115994"/>
                  <a:pt x="216517" y="1087343"/>
                  <a:pt x="47574" y="1097280"/>
                </a:cubicBezTo>
                <a:cubicBezTo>
                  <a:pt x="50477" y="1111794"/>
                  <a:pt x="50451" y="1127218"/>
                  <a:pt x="56282" y="1140823"/>
                </a:cubicBezTo>
                <a:cubicBezTo>
                  <a:pt x="59516" y="1148370"/>
                  <a:pt x="68571" y="1151829"/>
                  <a:pt x="73700" y="1158240"/>
                </a:cubicBezTo>
                <a:cubicBezTo>
                  <a:pt x="80238" y="1166413"/>
                  <a:pt x="83716" y="1176965"/>
                  <a:pt x="91117" y="1184366"/>
                </a:cubicBezTo>
                <a:cubicBezTo>
                  <a:pt x="98518" y="1191767"/>
                  <a:pt x="109069" y="1195245"/>
                  <a:pt x="117242" y="1201783"/>
                </a:cubicBezTo>
                <a:cubicBezTo>
                  <a:pt x="123653" y="1206912"/>
                  <a:pt x="128249" y="1214071"/>
                  <a:pt x="134660" y="1219200"/>
                </a:cubicBezTo>
                <a:cubicBezTo>
                  <a:pt x="152175" y="1233212"/>
                  <a:pt x="160113" y="1236281"/>
                  <a:pt x="178202" y="12453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695A6E-E99E-4DEC-B474-2B2F61C003AD}"/>
              </a:ext>
            </a:extLst>
          </p:cNvPr>
          <p:cNvSpPr/>
          <p:nvPr/>
        </p:nvSpPr>
        <p:spPr>
          <a:xfrm>
            <a:off x="4128024" y="41638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9A79BB-E732-4360-87C2-D17FE57CCF3F}"/>
              </a:ext>
            </a:extLst>
          </p:cNvPr>
          <p:cNvSpPr txBox="1"/>
          <p:nvPr/>
        </p:nvSpPr>
        <p:spPr>
          <a:xfrm>
            <a:off x="5084532" y="4505349"/>
            <a:ext cx="93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85CB84-732B-44AC-8F8B-E38530B1CEB0}"/>
              </a:ext>
            </a:extLst>
          </p:cNvPr>
          <p:cNvSpPr txBox="1"/>
          <p:nvPr/>
        </p:nvSpPr>
        <p:spPr>
          <a:xfrm>
            <a:off x="5093154" y="2171788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T=20</a:t>
            </a:r>
          </a:p>
          <a:p>
            <a:r>
              <a:rPr lang="en-US" dirty="0"/>
              <a:t>N=1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290AF-27A2-41AE-BF9A-F422A76078DE}"/>
              </a:ext>
            </a:extLst>
          </p:cNvPr>
          <p:cNvSpPr txBox="1"/>
          <p:nvPr/>
        </p:nvSpPr>
        <p:spPr>
          <a:xfrm>
            <a:off x="6434069" y="769372"/>
            <a:ext cx="105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T=20</a:t>
            </a:r>
          </a:p>
          <a:p>
            <a:r>
              <a:rPr lang="en-US" dirty="0"/>
              <a:t>N=1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2044FE-2735-4AD2-B46B-D9101DDF7E6A}"/>
              </a:ext>
            </a:extLst>
          </p:cNvPr>
          <p:cNvSpPr txBox="1"/>
          <p:nvPr/>
        </p:nvSpPr>
        <p:spPr>
          <a:xfrm>
            <a:off x="5106737" y="2755317"/>
            <a:ext cx="112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UCB</a:t>
            </a:r>
            <a:r>
              <a:rPr lang="en-US" dirty="0"/>
              <a:t>=20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990C3-3292-4FC8-BF5C-815CD36493F1}"/>
              </a:ext>
            </a:extLst>
          </p:cNvPr>
          <p:cNvSpPr txBox="1"/>
          <p:nvPr/>
        </p:nvSpPr>
        <p:spPr>
          <a:xfrm>
            <a:off x="7886784" y="2743115"/>
            <a:ext cx="100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UCB</a:t>
            </a:r>
            <a:r>
              <a:rPr lang="en-US" dirty="0"/>
              <a:t>=∞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008A703-7770-4CBB-901A-020E7329F364}"/>
              </a:ext>
            </a:extLst>
          </p:cNvPr>
          <p:cNvSpPr/>
          <p:nvPr/>
        </p:nvSpPr>
        <p:spPr>
          <a:xfrm>
            <a:off x="7097889" y="2981325"/>
            <a:ext cx="447332" cy="1115236"/>
          </a:xfrm>
          <a:custGeom>
            <a:avLst/>
            <a:gdLst>
              <a:gd name="connsiteX0" fmla="*/ 255411 w 447332"/>
              <a:gd name="connsiteY0" fmla="*/ 0 h 1115236"/>
              <a:gd name="connsiteX1" fmla="*/ 141111 w 447332"/>
              <a:gd name="connsiteY1" fmla="*/ 28575 h 1115236"/>
              <a:gd name="connsiteX2" fmla="*/ 83961 w 447332"/>
              <a:gd name="connsiteY2" fmla="*/ 38100 h 1115236"/>
              <a:gd name="connsiteX3" fmla="*/ 55386 w 447332"/>
              <a:gd name="connsiteY3" fmla="*/ 123825 h 1115236"/>
              <a:gd name="connsiteX4" fmla="*/ 198261 w 447332"/>
              <a:gd name="connsiteY4" fmla="*/ 333375 h 1115236"/>
              <a:gd name="connsiteX5" fmla="*/ 236361 w 447332"/>
              <a:gd name="connsiteY5" fmla="*/ 304800 h 1115236"/>
              <a:gd name="connsiteX6" fmla="*/ 217311 w 447332"/>
              <a:gd name="connsiteY6" fmla="*/ 247650 h 1115236"/>
              <a:gd name="connsiteX7" fmla="*/ 331611 w 447332"/>
              <a:gd name="connsiteY7" fmla="*/ 295275 h 1115236"/>
              <a:gd name="connsiteX8" fmla="*/ 312561 w 447332"/>
              <a:gd name="connsiteY8" fmla="*/ 466725 h 1115236"/>
              <a:gd name="connsiteX9" fmla="*/ 226836 w 447332"/>
              <a:gd name="connsiteY9" fmla="*/ 485775 h 1115236"/>
              <a:gd name="connsiteX10" fmla="*/ 7761 w 447332"/>
              <a:gd name="connsiteY10" fmla="*/ 600075 h 1115236"/>
              <a:gd name="connsiteX11" fmla="*/ 36336 w 447332"/>
              <a:gd name="connsiteY11" fmla="*/ 685800 h 1115236"/>
              <a:gd name="connsiteX12" fmla="*/ 141111 w 447332"/>
              <a:gd name="connsiteY12" fmla="*/ 695325 h 1115236"/>
              <a:gd name="connsiteX13" fmla="*/ 245886 w 447332"/>
              <a:gd name="connsiteY13" fmla="*/ 685800 h 1115236"/>
              <a:gd name="connsiteX14" fmla="*/ 331611 w 447332"/>
              <a:gd name="connsiteY14" fmla="*/ 609600 h 1115236"/>
              <a:gd name="connsiteX15" fmla="*/ 360186 w 447332"/>
              <a:gd name="connsiteY15" fmla="*/ 600075 h 1115236"/>
              <a:gd name="connsiteX16" fmla="*/ 417336 w 447332"/>
              <a:gd name="connsiteY16" fmla="*/ 609600 h 1115236"/>
              <a:gd name="connsiteX17" fmla="*/ 407811 w 447332"/>
              <a:gd name="connsiteY17" fmla="*/ 828675 h 1115236"/>
              <a:gd name="connsiteX18" fmla="*/ 341136 w 447332"/>
              <a:gd name="connsiteY18" fmla="*/ 838200 h 1115236"/>
              <a:gd name="connsiteX19" fmla="*/ 169686 w 447332"/>
              <a:gd name="connsiteY19" fmla="*/ 857250 h 1115236"/>
              <a:gd name="connsiteX20" fmla="*/ 93486 w 447332"/>
              <a:gd name="connsiteY20" fmla="*/ 866775 h 1115236"/>
              <a:gd name="connsiteX21" fmla="*/ 26811 w 447332"/>
              <a:gd name="connsiteY21" fmla="*/ 962025 h 1115236"/>
              <a:gd name="connsiteX22" fmla="*/ 83961 w 447332"/>
              <a:gd name="connsiteY22" fmla="*/ 1057275 h 1115236"/>
              <a:gd name="connsiteX23" fmla="*/ 426861 w 447332"/>
              <a:gd name="connsiteY23" fmla="*/ 1000125 h 1115236"/>
              <a:gd name="connsiteX24" fmla="*/ 303036 w 447332"/>
              <a:gd name="connsiteY24" fmla="*/ 1114425 h 1115236"/>
              <a:gd name="connsiteX25" fmla="*/ 283986 w 447332"/>
              <a:gd name="connsiteY25" fmla="*/ 1114425 h 111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7332" h="1115236">
                <a:moveTo>
                  <a:pt x="255411" y="0"/>
                </a:moveTo>
                <a:cubicBezTo>
                  <a:pt x="217311" y="9525"/>
                  <a:pt x="179448" y="20056"/>
                  <a:pt x="141111" y="28575"/>
                </a:cubicBezTo>
                <a:cubicBezTo>
                  <a:pt x="122258" y="32765"/>
                  <a:pt x="96881" y="23745"/>
                  <a:pt x="83961" y="38100"/>
                </a:cubicBezTo>
                <a:cubicBezTo>
                  <a:pt x="63811" y="60489"/>
                  <a:pt x="64911" y="95250"/>
                  <a:pt x="55386" y="123825"/>
                </a:cubicBezTo>
                <a:cubicBezTo>
                  <a:pt x="72710" y="305723"/>
                  <a:pt x="11149" y="355388"/>
                  <a:pt x="198261" y="333375"/>
                </a:cubicBezTo>
                <a:cubicBezTo>
                  <a:pt x="214027" y="331520"/>
                  <a:pt x="223661" y="314325"/>
                  <a:pt x="236361" y="304800"/>
                </a:cubicBezTo>
                <a:cubicBezTo>
                  <a:pt x="230011" y="285750"/>
                  <a:pt x="197330" y="249648"/>
                  <a:pt x="217311" y="247650"/>
                </a:cubicBezTo>
                <a:cubicBezTo>
                  <a:pt x="258381" y="243543"/>
                  <a:pt x="315154" y="257423"/>
                  <a:pt x="331611" y="295275"/>
                </a:cubicBezTo>
                <a:cubicBezTo>
                  <a:pt x="354538" y="348008"/>
                  <a:pt x="340272" y="416341"/>
                  <a:pt x="312561" y="466725"/>
                </a:cubicBezTo>
                <a:cubicBezTo>
                  <a:pt x="298454" y="492374"/>
                  <a:pt x="255411" y="479425"/>
                  <a:pt x="226836" y="485775"/>
                </a:cubicBezTo>
                <a:cubicBezTo>
                  <a:pt x="153811" y="523875"/>
                  <a:pt x="64566" y="540430"/>
                  <a:pt x="7761" y="600075"/>
                </a:cubicBezTo>
                <a:cubicBezTo>
                  <a:pt x="-13012" y="621887"/>
                  <a:pt x="11826" y="668293"/>
                  <a:pt x="36336" y="685800"/>
                </a:cubicBezTo>
                <a:cubicBezTo>
                  <a:pt x="64873" y="706183"/>
                  <a:pt x="106186" y="692150"/>
                  <a:pt x="141111" y="695325"/>
                </a:cubicBezTo>
                <a:cubicBezTo>
                  <a:pt x="176036" y="692150"/>
                  <a:pt x="213906" y="700191"/>
                  <a:pt x="245886" y="685800"/>
                </a:cubicBezTo>
                <a:cubicBezTo>
                  <a:pt x="280751" y="670111"/>
                  <a:pt x="301025" y="632539"/>
                  <a:pt x="331611" y="609600"/>
                </a:cubicBezTo>
                <a:cubicBezTo>
                  <a:pt x="339643" y="603576"/>
                  <a:pt x="350661" y="603250"/>
                  <a:pt x="360186" y="600075"/>
                </a:cubicBezTo>
                <a:cubicBezTo>
                  <a:pt x="379236" y="603250"/>
                  <a:pt x="407868" y="592767"/>
                  <a:pt x="417336" y="609600"/>
                </a:cubicBezTo>
                <a:cubicBezTo>
                  <a:pt x="447286" y="662844"/>
                  <a:pt x="470084" y="777724"/>
                  <a:pt x="407811" y="828675"/>
                </a:cubicBezTo>
                <a:cubicBezTo>
                  <a:pt x="390435" y="842892"/>
                  <a:pt x="363427" y="835525"/>
                  <a:pt x="341136" y="838200"/>
                </a:cubicBezTo>
                <a:lnTo>
                  <a:pt x="169686" y="857250"/>
                </a:lnTo>
                <a:lnTo>
                  <a:pt x="93486" y="866775"/>
                </a:lnTo>
                <a:cubicBezTo>
                  <a:pt x="71261" y="898525"/>
                  <a:pt x="28746" y="923318"/>
                  <a:pt x="26811" y="962025"/>
                </a:cubicBezTo>
                <a:cubicBezTo>
                  <a:pt x="24962" y="999005"/>
                  <a:pt x="47251" y="1052445"/>
                  <a:pt x="83961" y="1057275"/>
                </a:cubicBezTo>
                <a:cubicBezTo>
                  <a:pt x="162025" y="1067547"/>
                  <a:pt x="319509" y="1026963"/>
                  <a:pt x="426861" y="1000125"/>
                </a:cubicBezTo>
                <a:cubicBezTo>
                  <a:pt x="372497" y="1097980"/>
                  <a:pt x="404503" y="1083985"/>
                  <a:pt x="303036" y="1114425"/>
                </a:cubicBezTo>
                <a:cubicBezTo>
                  <a:pt x="296954" y="1116250"/>
                  <a:pt x="290336" y="1114425"/>
                  <a:pt x="283986" y="11144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B834873-ED3E-49C4-A2EE-5C13C6021495}"/>
              </a:ext>
            </a:extLst>
          </p:cNvPr>
          <p:cNvSpPr/>
          <p:nvPr/>
        </p:nvSpPr>
        <p:spPr>
          <a:xfrm>
            <a:off x="6864355" y="40755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4445EC-1F09-4A90-828F-B08725A6A240}"/>
              </a:ext>
            </a:extLst>
          </p:cNvPr>
          <p:cNvSpPr txBox="1"/>
          <p:nvPr/>
        </p:nvSpPr>
        <p:spPr>
          <a:xfrm>
            <a:off x="7886784" y="4324350"/>
            <a:ext cx="73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D6E5A8-4CFF-4215-B018-7558D1B08CE9}"/>
              </a:ext>
            </a:extLst>
          </p:cNvPr>
          <p:cNvSpPr txBox="1"/>
          <p:nvPr/>
        </p:nvSpPr>
        <p:spPr>
          <a:xfrm>
            <a:off x="7883389" y="2171788"/>
            <a:ext cx="116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T=10</a:t>
            </a:r>
          </a:p>
          <a:p>
            <a:r>
              <a:rPr lang="en-US" dirty="0"/>
              <a:t>N=1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37DA4E-2306-4D7E-BBF1-6EE8BEAD6276}"/>
              </a:ext>
            </a:extLst>
          </p:cNvPr>
          <p:cNvSpPr txBox="1"/>
          <p:nvPr/>
        </p:nvSpPr>
        <p:spPr>
          <a:xfrm>
            <a:off x="6455229" y="769372"/>
            <a:ext cx="105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T=30</a:t>
            </a:r>
          </a:p>
          <a:p>
            <a:r>
              <a:rPr lang="en-US" dirty="0"/>
              <a:t>N=2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B87A06-9993-4959-9DCB-BD292C162313}"/>
              </a:ext>
            </a:extLst>
          </p:cNvPr>
          <p:cNvSpPr txBox="1"/>
          <p:nvPr/>
        </p:nvSpPr>
        <p:spPr>
          <a:xfrm>
            <a:off x="5098125" y="2774058"/>
            <a:ext cx="129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UCB</a:t>
            </a:r>
            <a:r>
              <a:rPr lang="en-US" dirty="0"/>
              <a:t>=21,67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077A97-DF5F-43CE-94D4-79A422D53808}"/>
              </a:ext>
            </a:extLst>
          </p:cNvPr>
          <p:cNvSpPr txBox="1"/>
          <p:nvPr/>
        </p:nvSpPr>
        <p:spPr>
          <a:xfrm>
            <a:off x="7851644" y="2743115"/>
            <a:ext cx="129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UCB</a:t>
            </a:r>
            <a:r>
              <a:rPr lang="en-US" dirty="0"/>
              <a:t>=11,67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9680F9-37D7-4208-9907-2687A9791777}"/>
              </a:ext>
            </a:extLst>
          </p:cNvPr>
          <p:cNvSpPr/>
          <p:nvPr/>
        </p:nvSpPr>
        <p:spPr>
          <a:xfrm>
            <a:off x="2883914" y="37066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S3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5E7A93F-BA85-4634-9073-F9A1FB9947F8}"/>
              </a:ext>
            </a:extLst>
          </p:cNvPr>
          <p:cNvSpPr/>
          <p:nvPr/>
        </p:nvSpPr>
        <p:spPr>
          <a:xfrm>
            <a:off x="5344797" y="37066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S4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46B209-2B65-41A0-AADF-1539080146BE}"/>
              </a:ext>
            </a:extLst>
          </p:cNvPr>
          <p:cNvCxnSpPr/>
          <p:nvPr/>
        </p:nvCxnSpPr>
        <p:spPr>
          <a:xfrm flipH="1">
            <a:off x="3485542" y="2927781"/>
            <a:ext cx="570744" cy="61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96C1A3-5613-4C87-9764-A9AD34213820}"/>
              </a:ext>
            </a:extLst>
          </p:cNvPr>
          <p:cNvCxnSpPr>
            <a:cxnSpLocks/>
          </p:cNvCxnSpPr>
          <p:nvPr/>
        </p:nvCxnSpPr>
        <p:spPr>
          <a:xfrm>
            <a:off x="4774474" y="3006298"/>
            <a:ext cx="635726" cy="60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29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7257E-18 -4.81481E-6 L -0.01497 -4.81481E-6 C -0.02174 -4.81481E-6 -0.02995 -0.04467 -0.02995 -0.08078 L -0.02995 -0.1615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/>
      <p:bldP spid="10" grpId="1"/>
      <p:bldP spid="11" grpId="0" animBg="1"/>
      <p:bldP spid="12" grpId="0" animBg="1"/>
      <p:bldP spid="18" grpId="0"/>
      <p:bldP spid="18" grpId="1"/>
      <p:bldP spid="19" grpId="0"/>
      <p:bldP spid="19" grpId="1"/>
      <p:bldP spid="19" grpId="2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6" grpId="0"/>
      <p:bldP spid="27" grpId="0"/>
      <p:bldP spid="27" grpId="1"/>
      <p:bldP spid="28" grpId="0"/>
      <p:bldP spid="28" grpId="1"/>
      <p:bldP spid="29" grpId="0"/>
      <p:bldP spid="29" grpId="1"/>
      <p:bldP spid="30" grpId="0" animBg="1"/>
      <p:bldP spid="30" grpId="1" animBg="1"/>
      <p:bldP spid="31" grpId="0" animBg="1"/>
      <p:bldP spid="31" grpId="1" animBg="1"/>
      <p:bldP spid="32" grpId="0"/>
      <p:bldP spid="32" grpId="1"/>
      <p:bldP spid="33" grpId="0"/>
      <p:bldP spid="34" grpId="0"/>
      <p:bldP spid="35" grpId="0"/>
      <p:bldP spid="36" grpId="0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111D-EA8B-4F19-AC57-C87298ED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ƯU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nh</a:t>
            </a:r>
            <a:r>
              <a:rPr lang="vi-VN" dirty="0">
                <a:solidFill>
                  <a:schemeClr val="bg2">
                    <a:lumMod val="75000"/>
                  </a:schemeClr>
                </a:solidFill>
              </a:rPr>
              <a:t>ư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ợc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điểm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monte-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carlo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simulation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2BDE6-1DFC-41E2-9A48-FD577571E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ƯU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6E763-41F0-43DD-8024-EFBD21C0FD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53898-1406-4542-9004-8A47C4363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A5296-3CF4-449A-A3CF-FF48364134B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node Monte-Carlo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-&gt; </a:t>
            </a:r>
            <a:r>
              <a:rPr lang="en-US" dirty="0" err="1"/>
              <a:t>Tốn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D2C67-A4DF-461F-92D5-870D47E9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9E99-DC15-4722-A788-F3429DFFFBFE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65DFC-9796-4EF7-9FB3-E470285F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Kĩ thuật trí tuệ nhân tạo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23BB7-BB1E-4C5B-A315-E0C8A422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1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AB28-A59B-4107-BBAB-4AAC8225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Ứng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dụng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monte-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calo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BD7B1-3CF0-4A50-93E5-8CBA4C040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phân tích rủi ro định lượng</a:t>
            </a:r>
            <a:endParaRPr lang="en-US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AFCD8-13C4-4629-AA6E-AC25AE94CE7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+mj-lt"/>
              </a:rPr>
              <a:t>Nhằm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xác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định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rủi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đoán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</a:t>
            </a:r>
            <a:r>
              <a:rPr lang="vi-VN" sz="2000" dirty="0">
                <a:latin typeface="+mj-lt"/>
              </a:rPr>
              <a:t>ư</a:t>
            </a:r>
            <a:r>
              <a:rPr lang="en-US" sz="2000" dirty="0" err="1">
                <a:latin typeface="+mj-lt"/>
              </a:rPr>
              <a:t>ớc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tốn</a:t>
            </a:r>
            <a:r>
              <a:rPr lang="en-US" sz="2000" dirty="0">
                <a:latin typeface="+mj-lt"/>
              </a:rPr>
              <a:t> bao </a:t>
            </a:r>
            <a:r>
              <a:rPr lang="en-US" sz="2000" dirty="0" err="1">
                <a:latin typeface="+mj-lt"/>
              </a:rPr>
              <a:t>nhiêu</a:t>
            </a:r>
            <a:r>
              <a:rPr lang="en-US" sz="2000" dirty="0">
                <a:latin typeface="+mj-lt"/>
              </a:rPr>
              <a:t> chi </a:t>
            </a:r>
            <a:r>
              <a:rPr lang="en-US" sz="2000" dirty="0" err="1">
                <a:latin typeface="+mj-lt"/>
              </a:rPr>
              <a:t>phí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hoặc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mất</a:t>
            </a:r>
            <a:r>
              <a:rPr lang="en-US" sz="2000" dirty="0">
                <a:latin typeface="+mj-lt"/>
              </a:rPr>
              <a:t> bao </a:t>
            </a:r>
            <a:r>
              <a:rPr lang="en-US" sz="2000" dirty="0" err="1">
                <a:latin typeface="+mj-lt"/>
              </a:rPr>
              <a:t>lâu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prọect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</a:t>
            </a:r>
            <a:r>
              <a:rPr lang="vi-VN" sz="2000" dirty="0">
                <a:latin typeface="+mj-lt"/>
              </a:rPr>
              <a:t>ư</a:t>
            </a:r>
            <a:r>
              <a:rPr lang="en-US" sz="2000" dirty="0" err="1">
                <a:latin typeface="+mj-lt"/>
              </a:rPr>
              <a:t>ớc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khi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hoàn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thành</a:t>
            </a:r>
            <a:r>
              <a:rPr lang="en-US" sz="2000" dirty="0">
                <a:latin typeface="+mj-lt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CBCB3-06A6-4E4A-8134-6FD00D50C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5658" y="2261723"/>
            <a:ext cx="3184385" cy="685800"/>
          </a:xfrm>
        </p:spPr>
        <p:txBody>
          <a:bodyPr/>
          <a:lstStyle/>
          <a:p>
            <a:r>
              <a:rPr lang="en-US" dirty="0">
                <a:latin typeface="+mj-lt"/>
              </a:rPr>
              <a:t>Monte-</a:t>
            </a:r>
            <a:r>
              <a:rPr lang="en-US" dirty="0" err="1">
                <a:latin typeface="+mj-lt"/>
              </a:rPr>
              <a:t>calo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tế</a:t>
            </a:r>
            <a:endParaRPr lang="en-US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6DF7D4-C511-4E11-9AA0-66355B47343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+mj-lt"/>
              </a:rPr>
              <a:t>Dự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đoán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</a:t>
            </a:r>
            <a:r>
              <a:rPr lang="vi-VN" sz="2000" dirty="0">
                <a:latin typeface="+mj-lt"/>
              </a:rPr>
              <a:t>ư</a:t>
            </a:r>
            <a:r>
              <a:rPr lang="en-US" sz="2000" dirty="0" err="1">
                <a:latin typeface="+mj-lt"/>
              </a:rPr>
              <a:t>ớc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rủi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đầu</a:t>
            </a:r>
            <a:r>
              <a:rPr lang="en-US" sz="2000" dirty="0">
                <a:latin typeface="+mj-lt"/>
              </a:rPr>
              <a:t> t</a:t>
            </a:r>
            <a:r>
              <a:rPr lang="vi-VN" sz="2000" dirty="0">
                <a:latin typeface="+mj-lt"/>
              </a:rPr>
              <a:t>ư</a:t>
            </a:r>
            <a:endParaRPr lang="en-US" sz="200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Tích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phân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giá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trị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chứng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khoán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với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số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chiều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lớn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FB383C-0BA4-47B8-9E5A-47098A170B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Ngành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học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tính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31EFDD-A56F-4D7B-AE07-D68270C02AF7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Vât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sắc động lực học lượng tử, mô phỏng hệ spin có tương tác mạnh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khí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ph</a:t>
            </a:r>
            <a:r>
              <a:rPr lang="vi-VN" sz="2000" dirty="0">
                <a:latin typeface="+mj-lt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ơng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A01900C-F612-4DBE-AC93-F2C688D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4E42-702E-40E0-B000-981E3DF436DE}" type="datetime1">
              <a:rPr lang="en-US" smtClean="0">
                <a:latin typeface="+mj-lt"/>
              </a:rPr>
              <a:t>3/15/2018</a:t>
            </a:fld>
            <a:endParaRPr lang="en-US" dirty="0">
              <a:latin typeface="+mj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8A7E8B7-29AE-431F-B76B-08C80600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Kĩ thuật trí tuệ nhân tạo</a:t>
            </a:r>
            <a:endParaRPr lang="en-US" dirty="0">
              <a:latin typeface="+mj-l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FE9265-AF12-4194-AD02-BA17BC84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+mj-lt"/>
              </a:rPr>
              <a:t>8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055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0AFBBBA-8387-4C79-A461-5E6411D9724E}"/>
              </a:ext>
            </a:extLst>
          </p:cNvPr>
          <p:cNvSpPr txBox="1"/>
          <p:nvPr/>
        </p:nvSpPr>
        <p:spPr>
          <a:xfrm>
            <a:off x="2969623" y="2394857"/>
            <a:ext cx="7184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0040472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608</TotalTime>
  <Words>489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Bodoni MT Condensed</vt:lpstr>
      <vt:lpstr>Calibri</vt:lpstr>
      <vt:lpstr>Cambria Math</vt:lpstr>
      <vt:lpstr>Franklin Gothic Medium</vt:lpstr>
      <vt:lpstr>Times New Roman</vt:lpstr>
      <vt:lpstr>Droplet</vt:lpstr>
      <vt:lpstr>Monte-Carlo tree search</vt:lpstr>
      <vt:lpstr>1.Introduction</vt:lpstr>
      <vt:lpstr>Công thức tính monte-carlo</vt:lpstr>
      <vt:lpstr>2. Algorithrm Simple</vt:lpstr>
      <vt:lpstr>PowerPoint Presentation</vt:lpstr>
      <vt:lpstr>3. Run algorithrm</vt:lpstr>
      <vt:lpstr>ƯU nhược điểm của monte-carlo simulation</vt:lpstr>
      <vt:lpstr>Ứng dụng của monte-calo simulation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Monte-Carlo tree search</dc:title>
  <dc:creator>HUYNH CAO BIEN</dc:creator>
  <cp:lastModifiedBy>NGUYỄN VIỆT ANH</cp:lastModifiedBy>
  <cp:revision>15</cp:revision>
  <dcterms:created xsi:type="dcterms:W3CDTF">2018-03-15T02:39:38Z</dcterms:created>
  <dcterms:modified xsi:type="dcterms:W3CDTF">2018-03-15T13:52:21Z</dcterms:modified>
</cp:coreProperties>
</file>