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76" r:id="rId2"/>
    <p:sldMasterId id="2147483691" r:id="rId3"/>
    <p:sldMasterId id="2147483704" r:id="rId4"/>
  </p:sldMasterIdLst>
  <p:notesMasterIdLst>
    <p:notesMasterId r:id="rId33"/>
  </p:notesMasterIdLst>
  <p:handoutMasterIdLst>
    <p:handoutMasterId r:id="rId34"/>
  </p:handoutMasterIdLst>
  <p:sldIdLst>
    <p:sldId id="290" r:id="rId5"/>
    <p:sldId id="256" r:id="rId6"/>
    <p:sldId id="267" r:id="rId7"/>
    <p:sldId id="278" r:id="rId8"/>
    <p:sldId id="268" r:id="rId9"/>
    <p:sldId id="272" r:id="rId10"/>
    <p:sldId id="270" r:id="rId11"/>
    <p:sldId id="271" r:id="rId12"/>
    <p:sldId id="273" r:id="rId13"/>
    <p:sldId id="274" r:id="rId14"/>
    <p:sldId id="280" r:id="rId15"/>
    <p:sldId id="283" r:id="rId16"/>
    <p:sldId id="284" r:id="rId17"/>
    <p:sldId id="281" r:id="rId18"/>
    <p:sldId id="285" r:id="rId19"/>
    <p:sldId id="286" r:id="rId20"/>
    <p:sldId id="287" r:id="rId21"/>
    <p:sldId id="279" r:id="rId22"/>
    <p:sldId id="275" r:id="rId23"/>
    <p:sldId id="277" r:id="rId24"/>
    <p:sldId id="291" r:id="rId25"/>
    <p:sldId id="292" r:id="rId26"/>
    <p:sldId id="276" r:id="rId27"/>
    <p:sldId id="294" r:id="rId28"/>
    <p:sldId id="289" r:id="rId29"/>
    <p:sldId id="295" r:id="rId30"/>
    <p:sldId id="266" r:id="rId31"/>
    <p:sldId id="29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7427" autoAdjust="0"/>
  </p:normalViewPr>
  <p:slideViewPr>
    <p:cSldViewPr snapToGrid="0">
      <p:cViewPr varScale="1">
        <p:scale>
          <a:sx n="65" d="100"/>
          <a:sy n="65" d="100"/>
        </p:scale>
        <p:origin x="29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34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036128-BF8E-41BD-A380-5AB6FFD502D1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53CD723B-66C8-4748-86DD-84EF4079EB00}">
      <dgm:prSet phldrT="[Text]" custT="1"/>
      <dgm:spPr/>
      <dgm:t>
        <a:bodyPr/>
        <a:lstStyle/>
        <a:p>
          <a:r>
            <a:rPr lang="pl-PL" sz="6000" b="1" dirty="0"/>
            <a:t>Test</a:t>
          </a:r>
          <a:endParaRPr lang="en-US" sz="6000" b="1" dirty="0"/>
        </a:p>
      </dgm:t>
    </dgm:pt>
    <dgm:pt modelId="{12DF0DB9-FB19-4232-AC80-6735A683310D}" type="parTrans" cxnId="{4C21233B-7809-476F-BE0D-07999CC43C15}">
      <dgm:prSet/>
      <dgm:spPr/>
      <dgm:t>
        <a:bodyPr/>
        <a:lstStyle/>
        <a:p>
          <a:endParaRPr lang="en-US"/>
        </a:p>
      </dgm:t>
    </dgm:pt>
    <dgm:pt modelId="{DAB700CF-EC4C-49F6-8822-6DB202A40BD7}" type="sibTrans" cxnId="{4C21233B-7809-476F-BE0D-07999CC43C15}">
      <dgm:prSet/>
      <dgm:spPr/>
      <dgm:t>
        <a:bodyPr/>
        <a:lstStyle/>
        <a:p>
          <a:endParaRPr lang="en-US"/>
        </a:p>
      </dgm:t>
    </dgm:pt>
    <dgm:pt modelId="{B7FFA008-D083-4024-BCCA-736EB9CB3B34}">
      <dgm:prSet phldrT="[Text]" custT="1"/>
      <dgm:spPr/>
      <dgm:t>
        <a:bodyPr/>
        <a:lstStyle/>
        <a:p>
          <a:r>
            <a:rPr lang="pl-PL" sz="3200" b="1" dirty="0" err="1"/>
            <a:t>Flow</a:t>
          </a:r>
          <a:endParaRPr lang="en-US" sz="3200" b="1" dirty="0"/>
        </a:p>
      </dgm:t>
    </dgm:pt>
    <dgm:pt modelId="{E7CACA0D-2EFF-498D-B325-1F04AE76E693}" type="parTrans" cxnId="{390101C6-DA80-4C13-ADB0-B6B57E071A0A}">
      <dgm:prSet/>
      <dgm:spPr/>
      <dgm:t>
        <a:bodyPr/>
        <a:lstStyle/>
        <a:p>
          <a:endParaRPr lang="en-US"/>
        </a:p>
      </dgm:t>
    </dgm:pt>
    <dgm:pt modelId="{AFD1D8F1-23EE-4311-B444-D3F498EBC8A4}" type="sibTrans" cxnId="{390101C6-DA80-4C13-ADB0-B6B57E071A0A}">
      <dgm:prSet/>
      <dgm:spPr/>
      <dgm:t>
        <a:bodyPr/>
        <a:lstStyle/>
        <a:p>
          <a:endParaRPr lang="en-US"/>
        </a:p>
      </dgm:t>
    </dgm:pt>
    <dgm:pt modelId="{C9398FA9-33A9-4363-823A-7119E4C97D7A}">
      <dgm:prSet phldrT="[Text]"/>
      <dgm:spPr/>
      <dgm:t>
        <a:bodyPr/>
        <a:lstStyle/>
        <a:p>
          <a:r>
            <a:rPr lang="pl-PL" b="1" dirty="0"/>
            <a:t>Report</a:t>
          </a:r>
          <a:endParaRPr lang="en-US" b="1" dirty="0"/>
        </a:p>
      </dgm:t>
    </dgm:pt>
    <dgm:pt modelId="{60C25B29-87B1-4EEF-AEF6-AC3732801E1A}" type="parTrans" cxnId="{72B4DAE8-651B-49C5-ACA4-8E29482E9B38}">
      <dgm:prSet/>
      <dgm:spPr/>
      <dgm:t>
        <a:bodyPr/>
        <a:lstStyle/>
        <a:p>
          <a:endParaRPr lang="en-US"/>
        </a:p>
      </dgm:t>
    </dgm:pt>
    <dgm:pt modelId="{D1A9D3CB-0CF7-4FD0-B5BC-75B716686948}" type="sibTrans" cxnId="{72B4DAE8-651B-49C5-ACA4-8E29482E9B38}">
      <dgm:prSet/>
      <dgm:spPr/>
      <dgm:t>
        <a:bodyPr/>
        <a:lstStyle/>
        <a:p>
          <a:endParaRPr lang="en-US"/>
        </a:p>
      </dgm:t>
    </dgm:pt>
    <dgm:pt modelId="{A12DBE33-A774-4CBC-AF34-42B881EBB792}">
      <dgm:prSet phldrT="[Text]"/>
      <dgm:spPr/>
      <dgm:t>
        <a:bodyPr/>
        <a:lstStyle/>
        <a:p>
          <a:endParaRPr lang="en-US"/>
        </a:p>
      </dgm:t>
    </dgm:pt>
    <dgm:pt modelId="{FFF43F37-B444-4F9D-B964-C98E5F22EE6B}" type="parTrans" cxnId="{25D50BF1-AB0A-40B0-B15B-AE93BE6468EF}">
      <dgm:prSet/>
      <dgm:spPr/>
      <dgm:t>
        <a:bodyPr/>
        <a:lstStyle/>
        <a:p>
          <a:endParaRPr lang="en-US"/>
        </a:p>
      </dgm:t>
    </dgm:pt>
    <dgm:pt modelId="{D128702F-A42A-4F62-83CF-27AB059CD00A}" type="sibTrans" cxnId="{25D50BF1-AB0A-40B0-B15B-AE93BE6468EF}">
      <dgm:prSet/>
      <dgm:spPr/>
      <dgm:t>
        <a:bodyPr/>
        <a:lstStyle/>
        <a:p>
          <a:endParaRPr lang="en-US"/>
        </a:p>
      </dgm:t>
    </dgm:pt>
    <dgm:pt modelId="{F24734E1-EF50-4EA4-BDA2-F28C80B3EDFB}" type="pres">
      <dgm:prSet presAssocID="{EA036128-BF8E-41BD-A380-5AB6FFD502D1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A2ACF96F-81EA-402B-BA23-ACF5375482FB}" type="pres">
      <dgm:prSet presAssocID="{53CD723B-66C8-4748-86DD-84EF4079EB00}" presName="gear1" presStyleLbl="node1" presStyleIdx="0" presStyleCnt="3">
        <dgm:presLayoutVars>
          <dgm:chMax val="1"/>
          <dgm:bulletEnabled val="1"/>
        </dgm:presLayoutVars>
      </dgm:prSet>
      <dgm:spPr/>
    </dgm:pt>
    <dgm:pt modelId="{7F4891E8-0BA8-4D2D-BB6B-64FC76389C68}" type="pres">
      <dgm:prSet presAssocID="{53CD723B-66C8-4748-86DD-84EF4079EB00}" presName="gear1srcNode" presStyleLbl="node1" presStyleIdx="0" presStyleCnt="3"/>
      <dgm:spPr/>
    </dgm:pt>
    <dgm:pt modelId="{236EB984-29DA-4475-9E98-4AF74749EDBA}" type="pres">
      <dgm:prSet presAssocID="{53CD723B-66C8-4748-86DD-84EF4079EB00}" presName="gear1dstNode" presStyleLbl="node1" presStyleIdx="0" presStyleCnt="3"/>
      <dgm:spPr/>
    </dgm:pt>
    <dgm:pt modelId="{59CB108D-826B-43E5-95FF-48BDEE6EF76C}" type="pres">
      <dgm:prSet presAssocID="{B7FFA008-D083-4024-BCCA-736EB9CB3B34}" presName="gear2" presStyleLbl="node1" presStyleIdx="1" presStyleCnt="3">
        <dgm:presLayoutVars>
          <dgm:chMax val="1"/>
          <dgm:bulletEnabled val="1"/>
        </dgm:presLayoutVars>
      </dgm:prSet>
      <dgm:spPr/>
    </dgm:pt>
    <dgm:pt modelId="{5A9B0764-FB2B-405A-B02B-625B412087B2}" type="pres">
      <dgm:prSet presAssocID="{B7FFA008-D083-4024-BCCA-736EB9CB3B34}" presName="gear2srcNode" presStyleLbl="node1" presStyleIdx="1" presStyleCnt="3"/>
      <dgm:spPr/>
    </dgm:pt>
    <dgm:pt modelId="{A2BD6AC0-EBB1-4E4E-B9F7-0315D2726C85}" type="pres">
      <dgm:prSet presAssocID="{B7FFA008-D083-4024-BCCA-736EB9CB3B34}" presName="gear2dstNode" presStyleLbl="node1" presStyleIdx="1" presStyleCnt="3"/>
      <dgm:spPr/>
    </dgm:pt>
    <dgm:pt modelId="{2A4505EB-2B74-4CD8-90AE-6966FF825592}" type="pres">
      <dgm:prSet presAssocID="{C9398FA9-33A9-4363-823A-7119E4C97D7A}" presName="gear3" presStyleLbl="node1" presStyleIdx="2" presStyleCnt="3"/>
      <dgm:spPr/>
    </dgm:pt>
    <dgm:pt modelId="{56DD8A1A-EE09-461C-81C8-0BB7D499EC61}" type="pres">
      <dgm:prSet presAssocID="{C9398FA9-33A9-4363-823A-7119E4C97D7A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972030E3-6B81-409E-BB07-A3E62145DC3E}" type="pres">
      <dgm:prSet presAssocID="{C9398FA9-33A9-4363-823A-7119E4C97D7A}" presName="gear3srcNode" presStyleLbl="node1" presStyleIdx="2" presStyleCnt="3"/>
      <dgm:spPr/>
    </dgm:pt>
    <dgm:pt modelId="{9BAC82D8-BDE7-425C-9516-3D96E3FB0C26}" type="pres">
      <dgm:prSet presAssocID="{C9398FA9-33A9-4363-823A-7119E4C97D7A}" presName="gear3dstNode" presStyleLbl="node1" presStyleIdx="2" presStyleCnt="3"/>
      <dgm:spPr/>
    </dgm:pt>
    <dgm:pt modelId="{C3CA763E-651C-466D-976C-0973D3F19ED1}" type="pres">
      <dgm:prSet presAssocID="{DAB700CF-EC4C-49F6-8822-6DB202A40BD7}" presName="connector1" presStyleLbl="sibTrans2D1" presStyleIdx="0" presStyleCnt="3"/>
      <dgm:spPr/>
    </dgm:pt>
    <dgm:pt modelId="{C386CA71-2C06-418B-86EF-1CD13D277444}" type="pres">
      <dgm:prSet presAssocID="{AFD1D8F1-23EE-4311-B444-D3F498EBC8A4}" presName="connector2" presStyleLbl="sibTrans2D1" presStyleIdx="1" presStyleCnt="3"/>
      <dgm:spPr/>
    </dgm:pt>
    <dgm:pt modelId="{CB68BE63-7BE5-43B5-A93C-4A2162379F11}" type="pres">
      <dgm:prSet presAssocID="{D1A9D3CB-0CF7-4FD0-B5BC-75B716686948}" presName="connector3" presStyleLbl="sibTrans2D1" presStyleIdx="2" presStyleCnt="3"/>
      <dgm:spPr/>
    </dgm:pt>
  </dgm:ptLst>
  <dgm:cxnLst>
    <dgm:cxn modelId="{A3300714-4583-4C63-AB93-FC43E83274A6}" type="presOf" srcId="{53CD723B-66C8-4748-86DD-84EF4079EB00}" destId="{7F4891E8-0BA8-4D2D-BB6B-64FC76389C68}" srcOrd="1" destOrd="0" presId="urn:microsoft.com/office/officeart/2005/8/layout/gear1"/>
    <dgm:cxn modelId="{CFA27A16-262E-4211-8FB4-F806D3128423}" type="presOf" srcId="{C9398FA9-33A9-4363-823A-7119E4C97D7A}" destId="{2A4505EB-2B74-4CD8-90AE-6966FF825592}" srcOrd="0" destOrd="0" presId="urn:microsoft.com/office/officeart/2005/8/layout/gear1"/>
    <dgm:cxn modelId="{A633281C-C483-4A69-AA54-71884969E3ED}" type="presOf" srcId="{C9398FA9-33A9-4363-823A-7119E4C97D7A}" destId="{56DD8A1A-EE09-461C-81C8-0BB7D499EC61}" srcOrd="1" destOrd="0" presId="urn:microsoft.com/office/officeart/2005/8/layout/gear1"/>
    <dgm:cxn modelId="{13090024-877C-41A9-8DF2-35A9EE411DEA}" type="presOf" srcId="{C9398FA9-33A9-4363-823A-7119E4C97D7A}" destId="{972030E3-6B81-409E-BB07-A3E62145DC3E}" srcOrd="2" destOrd="0" presId="urn:microsoft.com/office/officeart/2005/8/layout/gear1"/>
    <dgm:cxn modelId="{C1E9E235-1FB4-4D1E-98C7-A0BD927E95B3}" type="presOf" srcId="{AFD1D8F1-23EE-4311-B444-D3F498EBC8A4}" destId="{C386CA71-2C06-418B-86EF-1CD13D277444}" srcOrd="0" destOrd="0" presId="urn:microsoft.com/office/officeart/2005/8/layout/gear1"/>
    <dgm:cxn modelId="{4C21233B-7809-476F-BE0D-07999CC43C15}" srcId="{EA036128-BF8E-41BD-A380-5AB6FFD502D1}" destId="{53CD723B-66C8-4748-86DD-84EF4079EB00}" srcOrd="0" destOrd="0" parTransId="{12DF0DB9-FB19-4232-AC80-6735A683310D}" sibTransId="{DAB700CF-EC4C-49F6-8822-6DB202A40BD7}"/>
    <dgm:cxn modelId="{83A8D541-4DE7-4D2A-B784-6BDF36A621C1}" type="presOf" srcId="{B7FFA008-D083-4024-BCCA-736EB9CB3B34}" destId="{A2BD6AC0-EBB1-4E4E-B9F7-0315D2726C85}" srcOrd="2" destOrd="0" presId="urn:microsoft.com/office/officeart/2005/8/layout/gear1"/>
    <dgm:cxn modelId="{8482A545-1623-44A2-BDE2-399C58D04E06}" type="presOf" srcId="{D1A9D3CB-0CF7-4FD0-B5BC-75B716686948}" destId="{CB68BE63-7BE5-43B5-A93C-4A2162379F11}" srcOrd="0" destOrd="0" presId="urn:microsoft.com/office/officeart/2005/8/layout/gear1"/>
    <dgm:cxn modelId="{610AE849-1DE5-404D-A048-3F352889CFF0}" type="presOf" srcId="{EA036128-BF8E-41BD-A380-5AB6FFD502D1}" destId="{F24734E1-EF50-4EA4-BDA2-F28C80B3EDFB}" srcOrd="0" destOrd="0" presId="urn:microsoft.com/office/officeart/2005/8/layout/gear1"/>
    <dgm:cxn modelId="{55275C4D-13C8-43D8-ACB4-95D980CFA32D}" type="presOf" srcId="{53CD723B-66C8-4748-86DD-84EF4079EB00}" destId="{236EB984-29DA-4475-9E98-4AF74749EDBA}" srcOrd="2" destOrd="0" presId="urn:microsoft.com/office/officeart/2005/8/layout/gear1"/>
    <dgm:cxn modelId="{D5635191-2CC1-44E1-9630-4B74DA86C033}" type="presOf" srcId="{B7FFA008-D083-4024-BCCA-736EB9CB3B34}" destId="{5A9B0764-FB2B-405A-B02B-625B412087B2}" srcOrd="1" destOrd="0" presId="urn:microsoft.com/office/officeart/2005/8/layout/gear1"/>
    <dgm:cxn modelId="{80ABD49B-EFF8-44CD-8EBB-AB636F3E11F9}" type="presOf" srcId="{DAB700CF-EC4C-49F6-8822-6DB202A40BD7}" destId="{C3CA763E-651C-466D-976C-0973D3F19ED1}" srcOrd="0" destOrd="0" presId="urn:microsoft.com/office/officeart/2005/8/layout/gear1"/>
    <dgm:cxn modelId="{2D631EBD-FCEE-4B67-87EE-4EDDFB176C4D}" type="presOf" srcId="{B7FFA008-D083-4024-BCCA-736EB9CB3B34}" destId="{59CB108D-826B-43E5-95FF-48BDEE6EF76C}" srcOrd="0" destOrd="0" presId="urn:microsoft.com/office/officeart/2005/8/layout/gear1"/>
    <dgm:cxn modelId="{390101C6-DA80-4C13-ADB0-B6B57E071A0A}" srcId="{EA036128-BF8E-41BD-A380-5AB6FFD502D1}" destId="{B7FFA008-D083-4024-BCCA-736EB9CB3B34}" srcOrd="1" destOrd="0" parTransId="{E7CACA0D-2EFF-498D-B325-1F04AE76E693}" sibTransId="{AFD1D8F1-23EE-4311-B444-D3F498EBC8A4}"/>
    <dgm:cxn modelId="{EF9B4ECD-C695-482A-A988-DD55463681DE}" type="presOf" srcId="{C9398FA9-33A9-4363-823A-7119E4C97D7A}" destId="{9BAC82D8-BDE7-425C-9516-3D96E3FB0C26}" srcOrd="3" destOrd="0" presId="urn:microsoft.com/office/officeart/2005/8/layout/gear1"/>
    <dgm:cxn modelId="{72B4DAE8-651B-49C5-ACA4-8E29482E9B38}" srcId="{EA036128-BF8E-41BD-A380-5AB6FFD502D1}" destId="{C9398FA9-33A9-4363-823A-7119E4C97D7A}" srcOrd="2" destOrd="0" parTransId="{60C25B29-87B1-4EEF-AEF6-AC3732801E1A}" sibTransId="{D1A9D3CB-0CF7-4FD0-B5BC-75B716686948}"/>
    <dgm:cxn modelId="{25D50BF1-AB0A-40B0-B15B-AE93BE6468EF}" srcId="{EA036128-BF8E-41BD-A380-5AB6FFD502D1}" destId="{A12DBE33-A774-4CBC-AF34-42B881EBB792}" srcOrd="3" destOrd="0" parTransId="{FFF43F37-B444-4F9D-B964-C98E5F22EE6B}" sibTransId="{D128702F-A42A-4F62-83CF-27AB059CD00A}"/>
    <dgm:cxn modelId="{A7E219FE-2E85-4CCC-AE8A-18E2E8117BB4}" type="presOf" srcId="{53CD723B-66C8-4748-86DD-84EF4079EB00}" destId="{A2ACF96F-81EA-402B-BA23-ACF5375482FB}" srcOrd="0" destOrd="0" presId="urn:microsoft.com/office/officeart/2005/8/layout/gear1"/>
    <dgm:cxn modelId="{A58611D1-4741-400D-93E9-DE3AA17D757E}" type="presParOf" srcId="{F24734E1-EF50-4EA4-BDA2-F28C80B3EDFB}" destId="{A2ACF96F-81EA-402B-BA23-ACF5375482FB}" srcOrd="0" destOrd="0" presId="urn:microsoft.com/office/officeart/2005/8/layout/gear1"/>
    <dgm:cxn modelId="{58C3806F-79C2-4E1F-A944-D406EC05426C}" type="presParOf" srcId="{F24734E1-EF50-4EA4-BDA2-F28C80B3EDFB}" destId="{7F4891E8-0BA8-4D2D-BB6B-64FC76389C68}" srcOrd="1" destOrd="0" presId="urn:microsoft.com/office/officeart/2005/8/layout/gear1"/>
    <dgm:cxn modelId="{06CA03CD-FB0E-434C-B802-29B2A20B4430}" type="presParOf" srcId="{F24734E1-EF50-4EA4-BDA2-F28C80B3EDFB}" destId="{236EB984-29DA-4475-9E98-4AF74749EDBA}" srcOrd="2" destOrd="0" presId="urn:microsoft.com/office/officeart/2005/8/layout/gear1"/>
    <dgm:cxn modelId="{BD4D1715-742F-46D2-92F3-39767C90090A}" type="presParOf" srcId="{F24734E1-EF50-4EA4-BDA2-F28C80B3EDFB}" destId="{59CB108D-826B-43E5-95FF-48BDEE6EF76C}" srcOrd="3" destOrd="0" presId="urn:microsoft.com/office/officeart/2005/8/layout/gear1"/>
    <dgm:cxn modelId="{85C0BE00-25FD-44D9-A7E6-B645D369BE33}" type="presParOf" srcId="{F24734E1-EF50-4EA4-BDA2-F28C80B3EDFB}" destId="{5A9B0764-FB2B-405A-B02B-625B412087B2}" srcOrd="4" destOrd="0" presId="urn:microsoft.com/office/officeart/2005/8/layout/gear1"/>
    <dgm:cxn modelId="{D5F6B506-E3DB-4CB2-AF74-2064C43A36A0}" type="presParOf" srcId="{F24734E1-EF50-4EA4-BDA2-F28C80B3EDFB}" destId="{A2BD6AC0-EBB1-4E4E-B9F7-0315D2726C85}" srcOrd="5" destOrd="0" presId="urn:microsoft.com/office/officeart/2005/8/layout/gear1"/>
    <dgm:cxn modelId="{D48A0C24-A888-4C2D-AFE1-388649314F02}" type="presParOf" srcId="{F24734E1-EF50-4EA4-BDA2-F28C80B3EDFB}" destId="{2A4505EB-2B74-4CD8-90AE-6966FF825592}" srcOrd="6" destOrd="0" presId="urn:microsoft.com/office/officeart/2005/8/layout/gear1"/>
    <dgm:cxn modelId="{C0B5EE41-CDA0-4E1E-907F-C98CBA265F34}" type="presParOf" srcId="{F24734E1-EF50-4EA4-BDA2-F28C80B3EDFB}" destId="{56DD8A1A-EE09-461C-81C8-0BB7D499EC61}" srcOrd="7" destOrd="0" presId="urn:microsoft.com/office/officeart/2005/8/layout/gear1"/>
    <dgm:cxn modelId="{597C63F6-67D8-4F20-AF52-10D888279AE8}" type="presParOf" srcId="{F24734E1-EF50-4EA4-BDA2-F28C80B3EDFB}" destId="{972030E3-6B81-409E-BB07-A3E62145DC3E}" srcOrd="8" destOrd="0" presId="urn:microsoft.com/office/officeart/2005/8/layout/gear1"/>
    <dgm:cxn modelId="{6156D10C-73C9-4EF3-94DE-088F768FB6D2}" type="presParOf" srcId="{F24734E1-EF50-4EA4-BDA2-F28C80B3EDFB}" destId="{9BAC82D8-BDE7-425C-9516-3D96E3FB0C26}" srcOrd="9" destOrd="0" presId="urn:microsoft.com/office/officeart/2005/8/layout/gear1"/>
    <dgm:cxn modelId="{90467664-3129-4D7B-8BA7-175BDF31F470}" type="presParOf" srcId="{F24734E1-EF50-4EA4-BDA2-F28C80B3EDFB}" destId="{C3CA763E-651C-466D-976C-0973D3F19ED1}" srcOrd="10" destOrd="0" presId="urn:microsoft.com/office/officeart/2005/8/layout/gear1"/>
    <dgm:cxn modelId="{EC994459-A136-4229-BE14-3066F595AFBB}" type="presParOf" srcId="{F24734E1-EF50-4EA4-BDA2-F28C80B3EDFB}" destId="{C386CA71-2C06-418B-86EF-1CD13D277444}" srcOrd="11" destOrd="0" presId="urn:microsoft.com/office/officeart/2005/8/layout/gear1"/>
    <dgm:cxn modelId="{26AFA63A-DFE2-42D2-B034-1AD6741F21EA}" type="presParOf" srcId="{F24734E1-EF50-4EA4-BDA2-F28C80B3EDFB}" destId="{CB68BE63-7BE5-43B5-A93C-4A2162379F11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ACF96F-81EA-402B-BA23-ACF5375482FB}">
      <dsp:nvSpPr>
        <dsp:cNvPr id="0" name=""/>
        <dsp:cNvSpPr/>
      </dsp:nvSpPr>
      <dsp:spPr>
        <a:xfrm>
          <a:off x="3328353" y="2310075"/>
          <a:ext cx="2823426" cy="2823426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6000" b="1" kern="1200" dirty="0"/>
            <a:t>Test</a:t>
          </a:r>
          <a:endParaRPr lang="en-US" sz="6000" b="1" kern="1200" dirty="0"/>
        </a:p>
      </dsp:txBody>
      <dsp:txXfrm>
        <a:off x="3895987" y="2971449"/>
        <a:ext cx="1688158" cy="1451299"/>
      </dsp:txXfrm>
    </dsp:sp>
    <dsp:sp modelId="{59CB108D-826B-43E5-95FF-48BDEE6EF76C}">
      <dsp:nvSpPr>
        <dsp:cNvPr id="0" name=""/>
        <dsp:cNvSpPr/>
      </dsp:nvSpPr>
      <dsp:spPr>
        <a:xfrm>
          <a:off x="1685632" y="1642720"/>
          <a:ext cx="2053400" cy="205340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b="1" kern="1200" dirty="0" err="1"/>
            <a:t>Flow</a:t>
          </a:r>
          <a:endParaRPr lang="en-US" sz="3200" b="1" kern="1200" dirty="0"/>
        </a:p>
      </dsp:txBody>
      <dsp:txXfrm>
        <a:off x="2202582" y="2162794"/>
        <a:ext cx="1019500" cy="1013252"/>
      </dsp:txXfrm>
    </dsp:sp>
    <dsp:sp modelId="{2A4505EB-2B74-4CD8-90AE-6966FF825592}">
      <dsp:nvSpPr>
        <dsp:cNvPr id="0" name=""/>
        <dsp:cNvSpPr/>
      </dsp:nvSpPr>
      <dsp:spPr>
        <a:xfrm rot="20700000">
          <a:off x="2835746" y="226083"/>
          <a:ext cx="2011913" cy="201191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b="1" kern="1200" dirty="0"/>
            <a:t>Report</a:t>
          </a:r>
          <a:endParaRPr lang="en-US" sz="2500" b="1" kern="1200" dirty="0"/>
        </a:p>
      </dsp:txBody>
      <dsp:txXfrm rot="-20700000">
        <a:off x="3277018" y="667355"/>
        <a:ext cx="1129370" cy="1129370"/>
      </dsp:txXfrm>
    </dsp:sp>
    <dsp:sp modelId="{C3CA763E-651C-466D-976C-0973D3F19ED1}">
      <dsp:nvSpPr>
        <dsp:cNvPr id="0" name=""/>
        <dsp:cNvSpPr/>
      </dsp:nvSpPr>
      <dsp:spPr>
        <a:xfrm>
          <a:off x="3121699" y="1878058"/>
          <a:ext cx="3613985" cy="3613985"/>
        </a:xfrm>
        <a:prstGeom prst="circularArrow">
          <a:avLst>
            <a:gd name="adj1" fmla="val 4687"/>
            <a:gd name="adj2" fmla="val 299029"/>
            <a:gd name="adj3" fmla="val 2534803"/>
            <a:gd name="adj4" fmla="val 15821696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6CA71-2C06-418B-86EF-1CD13D277444}">
      <dsp:nvSpPr>
        <dsp:cNvPr id="0" name=""/>
        <dsp:cNvSpPr/>
      </dsp:nvSpPr>
      <dsp:spPr>
        <a:xfrm>
          <a:off x="1321979" y="1184350"/>
          <a:ext cx="2625786" cy="262578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68BE63-7BE5-43B5-A93C-4A2162379F11}">
      <dsp:nvSpPr>
        <dsp:cNvPr id="0" name=""/>
        <dsp:cNvSpPr/>
      </dsp:nvSpPr>
      <dsp:spPr>
        <a:xfrm>
          <a:off x="2370370" y="-218631"/>
          <a:ext cx="2831126" cy="283112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E7678-06AD-400A-897A-A7621F129EE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62CFB-D9A9-4B1F-8FB8-786F498F3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51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F5AE3-F23C-4A26-A920-797EF6CC649E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F14A7-E58F-46E6-8064-ACD9EA15B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21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TS rozróżnia jedną kategorię wtyczek – przetwarzanie wyników – dlatego tytuł musi zostać doprecyzowany.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F14A7-E58F-46E6-8064-ACD9EA15BD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89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TS w swoim rdzeniu to serwer ActiveX udostępniający szereg metod i właściwości.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 względu na swoje przeznaczenie nazywany jest czasami silnikiem menadżera testów – Test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Execution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Engine.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Jest to serce w architekturze systemu zautomatyzowanych testów.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Nadrzędne oprogramowanie do zarządzania wszystkim, co jest związane z sekwencjami testowymi.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Jest to coś w rodzaju systemu operacyjnego, który zamiast zarządzać aplikacjami użytkowymi, zarządza zdefiniowanymi testami.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F14A7-E58F-46E6-8064-ACD9EA15BD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34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Niektóre z zadań za które odpowiadać może taki silnik to:</a:t>
            </a:r>
          </a:p>
          <a:p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Wśród tych zadań jest zbieranie wyników oraz generowanie raportów.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TS jest to:</a:t>
            </a:r>
          </a:p>
          <a:p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Collection i</a:t>
            </a:r>
          </a:p>
          <a:p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Processing.</a:t>
            </a:r>
          </a:p>
          <a:p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CF14A7-E58F-46E6-8064-ACD9EA15BD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9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Result</a:t>
            </a:r>
            <a:r>
              <a:rPr lang="pl-PL" dirty="0"/>
              <a:t> Collection polega na zbieraniu informacji w trakcie wykonywania sekwencji. Wykonuje się krok – dodajemy nowy wpis do listy i tak w kółko.</a:t>
            </a:r>
          </a:p>
          <a:p>
            <a:r>
              <a:rPr lang="pl-PL" dirty="0"/>
              <a:t>Następnie wszystkie wyniki, w postaci </a:t>
            </a:r>
            <a:r>
              <a:rPr lang="pl-PL" dirty="0" err="1"/>
              <a:t>ResultListy</a:t>
            </a:r>
            <a:r>
              <a:rPr lang="pl-PL" dirty="0"/>
              <a:t>, wykorzystywane są przez generator raportów.</a:t>
            </a:r>
          </a:p>
          <a:p>
            <a:r>
              <a:rPr lang="pl-PL" dirty="0"/>
              <a:t>Generator, w procesie nazywanym </a:t>
            </a:r>
            <a:r>
              <a:rPr lang="pl-PL" dirty="0" err="1"/>
              <a:t>Result</a:t>
            </a:r>
            <a:r>
              <a:rPr lang="pl-PL" dirty="0"/>
              <a:t> Processing, tworzy raport, który może być plikiem (ASCII, XML, ATML, inne…) lub umieszcza dane w bazie danych.</a:t>
            </a:r>
          </a:p>
          <a:p>
            <a:r>
              <a:rPr lang="pl-PL" dirty="0"/>
              <a:t>W zasadzie to co zrobi generator z </a:t>
            </a:r>
            <a:r>
              <a:rPr lang="pl-PL" dirty="0" err="1"/>
              <a:t>ResultListą</a:t>
            </a:r>
            <a:r>
              <a:rPr lang="pl-PL" dirty="0"/>
              <a:t> zależy wyłącznie od potrzeb.</a:t>
            </a:r>
          </a:p>
          <a:p>
            <a:endParaRPr lang="pl-PL" dirty="0"/>
          </a:p>
          <a:p>
            <a:r>
              <a:rPr lang="pl-PL" dirty="0" err="1"/>
              <a:t>Result</a:t>
            </a:r>
            <a:r>
              <a:rPr lang="pl-PL" dirty="0"/>
              <a:t> Collection jest zaimplementowane w silniku TS i działa niezależnie od </a:t>
            </a:r>
            <a:r>
              <a:rPr lang="pl-PL" dirty="0" err="1"/>
              <a:t>Result</a:t>
            </a:r>
            <a:r>
              <a:rPr lang="pl-PL" dirty="0"/>
              <a:t> Processing.</a:t>
            </a:r>
          </a:p>
          <a:p>
            <a:r>
              <a:rPr lang="pl-PL" dirty="0" err="1"/>
              <a:t>Result</a:t>
            </a:r>
            <a:r>
              <a:rPr lang="pl-PL" dirty="0"/>
              <a:t> Processing wymaga do swojej pracy listy tworzonej w czasie </a:t>
            </a:r>
            <a:r>
              <a:rPr lang="pl-PL" dirty="0" err="1"/>
              <a:t>Result</a:t>
            </a:r>
            <a:r>
              <a:rPr lang="pl-PL" dirty="0"/>
              <a:t> Collection.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F14A7-E58F-46E6-8064-ACD9EA15BD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91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Co dodawane jest do list?</a:t>
            </a:r>
          </a:p>
          <a:p>
            <a:r>
              <a:rPr lang="en-US" dirty="0"/>
              <a:t>Custom result properties</a:t>
            </a:r>
            <a:r>
              <a:rPr lang="pl-PL" dirty="0"/>
              <a:t> – pobrane z obiektu</a:t>
            </a:r>
            <a:r>
              <a:rPr lang="en-US" dirty="0"/>
              <a:t> </a:t>
            </a:r>
            <a:r>
              <a:rPr lang="en-US" dirty="0" err="1"/>
              <a:t>Step.Result</a:t>
            </a:r>
            <a:r>
              <a:rPr lang="en-US" dirty="0"/>
              <a:t> </a:t>
            </a:r>
            <a:r>
              <a:rPr lang="pl-PL" dirty="0"/>
              <a:t>wykonanego kroku</a:t>
            </a:r>
            <a:endParaRPr lang="en-US" dirty="0"/>
          </a:p>
          <a:p>
            <a:endParaRPr lang="pl-PL" dirty="0"/>
          </a:p>
          <a:p>
            <a:r>
              <a:rPr lang="en-US" dirty="0" err="1"/>
              <a:t>Step.Result</a:t>
            </a:r>
            <a:r>
              <a:rPr lang="en-US" dirty="0"/>
              <a:t> </a:t>
            </a:r>
            <a:r>
              <a:rPr lang="pl-PL" dirty="0"/>
              <a:t>posiada zazwyczaj: Status, Error, </a:t>
            </a:r>
            <a:r>
              <a:rPr lang="pl-PL" dirty="0" err="1"/>
              <a:t>ReportText</a:t>
            </a:r>
            <a:r>
              <a:rPr lang="pl-PL" dirty="0"/>
              <a:t> i </a:t>
            </a:r>
            <a:r>
              <a:rPr lang="pl-PL" dirty="0" err="1"/>
              <a:t>Common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Te pola są domyślnie kopiowane do </a:t>
            </a:r>
            <a:r>
              <a:rPr lang="pl-PL" dirty="0" err="1"/>
              <a:t>ResultListy</a:t>
            </a:r>
            <a:r>
              <a:rPr lang="pl-PL" dirty="0"/>
              <a:t> </a:t>
            </a:r>
          </a:p>
          <a:p>
            <a:r>
              <a:rPr lang="pl-PL" dirty="0"/>
              <a:t>Każdy step </a:t>
            </a:r>
            <a:r>
              <a:rPr lang="pl-PL" dirty="0" err="1"/>
              <a:t>type</a:t>
            </a:r>
            <a:r>
              <a:rPr lang="pl-PL" dirty="0"/>
              <a:t> może się różnić zawartością </a:t>
            </a:r>
            <a:r>
              <a:rPr lang="pl-PL" dirty="0" err="1"/>
              <a:t>Step.Result</a:t>
            </a:r>
            <a:r>
              <a:rPr lang="pl-PL" dirty="0"/>
              <a:t>, w sensie może ją rozszerzać o dodatkowe obiekty.</a:t>
            </a:r>
          </a:p>
          <a:p>
            <a:r>
              <a:rPr lang="pl-PL" dirty="0"/>
              <a:t>Ponadto od reguły, że </a:t>
            </a:r>
            <a:r>
              <a:rPr lang="pl-PL" dirty="0" err="1"/>
              <a:t>Step.Result</a:t>
            </a:r>
            <a:r>
              <a:rPr lang="pl-PL" dirty="0"/>
              <a:t> zawsze ląduje w </a:t>
            </a:r>
            <a:r>
              <a:rPr lang="pl-PL" dirty="0" err="1"/>
              <a:t>ResultList</a:t>
            </a:r>
            <a:r>
              <a:rPr lang="pl-PL" dirty="0"/>
              <a:t> </a:t>
            </a:r>
            <a:r>
              <a:rPr lang="pl-PL" dirty="0" err="1"/>
              <a:t>sa</a:t>
            </a:r>
            <a:r>
              <a:rPr lang="pl-PL" dirty="0"/>
              <a:t> wyjątki…</a:t>
            </a:r>
          </a:p>
          <a:p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Standard result properties</a:t>
            </a:r>
            <a:r>
              <a:rPr lang="pl-PL" dirty="0"/>
              <a:t> – pobrane z silnika TS</a:t>
            </a:r>
          </a:p>
          <a:p>
            <a:r>
              <a:rPr lang="pl-PL" dirty="0"/>
              <a:t>Do </a:t>
            </a:r>
            <a:r>
              <a:rPr lang="pl-PL" dirty="0" err="1"/>
              <a:t>ResultListy</a:t>
            </a:r>
            <a:r>
              <a:rPr lang="pl-PL" dirty="0"/>
              <a:t> dodatkowo dodawany jest obiekt 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F14A7-E58F-46E6-8064-ACD9EA15BD7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8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Przykład pokazuje wspomniane wyjątki oraz sam mechanizm konfigurowania step typu.</a:t>
            </a:r>
          </a:p>
          <a:p>
            <a:r>
              <a:rPr lang="pl-PL" dirty="0"/>
              <a:t>Każdy </a:t>
            </a:r>
            <a:r>
              <a:rPr lang="pl-PL" dirty="0" err="1"/>
              <a:t>Property</a:t>
            </a:r>
            <a:r>
              <a:rPr lang="pl-PL" dirty="0"/>
              <a:t> Object step typu ma odpowiednio skonfigurowane flagi. Na podstawie tych flag silnik wie co i kiedy umieścić w </a:t>
            </a:r>
            <a:r>
              <a:rPr lang="pl-PL" dirty="0" err="1"/>
              <a:t>ResultLiście</a:t>
            </a:r>
            <a:r>
              <a:rPr lang="pl-PL" dirty="0"/>
              <a:t>.</a:t>
            </a:r>
          </a:p>
          <a:p>
            <a:r>
              <a:rPr lang="pl-PL" dirty="0"/>
              <a:t>Wyjątkiem są tu </a:t>
            </a:r>
            <a:r>
              <a:rPr lang="pl-PL" dirty="0" err="1"/>
              <a:t>Limits.Low</a:t>
            </a:r>
            <a:r>
              <a:rPr lang="pl-PL" dirty="0"/>
              <a:t> i </a:t>
            </a:r>
            <a:r>
              <a:rPr lang="pl-PL" dirty="0" err="1"/>
              <a:t>Limits.High</a:t>
            </a:r>
            <a:r>
              <a:rPr lang="pl-PL" dirty="0"/>
              <a:t> oraz </a:t>
            </a:r>
            <a:r>
              <a:rPr lang="pl-PL" dirty="0" err="1"/>
              <a:t>Comp</a:t>
            </a:r>
            <a:r>
              <a:rPr lang="pl-PL" dirty="0"/>
              <a:t>.</a:t>
            </a:r>
          </a:p>
          <a:p>
            <a:r>
              <a:rPr lang="pl-PL" dirty="0"/>
              <a:t>Posiadają flagi </a:t>
            </a:r>
            <a:r>
              <a:rPr lang="pl-PL" dirty="0" err="1"/>
              <a:t>Include</a:t>
            </a:r>
            <a:r>
              <a:rPr lang="pl-PL" dirty="0"/>
              <a:t> in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F14A7-E58F-46E6-8064-ACD9EA15BD7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70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Inne metody wpisywania wyników do listy: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F14A7-E58F-46E6-8064-ACD9EA15BD7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98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Gdy mamy ustalone jakie dane będą zbierane, to można pomyśleć nad przetworzeniem ich w raport.</a:t>
            </a:r>
          </a:p>
          <a:p>
            <a:endParaRPr lang="pl-PL" dirty="0"/>
          </a:p>
          <a:p>
            <a:r>
              <a:rPr lang="pl-PL" dirty="0"/>
              <a:t>Domyślne wtyczki generatorów raportów zapewniają bardzo dużo możliwości dostosowania raportu do naszych potrzeb.</a:t>
            </a:r>
          </a:p>
          <a:p>
            <a:endParaRPr lang="pl-PL" dirty="0"/>
          </a:p>
          <a:p>
            <a:r>
              <a:rPr lang="pl-PL" dirty="0"/>
              <a:t>Mamy do dyspozycji:</a:t>
            </a:r>
          </a:p>
          <a:p>
            <a:r>
              <a:rPr lang="pl-PL" dirty="0" err="1"/>
              <a:t>NI_ReportGenerator.seq</a:t>
            </a:r>
            <a:r>
              <a:rPr lang="pl-PL" dirty="0"/>
              <a:t>,</a:t>
            </a:r>
          </a:p>
          <a:p>
            <a:r>
              <a:rPr lang="pl-PL" dirty="0" err="1"/>
              <a:t>NI_DatabaseLogger.seq</a:t>
            </a:r>
            <a:r>
              <a:rPr lang="pl-PL" dirty="0"/>
              <a:t>,</a:t>
            </a:r>
          </a:p>
          <a:p>
            <a:r>
              <a:rPr lang="pl-PL" dirty="0" err="1"/>
              <a:t>NI_OfflineResultsGenerator.seq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F14A7-E58F-46E6-8064-ACD9EA15BD7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66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NI_ReportGenerator.seq</a:t>
            </a:r>
            <a:r>
              <a:rPr lang="pl-PL" dirty="0"/>
              <a:t> służy do generowania raportów tekstowych.</a:t>
            </a:r>
          </a:p>
          <a:p>
            <a:endParaRPr lang="pl-PL" dirty="0"/>
          </a:p>
          <a:p>
            <a:r>
              <a:rPr lang="pl-PL" dirty="0"/>
              <a:t>Mamy do dyspozycji kilka formatów: HTML, ASCII, XML i kilka wersji ATML czyli XML dla branży testów automatycznych – standard IEEE.</a:t>
            </a:r>
          </a:p>
          <a:p>
            <a:r>
              <a:rPr lang="pl-PL" dirty="0"/>
              <a:t>Do tego raporty bazujące na </a:t>
            </a:r>
            <a:r>
              <a:rPr lang="pl-PL" dirty="0" err="1"/>
              <a:t>XMLu</a:t>
            </a:r>
            <a:r>
              <a:rPr lang="pl-PL" dirty="0"/>
              <a:t> mogą używać różnych definicji stylów.</a:t>
            </a:r>
          </a:p>
          <a:p>
            <a:r>
              <a:rPr lang="pl-PL" dirty="0"/>
              <a:t>Taka reprezentacja wyróżnia się tym, że plik z danymi jest oddzielony od pliku który dokonuje formatowania. Więc raz zebrane dane możemy prezentować na wiele sposobów.</a:t>
            </a:r>
          </a:p>
          <a:p>
            <a:r>
              <a:rPr lang="pl-PL" dirty="0"/>
              <a:t>Dla zainteresowanych: są przykłady jak modyfikować style.</a:t>
            </a:r>
          </a:p>
          <a:p>
            <a:endParaRPr lang="pl-PL" dirty="0"/>
          </a:p>
          <a:p>
            <a:r>
              <a:rPr lang="pl-PL" dirty="0"/>
              <a:t>Ponadto mamy opcje formatowania liczb, filtrowania wyników itp.</a:t>
            </a:r>
          </a:p>
          <a:p>
            <a:r>
              <a:rPr lang="pl-PL" dirty="0"/>
              <a:t>Dla niektórych formatów mamy też możliwość doboru metody bazując na szybkości (sekwencja czy DLL).</a:t>
            </a:r>
          </a:p>
          <a:p>
            <a:endParaRPr lang="pl-PL" dirty="0"/>
          </a:p>
          <a:p>
            <a:r>
              <a:rPr lang="pl-PL" dirty="0"/>
              <a:t>Tutaj też konfiguruje się OTF.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F14A7-E58F-46E6-8064-ACD9EA15BD7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3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Mamy tez wpływ na to jaka jest nazwa pliku raportu oraz na to jak wyniki są grupowane.</a:t>
            </a:r>
          </a:p>
          <a:p>
            <a:r>
              <a:rPr lang="pl-PL" dirty="0"/>
              <a:t>Możemy też konfigurować różne foldery do przechowywania wyników bazując na statusie testu.</a:t>
            </a:r>
          </a:p>
          <a:p>
            <a:endParaRPr lang="pl-PL" dirty="0"/>
          </a:p>
          <a:p>
            <a:r>
              <a:rPr lang="pl-PL" dirty="0"/>
              <a:t>Tutaj warto też wspomnieć o tym, że wszystkie te opcje można ustawić programowo za pomocą </a:t>
            </a:r>
            <a:r>
              <a:rPr lang="pl-PL" dirty="0" err="1"/>
              <a:t>ReportOptions</a:t>
            </a:r>
            <a:r>
              <a:rPr lang="pl-PL" dirty="0"/>
              <a:t> </a:t>
            </a:r>
            <a:r>
              <a:rPr lang="pl-PL" dirty="0" err="1"/>
              <a:t>Callback</a:t>
            </a:r>
            <a:r>
              <a:rPr lang="pl-PL" dirty="0"/>
              <a:t> w sekwencji klienckiej.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F14A7-E58F-46E6-8064-ACD9EA15BD7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29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Ponadto każdy </a:t>
            </a:r>
            <a:r>
              <a:rPr lang="pl-PL" dirty="0" err="1"/>
              <a:t>callback</a:t>
            </a:r>
            <a:r>
              <a:rPr lang="pl-PL" dirty="0"/>
              <a:t> który posiada parametr </a:t>
            </a:r>
            <a:r>
              <a:rPr lang="pl-PL" dirty="0" err="1"/>
              <a:t>Parameters.UUT.AdditionalData</a:t>
            </a:r>
            <a:r>
              <a:rPr lang="pl-PL" dirty="0"/>
              <a:t> może zostać wykorzystany do tego aby uzupełnić raport o dodatkowe dane.</a:t>
            </a:r>
          </a:p>
          <a:p>
            <a:r>
              <a:rPr lang="pl-PL" dirty="0"/>
              <a:t>To jak tego użyć było zaprezentowane wcześniej.</a:t>
            </a:r>
          </a:p>
          <a:p>
            <a:endParaRPr lang="pl-PL" dirty="0"/>
          </a:p>
          <a:p>
            <a:r>
              <a:rPr lang="pl-PL" dirty="0"/>
              <a:t>Oto przykład: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F14A7-E58F-46E6-8064-ACD9EA15BD7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85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F14A7-E58F-46E6-8064-ACD9EA15BD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861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 przypadku formatu HTML i ASCII, po wybraniu generowania za pomocą sekwencji, mamy możliwość użycia dodatkowych </a:t>
            </a:r>
            <a:r>
              <a:rPr lang="pl-PL" dirty="0" err="1"/>
              <a:t>callbacków</a:t>
            </a:r>
            <a:r>
              <a:rPr lang="pl-PL" dirty="0"/>
              <a:t> do modyfikowania nagłówka, stopki i ciała raportu.</a:t>
            </a:r>
          </a:p>
          <a:p>
            <a:r>
              <a:rPr lang="pl-PL" dirty="0"/>
              <a:t>Mamy taką możliwość ale NI nie zaleca takiej modyfikacji.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F14A7-E58F-46E6-8064-ACD9EA15BD7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46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Jak widać możliwość mamy dużo.</a:t>
            </a:r>
          </a:p>
          <a:p>
            <a:endParaRPr lang="pl-PL" dirty="0"/>
          </a:p>
          <a:p>
            <a:r>
              <a:rPr lang="pl-PL" dirty="0"/>
              <a:t>Gdy jednak projekt wymaga od nas czegoś więcej to trafiamy tu:</a:t>
            </a:r>
          </a:p>
          <a:p>
            <a:r>
              <a:rPr lang="pl-PL" dirty="0"/>
              <a:t>(niekoniecznie pokazaną drogą).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F14A7-E58F-46E6-8064-ACD9EA15BD7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861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F14A7-E58F-46E6-8064-ACD9EA15BD7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74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Jeżeli dla nas to nadal za mało to musimy robić swoje wtyczki…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F14A7-E58F-46E6-8064-ACD9EA15BD7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01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F14A7-E58F-46E6-8064-ACD9EA15BD7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038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dirty="0"/>
              <a:t>https://zone.ni.com/reference/en-XX/help/370052W-01/tsfundamentals/infotopics/pmpcategories/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dirty="0"/>
              <a:t>https://zone.ni.com/reference/en-XX/help/370052W-01/tsfundamentals/infotopics/process_model_plugin_arch/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dirty="0"/>
              <a:t>https://zone.ni.com/reference/en-XX/help/370052W-01/tsref/infotopics/db_result_processing/</a:t>
            </a:r>
          </a:p>
          <a:p>
            <a:pPr marL="228600" indent="-228600">
              <a:buFont typeface="+mj-lt"/>
              <a:buAutoNum type="arabicPeriod"/>
            </a:pPr>
            <a:r>
              <a:rPr lang="pl-PL" dirty="0"/>
              <a:t>http://www.ni.com/product-documentation/8289/en/</a:t>
            </a:r>
          </a:p>
          <a:p>
            <a:pPr marL="228600" indent="-228600">
              <a:buFont typeface="+mj-lt"/>
              <a:buAutoNum type="arabicPeriod"/>
            </a:pPr>
            <a:r>
              <a:rPr lang="pl-PL" dirty="0"/>
              <a:t>http://www.ni.com/white-paper/3977/en/</a:t>
            </a:r>
          </a:p>
          <a:p>
            <a:pPr marL="228600" indent="-228600">
              <a:buFont typeface="+mj-lt"/>
              <a:buAutoNum type="arabicPeriod"/>
            </a:pPr>
            <a:r>
              <a:rPr lang="pl-PL" dirty="0"/>
              <a:t>http://www.ni.com/tutorial/14204/en/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dirty="0"/>
              <a:t>https://zone.ni.com/reference/en-XX/help/370052W-01/tsfundamentals/infotopics/pmpclientfilecallbacks/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dirty="0"/>
              <a:t>https://zone.ni.com/reference/en-XX/help/370052W-01/tsfundamentals/infotopics/pmppluginentrypoints/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dirty="0"/>
              <a:t>https://www.youtube.com/watch?v=Tt9FdjhPwoE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dirty="0"/>
              <a:t>https://zone.ni.com/reference/en-XX/help/370052W-01/tsfundamentals/infotopics/pmpcreatingplugins/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l-PL" dirty="0"/>
              <a:t>http://www.ni.com/white-paper/4262/en/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pl-PL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pl-PL" dirty="0"/>
          </a:p>
          <a:p>
            <a:pPr marL="228600" indent="-228600">
              <a:buFont typeface="+mj-lt"/>
              <a:buAutoNum type="arabicPeriod"/>
            </a:pPr>
            <a:endParaRPr lang="pl-PL" dirty="0"/>
          </a:p>
          <a:p>
            <a:pPr marL="228600" indent="-228600">
              <a:buFont typeface="+mj-lt"/>
              <a:buAutoNum type="arabicPeriod"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F14A7-E58F-46E6-8064-ACD9EA15BD7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00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Jak przebiega proces sekwencjonowania zapisane jest modelu procesu (proces model).</a:t>
            </a:r>
          </a:p>
          <a:p>
            <a:r>
              <a:rPr lang="pl-PL" dirty="0"/>
              <a:t>Podstawowe modele umożliwiają proces sekwencyjny, równoległy i grupowy.</a:t>
            </a:r>
          </a:p>
          <a:p>
            <a:r>
              <a:rPr lang="pl-PL" dirty="0"/>
              <a:t>Możliwość definiowania różnych procesów jest kluczowa dla dobrego managera testów.</a:t>
            </a:r>
          </a:p>
          <a:p>
            <a:r>
              <a:rPr lang="pl-PL" dirty="0"/>
              <a:t>TS posiada taką możliwość od samego początku. </a:t>
            </a:r>
          </a:p>
          <a:p>
            <a:r>
              <a:rPr lang="pl-PL" dirty="0"/>
              <a:t>Od 2012 roku przebudowano jednak podstawowe modele – oddzielono przetwarzanie wyników od definicji sekwencjonowania.</a:t>
            </a:r>
          </a:p>
          <a:p>
            <a:r>
              <a:rPr lang="pl-PL" dirty="0"/>
              <a:t>Wprowadzono architekturę wtyczek.</a:t>
            </a:r>
          </a:p>
          <a:p>
            <a:r>
              <a:rPr lang="pl-PL" dirty="0"/>
              <a:t>Od tego momentu każdy z podstawowych modeli można w łatwy sposób rozszerzać nie ingerując w proces.</a:t>
            </a:r>
          </a:p>
          <a:p>
            <a:r>
              <a:rPr lang="pl-PL" dirty="0"/>
              <a:t>Sam model jest też w istocie prostszy.</a:t>
            </a:r>
          </a:p>
          <a:p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Obecna architektura prezentuje się następująco:</a:t>
            </a:r>
          </a:p>
          <a:p>
            <a:endParaRPr lang="pl-PL" dirty="0"/>
          </a:p>
          <a:p>
            <a:r>
              <a:rPr lang="pl-PL" dirty="0"/>
              <a:t>Mamy możliwość dodawania konfigurowalnych wtyczek (plug-in) oraz rozszerzeń (</a:t>
            </a:r>
            <a:r>
              <a:rPr lang="pl-PL" dirty="0" err="1"/>
              <a:t>add-on</a:t>
            </a:r>
            <a:r>
              <a:rPr lang="pl-PL" dirty="0"/>
              <a:t>) gdzie rozszerzenie jest silniej zintegrowane z procesami gdyż jest zawsze uruchamiane.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F14A7-E58F-46E6-8064-ACD9EA15BD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02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W oknie przetwarzania wyników możemy skonfigurować instancje wtyczek oraz ich ilość.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Wszystkie dodane tu instancje, jak długo mają zaznaczoną opcję „</a:t>
            </a:r>
            <a:r>
              <a:rPr lang="pl-PL" dirty="0" err="1"/>
              <a:t>enable</a:t>
            </a:r>
            <a:r>
              <a:rPr lang="pl-PL" dirty="0"/>
              <a:t>”, biorą udział w teście.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Możemy dodać tu kilka instancji tej samej wtyczki i każdą skonfigurować inaczej.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Dygresja: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Mając widoczne opcje zaawansowane możemy skonfigurować generację w dodatkowym wątku.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Jeżeli starczy czasu to będzie prezentacja wykorzystująca </a:t>
            </a:r>
            <a:r>
              <a:rPr lang="pl-PL" dirty="0" err="1"/>
              <a:t>Execution</a:t>
            </a:r>
            <a:r>
              <a:rPr lang="pl-PL" dirty="0"/>
              <a:t> Profiler.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F14A7-E58F-46E6-8064-ACD9EA15BD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65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Omówię wywoływanie wtyczek dla modelu sekwencyjnego (single pass) dla prostoty – modele wykorzystujące pętle i prace równoległą są bardziej rozbudowane.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F14A7-E58F-46E6-8064-ACD9EA15BD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7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Ze wszystkich najbardziej złożony jest Begin, reszta jest zasadniczo prosta.</a:t>
            </a:r>
          </a:p>
          <a:p>
            <a:endParaRPr lang="pl-PL" dirty="0"/>
          </a:p>
          <a:p>
            <a:r>
              <a:rPr lang="pl-PL" dirty="0"/>
              <a:t>Begin to wieloetapowa inicjalizacja/konfiguracja wtyczek.</a:t>
            </a:r>
          </a:p>
          <a:p>
            <a:endParaRPr lang="pl-PL" dirty="0"/>
          </a:p>
          <a:p>
            <a:r>
              <a:rPr lang="pl-PL" i="1" dirty="0"/>
              <a:t>LOOP (dla każdej instancji wtyczki skonfigurowanej w oknie „</a:t>
            </a:r>
            <a:r>
              <a:rPr lang="pl-PL" i="1" dirty="0" err="1"/>
              <a:t>Result</a:t>
            </a:r>
            <a:r>
              <a:rPr lang="pl-PL" i="1" dirty="0"/>
              <a:t> Processing”)</a:t>
            </a:r>
          </a:p>
          <a:p>
            <a:r>
              <a:rPr lang="pl-PL" i="1" dirty="0"/>
              <a:t>	Model </a:t>
            </a:r>
            <a:r>
              <a:rPr lang="pl-PL" i="1" dirty="0" err="1"/>
              <a:t>Plugin</a:t>
            </a:r>
            <a:r>
              <a:rPr lang="pl-PL" i="1" dirty="0"/>
              <a:t> – </a:t>
            </a:r>
            <a:r>
              <a:rPr lang="pl-PL" i="1" dirty="0" err="1"/>
              <a:t>Initialize</a:t>
            </a:r>
            <a:r>
              <a:rPr lang="pl-PL" i="1" dirty="0"/>
              <a:t> (każda aktywna wtyczka)</a:t>
            </a:r>
          </a:p>
          <a:p>
            <a:r>
              <a:rPr lang="pl-PL" i="1" dirty="0"/>
              <a:t>	</a:t>
            </a:r>
            <a:r>
              <a:rPr lang="pl-PL" i="1" dirty="0" err="1"/>
              <a:t>ModelPluginOptions</a:t>
            </a:r>
            <a:r>
              <a:rPr lang="pl-PL" i="1" dirty="0"/>
              <a:t> (Client </a:t>
            </a:r>
            <a:r>
              <a:rPr lang="pl-PL" i="1" dirty="0" err="1"/>
              <a:t>Callback</a:t>
            </a:r>
            <a:r>
              <a:rPr lang="pl-PL" i="1" dirty="0"/>
              <a:t>)</a:t>
            </a:r>
          </a:p>
          <a:p>
            <a:r>
              <a:rPr lang="pl-PL" i="1" dirty="0"/>
              <a:t>END LOOP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i="1" dirty="0" err="1"/>
              <a:t>ModelPluginConfiguration</a:t>
            </a:r>
            <a:r>
              <a:rPr lang="pl-PL" i="1" dirty="0"/>
              <a:t> (Client </a:t>
            </a:r>
            <a:r>
              <a:rPr lang="pl-PL" i="1" dirty="0" err="1"/>
              <a:t>Callback</a:t>
            </a:r>
            <a:r>
              <a:rPr lang="pl-PL" i="1" dirty="0"/>
              <a:t>)</a:t>
            </a:r>
          </a:p>
          <a:p>
            <a:r>
              <a:rPr lang="pl-PL" i="1" dirty="0"/>
              <a:t>LOOP (dla każdej instancji wtyczki skonfigurowanej w oknie „</a:t>
            </a:r>
            <a:r>
              <a:rPr lang="pl-PL" i="1" dirty="0" err="1"/>
              <a:t>Result</a:t>
            </a:r>
            <a:r>
              <a:rPr lang="pl-PL" i="1" dirty="0"/>
              <a:t> Processing” – </a:t>
            </a:r>
            <a:r>
              <a:rPr lang="pl-PL" i="1" dirty="0" err="1"/>
              <a:t>Configuration</a:t>
            </a:r>
            <a:r>
              <a:rPr lang="pl-PL" i="1" dirty="0"/>
              <a:t> </a:t>
            </a:r>
            <a:r>
              <a:rPr lang="pl-PL" i="1" dirty="0" err="1"/>
              <a:t>Callback</a:t>
            </a:r>
            <a:r>
              <a:rPr lang="pl-PL" i="1" dirty="0"/>
              <a:t> mógł zmienić listę wtyczek)</a:t>
            </a:r>
          </a:p>
          <a:p>
            <a:r>
              <a:rPr lang="pl-PL" i="1" dirty="0"/>
              <a:t>	Model </a:t>
            </a:r>
            <a:r>
              <a:rPr lang="pl-PL" i="1" dirty="0" err="1"/>
              <a:t>Plugin</a:t>
            </a:r>
            <a:r>
              <a:rPr lang="pl-PL" i="1" dirty="0"/>
              <a:t> – </a:t>
            </a:r>
            <a:r>
              <a:rPr lang="pl-PL" i="1" dirty="0" err="1"/>
              <a:t>Initialize</a:t>
            </a:r>
            <a:r>
              <a:rPr lang="pl-PL" i="1" dirty="0"/>
              <a:t> (każda aktywna wtyczka i </a:t>
            </a:r>
            <a:r>
              <a:rPr lang="pl-PL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InitializationState</a:t>
            </a:r>
            <a:r>
              <a:rPr lang="pl-PL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0</a:t>
            </a:r>
            <a:r>
              <a:rPr lang="pl-PL" i="1" dirty="0"/>
              <a:t>)</a:t>
            </a:r>
          </a:p>
          <a:p>
            <a:r>
              <a:rPr lang="pl-PL" i="1" dirty="0"/>
              <a:t>	</a:t>
            </a:r>
            <a:r>
              <a:rPr lang="pl-PL" i="1" dirty="0" err="1"/>
              <a:t>ModelPluginOptions</a:t>
            </a:r>
            <a:r>
              <a:rPr lang="pl-PL" i="1" dirty="0"/>
              <a:t> (Client </a:t>
            </a:r>
            <a:r>
              <a:rPr lang="pl-PL" i="1" dirty="0" err="1"/>
              <a:t>Callback</a:t>
            </a:r>
            <a:r>
              <a:rPr lang="pl-PL" i="1" dirty="0"/>
              <a:t> i </a:t>
            </a:r>
            <a:r>
              <a:rPr lang="pl-PL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InitializationState</a:t>
            </a:r>
            <a:r>
              <a:rPr lang="pl-PL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0</a:t>
            </a:r>
            <a:r>
              <a:rPr lang="pl-PL" i="1" dirty="0"/>
              <a:t>)</a:t>
            </a:r>
          </a:p>
          <a:p>
            <a:r>
              <a:rPr lang="pl-PL" i="1" dirty="0"/>
              <a:t>END LOOP</a:t>
            </a:r>
          </a:p>
          <a:p>
            <a:r>
              <a:rPr lang="pl-PL" i="1" dirty="0"/>
              <a:t>LOOP (dla każdej aktywnej wtyczki) Model </a:t>
            </a:r>
            <a:r>
              <a:rPr lang="pl-PL" i="1" dirty="0" err="1"/>
              <a:t>Plugin</a:t>
            </a:r>
            <a:r>
              <a:rPr lang="pl-PL" i="1" dirty="0"/>
              <a:t> – Begin</a:t>
            </a:r>
          </a:p>
          <a:p>
            <a:endParaRPr lang="pl-PL" i="1" dirty="0"/>
          </a:p>
          <a:p>
            <a:r>
              <a:rPr lang="pl-PL" dirty="0" err="1"/>
              <a:t>Initialize</a:t>
            </a:r>
            <a:r>
              <a:rPr lang="pl-PL" dirty="0"/>
              <a:t>: Inicjalizacja zmiennych przed wywołaniem </a:t>
            </a:r>
            <a:r>
              <a:rPr lang="pl-PL" b="0" i="0" dirty="0" err="1">
                <a:solidFill>
                  <a:srgbClr val="333333"/>
                </a:solidFill>
                <a:effectLst/>
                <a:latin typeface="Helvetica Neue"/>
              </a:rPr>
              <a:t>ModelPluginOptions</a:t>
            </a:r>
            <a:r>
              <a:rPr lang="pl-PL" b="0" i="0" dirty="0">
                <a:solidFill>
                  <a:srgbClr val="333333"/>
                </a:solidFill>
                <a:effectLst/>
                <a:latin typeface="Helvetica Neue"/>
              </a:rPr>
              <a:t> i </a:t>
            </a:r>
            <a:r>
              <a:rPr lang="pl-PL" b="0" i="0" dirty="0" err="1">
                <a:solidFill>
                  <a:srgbClr val="333333"/>
                </a:solidFill>
                <a:effectLst/>
                <a:latin typeface="Helvetica Neue"/>
              </a:rPr>
              <a:t>ModelPluginConfiguration</a:t>
            </a:r>
            <a:r>
              <a:rPr lang="pl-PL" b="0" i="0" dirty="0">
                <a:solidFill>
                  <a:srgbClr val="333333"/>
                </a:solidFill>
                <a:effectLst/>
                <a:latin typeface="Helvetica Neue"/>
              </a:rPr>
              <a:t>. Jedyny punkt w którym można programowo aktywować lub deaktywować wtyczkę.</a:t>
            </a:r>
          </a:p>
          <a:p>
            <a:r>
              <a:rPr lang="pl-PL" b="0" i="0" dirty="0">
                <a:solidFill>
                  <a:srgbClr val="333333"/>
                </a:solidFill>
                <a:effectLst/>
                <a:latin typeface="Helvetica Neue"/>
              </a:rPr>
              <a:t>Begin: Jest to taki Setup.</a:t>
            </a:r>
          </a:p>
          <a:p>
            <a:endParaRPr lang="pl-PL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F14A7-E58F-46E6-8064-ACD9EA15BD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95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Initialize</a:t>
            </a:r>
            <a:r>
              <a:rPr lang="pl-PL" dirty="0"/>
              <a:t>: Inicjalizacja zmiennych przed wywołaniem </a:t>
            </a:r>
            <a:r>
              <a:rPr lang="pl-PL" b="0" i="0" dirty="0" err="1">
                <a:solidFill>
                  <a:srgbClr val="333333"/>
                </a:solidFill>
                <a:effectLst/>
                <a:latin typeface="Helvetica Neue"/>
              </a:rPr>
              <a:t>ModelPluginOptions</a:t>
            </a:r>
            <a:r>
              <a:rPr lang="pl-PL" b="0" i="0" dirty="0">
                <a:solidFill>
                  <a:srgbClr val="333333"/>
                </a:solidFill>
                <a:effectLst/>
                <a:latin typeface="Helvetica Neue"/>
              </a:rPr>
              <a:t> i </a:t>
            </a:r>
            <a:r>
              <a:rPr lang="pl-PL" b="0" i="0" dirty="0" err="1">
                <a:solidFill>
                  <a:srgbClr val="333333"/>
                </a:solidFill>
                <a:effectLst/>
                <a:latin typeface="Helvetica Neue"/>
              </a:rPr>
              <a:t>ModelPluginConfiguration</a:t>
            </a:r>
            <a:r>
              <a:rPr lang="pl-PL" b="0" i="0" dirty="0">
                <a:solidFill>
                  <a:srgbClr val="333333"/>
                </a:solidFill>
                <a:effectLst/>
                <a:latin typeface="Helvetica Neue"/>
              </a:rPr>
              <a:t>. Jedyny punkt w którym można programowo aktywować lub deaktywować wtyczkę.</a:t>
            </a:r>
          </a:p>
          <a:p>
            <a:r>
              <a:rPr lang="pl-PL" b="0" i="0" dirty="0">
                <a:solidFill>
                  <a:srgbClr val="333333"/>
                </a:solidFill>
                <a:effectLst/>
                <a:latin typeface="Helvetica Neue"/>
              </a:rPr>
              <a:t>Begin: Jest to taki Setup.</a:t>
            </a:r>
          </a:p>
          <a:p>
            <a:r>
              <a:rPr lang="pl-PL" b="0" i="0" dirty="0">
                <a:solidFill>
                  <a:srgbClr val="333333"/>
                </a:solidFill>
                <a:effectLst/>
                <a:latin typeface="Helvetica Neue"/>
              </a:rPr>
              <a:t>End: Jak jest Setup to i </a:t>
            </a:r>
            <a:r>
              <a:rPr lang="pl-PL" b="0" i="0" dirty="0" err="1">
                <a:solidFill>
                  <a:srgbClr val="333333"/>
                </a:solidFill>
                <a:effectLst/>
                <a:latin typeface="Helvetica Neue"/>
              </a:rPr>
              <a:t>Cleanup</a:t>
            </a:r>
            <a:r>
              <a:rPr lang="pl-PL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endParaRPr lang="pl-PL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pl-PL" b="0" i="0" dirty="0" err="1">
                <a:solidFill>
                  <a:srgbClr val="333333"/>
                </a:solidFill>
                <a:effectLst/>
                <a:latin typeface="Helvetica Neue"/>
              </a:rPr>
              <a:t>Pre</a:t>
            </a:r>
            <a:r>
              <a:rPr lang="pl-PL" b="0" i="0" dirty="0">
                <a:solidFill>
                  <a:srgbClr val="333333"/>
                </a:solidFill>
                <a:effectLst/>
                <a:latin typeface="Helvetica Neue"/>
              </a:rPr>
              <a:t> UUT: Identyfikacja </a:t>
            </a:r>
            <a:r>
              <a:rPr lang="pl-PL" b="0" i="0" dirty="0" err="1">
                <a:solidFill>
                  <a:srgbClr val="333333"/>
                </a:solidFill>
                <a:effectLst/>
                <a:latin typeface="Helvetica Neue"/>
              </a:rPr>
              <a:t>DUTa</a:t>
            </a:r>
            <a:r>
              <a:rPr lang="pl-PL" b="0" i="0" dirty="0">
                <a:solidFill>
                  <a:srgbClr val="333333"/>
                </a:solidFill>
                <a:effectLst/>
                <a:latin typeface="Helvetica Neue"/>
              </a:rPr>
              <a:t>, możliwość modyfikacji flagi </a:t>
            </a:r>
            <a:r>
              <a:rPr lang="pl-PL" b="0" i="0" dirty="0" err="1">
                <a:solidFill>
                  <a:srgbClr val="333333"/>
                </a:solidFill>
                <a:effectLst/>
                <a:latin typeface="Helvetica Neue"/>
              </a:rPr>
              <a:t>ContinueTesting</a:t>
            </a:r>
            <a:r>
              <a:rPr lang="pl-PL" b="0" i="0" dirty="0">
                <a:solidFill>
                  <a:srgbClr val="333333"/>
                </a:solidFill>
                <a:effectLst/>
                <a:latin typeface="Helvetica Neue"/>
              </a:rPr>
              <a:t>. Zaznaczam, że są to wywołania wsteczne wtyczki! Zatem możemy zrobić na przykład wtyczkę która zatrzyma testy jeżeli nie zostanie podany numer seryjny.</a:t>
            </a:r>
          </a:p>
          <a:p>
            <a:r>
              <a:rPr lang="pl-PL" b="0" i="0" dirty="0">
                <a:solidFill>
                  <a:srgbClr val="333333"/>
                </a:solidFill>
                <a:effectLst/>
                <a:latin typeface="Helvetica Neue"/>
              </a:rPr>
              <a:t>Post UUT: W przypadku modelu sekwencyjnego to w zasadzie nie różni się niczym od UUT </a:t>
            </a:r>
            <a:r>
              <a:rPr lang="pl-PL" b="0" i="0" dirty="0" err="1">
                <a:solidFill>
                  <a:srgbClr val="333333"/>
                </a:solidFill>
                <a:effectLst/>
                <a:latin typeface="Helvetica Neue"/>
              </a:rPr>
              <a:t>Done</a:t>
            </a:r>
            <a:r>
              <a:rPr lang="pl-PL" b="0" i="0" dirty="0">
                <a:solidFill>
                  <a:srgbClr val="333333"/>
                </a:solidFill>
                <a:effectLst/>
                <a:latin typeface="Helvetica Neue"/>
              </a:rPr>
              <a:t>. Czyli wykonuje czynności potrzebne po teście UUT. Wywoływane zawsze w wątku głównym.</a:t>
            </a:r>
          </a:p>
          <a:p>
            <a:endParaRPr lang="pl-PL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pl-PL" dirty="0"/>
              <a:t>UUT Sart: Przygotowanie do testu UUT. Na przykład przygotowanie pliku raportu dla UUT, przygotowanie nagłówka.</a:t>
            </a:r>
          </a:p>
          <a:p>
            <a:r>
              <a:rPr lang="pl-PL" dirty="0"/>
              <a:t>UUT </a:t>
            </a:r>
            <a:r>
              <a:rPr lang="pl-PL" dirty="0" err="1"/>
              <a:t>Done</a:t>
            </a:r>
            <a:r>
              <a:rPr lang="pl-PL" dirty="0"/>
              <a:t>: Najczęściej to jest miejsce na przetworzenie </a:t>
            </a:r>
            <a:r>
              <a:rPr lang="pl-PL" dirty="0" err="1"/>
              <a:t>ResultListy</a:t>
            </a:r>
            <a:r>
              <a:rPr lang="pl-PL" dirty="0"/>
              <a:t> i wygenerowanie raportu. Może być w nowym wątku.</a:t>
            </a:r>
          </a:p>
          <a:p>
            <a:endParaRPr lang="pl-PL" dirty="0"/>
          </a:p>
          <a:p>
            <a:r>
              <a:rPr lang="pl-PL" dirty="0" err="1"/>
              <a:t>OnTheFly</a:t>
            </a:r>
            <a:r>
              <a:rPr lang="pl-PL" dirty="0"/>
              <a:t>: Jeżeli wtyczka obsługuje przetwarzanie w locie i jest ta opcja włączona to działa to tak, że silnik zbiera wyniki w czasie testu i gdy ich ilość przekroczy określony próg to wysyłane są do przetworzenia do wtyczki. Ta część jest wywoływana przez Engine </a:t>
            </a:r>
            <a:r>
              <a:rPr lang="pl-PL" dirty="0" err="1"/>
              <a:t>Callback</a:t>
            </a:r>
            <a:r>
              <a:rPr lang="pl-PL" dirty="0"/>
              <a:t> w modelu. </a:t>
            </a:r>
          </a:p>
          <a:p>
            <a:endParaRPr lang="pl-PL" dirty="0"/>
          </a:p>
          <a:p>
            <a:r>
              <a:rPr lang="pl-PL" dirty="0"/>
              <a:t>Cały proces jest ładnie opisany w Internecie w tabelkach.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F14A7-E58F-46E6-8064-ACD9EA15BD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13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Tutaj możemy zdefiniować w jaki sposób użytkownik będzie konfigurował dodane instancje wtyczek.</a:t>
            </a:r>
          </a:p>
          <a:p>
            <a:r>
              <a:rPr lang="pl-PL" dirty="0"/>
              <a:t>Standard to standard, </a:t>
            </a:r>
            <a:r>
              <a:rPr lang="pl-PL" dirty="0" err="1"/>
              <a:t>Additional</a:t>
            </a:r>
            <a:r>
              <a:rPr lang="pl-PL" dirty="0"/>
              <a:t> jest przeznaczone dla rozszerzonych wtyczek.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F14A7-E58F-46E6-8064-ACD9EA15BD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74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Wyjaśnijmy sobie różnicę pomiędzy zbieraniem a przetwarzaniem wyników w kontekście TS.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F14A7-E58F-46E6-8064-ACD9EA15BD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29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Fram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8400" y="1122363"/>
            <a:ext cx="6600825" cy="1786844"/>
          </a:xfrm>
        </p:spPr>
        <p:txBody>
          <a:bodyPr anchor="t" anchorCtr="0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8855" y="3813377"/>
            <a:ext cx="5228746" cy="705704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Bildobjekt 2" descr="ManOpeningAbox_NoStripe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975" y="3609975"/>
            <a:ext cx="1649413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462221" y="6432517"/>
            <a:ext cx="2318400" cy="365125"/>
          </a:xfrm>
        </p:spPr>
        <p:txBody>
          <a:bodyPr/>
          <a:lstStyle/>
          <a:p>
            <a:fld id="{F2E35E00-9B92-4429-BAB3-343CCB591F87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2675" y="6439676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1577" y="6432957"/>
            <a:ext cx="720000" cy="365125"/>
          </a:xfrm>
        </p:spPr>
        <p:txBody>
          <a:bodyPr/>
          <a:lstStyle/>
          <a:p>
            <a:fld id="{FAFA399C-3ADC-48EA-A9AB-1C1A760B7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9051" y="1610170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629551" y="1610170"/>
            <a:ext cx="3886200" cy="4351338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5E00-9B92-4429-BAB3-343CCB591F87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1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5E00-9B92-4429-BAB3-343CCB591F87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42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5E00-9B92-4429-BAB3-343CCB591F87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79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5E00-9B92-4429-BAB3-343CCB591F87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205538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07036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82449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0815" y="1122363"/>
            <a:ext cx="7182371" cy="435240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462221" y="6432517"/>
            <a:ext cx="2318400" cy="365125"/>
          </a:xfrm>
        </p:spPr>
        <p:txBody>
          <a:bodyPr/>
          <a:lstStyle/>
          <a:p>
            <a:fld id="{F2E35E00-9B92-4429-BAB3-343CCB591F87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2675" y="6439676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1577" y="6432957"/>
            <a:ext cx="720000" cy="365125"/>
          </a:xfrm>
        </p:spPr>
        <p:txBody>
          <a:bodyPr/>
          <a:lstStyle/>
          <a:p>
            <a:fld id="{FAFA399C-3ADC-48EA-A9AB-1C1A760B7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4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8400" y="1122363"/>
            <a:ext cx="6600825" cy="1786844"/>
          </a:xfrm>
        </p:spPr>
        <p:txBody>
          <a:bodyPr anchor="t" anchorCtr="0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8855" y="3813377"/>
            <a:ext cx="5228746" cy="7057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FD43-F6C1-4C0B-85FA-04E3A675C4B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with a difference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21FF-86DB-42B4-9013-2EF5F726915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Bildobjekt 11" descr="ManOpeningAbo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738" y="3665538"/>
            <a:ext cx="1631950" cy="307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0503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8400" y="1122363"/>
            <a:ext cx="6600825" cy="1786844"/>
          </a:xfrm>
        </p:spPr>
        <p:txBody>
          <a:bodyPr anchor="t" anchorCtr="0"/>
          <a:lstStyle>
            <a:lvl1pPr algn="l">
              <a:defRPr lang="en-US" sz="440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8855" y="3813377"/>
            <a:ext cx="5228746" cy="7057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FD43-F6C1-4C0B-85FA-04E3A675C4B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with a difference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21FF-86DB-42B4-9013-2EF5F726915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Bildobjekt 1" descr="TechnicalDoc_whenBlueB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325" y="3429000"/>
            <a:ext cx="4503738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5113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FFD43-F6C1-4C0B-85FA-04E3A675C4B9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with a difference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521FF-86DB-42B4-9013-2EF5F726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145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Oran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8400" y="1122363"/>
            <a:ext cx="6600825" cy="1786844"/>
          </a:xfrm>
        </p:spPr>
        <p:txBody>
          <a:bodyPr anchor="t" anchorCtr="0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8855" y="3813377"/>
            <a:ext cx="5228746" cy="7057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Bildobjekt 1" descr="turbin_Transp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75363" y="3113089"/>
            <a:ext cx="3068637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BE33-2D62-44DD-B425-413A07CB5EBD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with a difference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4DA2-1F94-4662-93B4-6BD46D148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5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ram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8401" y="1122363"/>
            <a:ext cx="6600825" cy="1786844"/>
          </a:xfr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lang="en-US" sz="44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8855" y="3813377"/>
            <a:ext cx="5228746" cy="705704"/>
          </a:xfrm>
        </p:spPr>
        <p:txBody>
          <a:bodyPr>
            <a:normAutofit/>
          </a:bodyPr>
          <a:lstStyle>
            <a:lvl1pPr marL="0" indent="0" algn="l"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Bildobjekt 1" descr="ManWithSig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25" y="3400425"/>
            <a:ext cx="1765300" cy="332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5462221" y="6432517"/>
            <a:ext cx="2318400" cy="365125"/>
          </a:xfrm>
        </p:spPr>
        <p:txBody>
          <a:bodyPr/>
          <a:lstStyle/>
          <a:p>
            <a:fld id="{F2E35E00-9B92-4429-BAB3-343CCB591F87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2352675" y="6439676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7801577" y="6432957"/>
            <a:ext cx="720000" cy="365125"/>
          </a:xfrm>
        </p:spPr>
        <p:txBody>
          <a:bodyPr/>
          <a:lstStyle/>
          <a:p>
            <a:fld id="{FAFA399C-3ADC-48EA-A9AB-1C1A760B77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03241" y="3870435"/>
            <a:ext cx="1465318" cy="21188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44649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Oran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8400" y="1122363"/>
            <a:ext cx="6600825" cy="1786844"/>
          </a:xfrm>
        </p:spPr>
        <p:txBody>
          <a:bodyPr anchor="t" anchorCtr="0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BE33-2D62-44DD-B425-413A07CB5EBD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with a difference</a:t>
            </a:r>
          </a:p>
        </p:txBody>
      </p:sp>
      <p:pic>
        <p:nvPicPr>
          <p:cNvPr id="8" name="Bildobjekt 4" descr="Counter_woma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88" y="3235325"/>
            <a:ext cx="42735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4DA2-1F94-4662-93B4-6BD46D1481F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8855" y="3813377"/>
            <a:ext cx="3745035" cy="149172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28561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9BE33-2D62-44DD-B425-413A07CB5EBD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with a difference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4DA2-1F94-4662-93B4-6BD46D148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20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6"/>
          <p:cNvSpPr>
            <a:spLocks noChangeArrowheads="1"/>
          </p:cNvSpPr>
          <p:nvPr userDrawn="1"/>
        </p:nvSpPr>
        <p:spPr bwMode="auto">
          <a:xfrm>
            <a:off x="630238" y="2357438"/>
            <a:ext cx="79025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sv-SE" altLang="en-US" sz="4200">
                <a:solidFill>
                  <a:srgbClr val="FFFFFF"/>
                </a:solidFill>
                <a:latin typeface="Calibri" panose="020F0502020204030204" pitchFamily="34" charset="0"/>
              </a:rPr>
              <a:t>Engineering with a difference</a:t>
            </a:r>
          </a:p>
        </p:txBody>
      </p:sp>
      <p:pic>
        <p:nvPicPr>
          <p:cNvPr id="6" name="Bildobjekt 1" descr="ManWithP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50" y="3349625"/>
            <a:ext cx="1538288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3334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6"/>
          <p:cNvSpPr>
            <a:spLocks noChangeArrowheads="1"/>
          </p:cNvSpPr>
          <p:nvPr userDrawn="1"/>
        </p:nvSpPr>
        <p:spPr bwMode="auto">
          <a:xfrm>
            <a:off x="630238" y="2357438"/>
            <a:ext cx="79025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sv-SE" altLang="en-US" sz="4200">
                <a:solidFill>
                  <a:srgbClr val="FFFFFF"/>
                </a:solidFill>
                <a:latin typeface="Calibri" panose="020F0502020204030204" pitchFamily="34" charset="0"/>
              </a:rPr>
              <a:t>Engineering with a difference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60" b="1"/>
          <a:stretch/>
        </p:blipFill>
        <p:spPr>
          <a:xfrm>
            <a:off x="0" y="-5348"/>
            <a:ext cx="9144000" cy="149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595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1" descr="Etteplan_logo_whi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8" y="2781300"/>
            <a:ext cx="509905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46279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 and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62222" y="6432517"/>
            <a:ext cx="2318400" cy="365125"/>
          </a:xfrm>
        </p:spPr>
        <p:txBody>
          <a:bodyPr/>
          <a:lstStyle/>
          <a:p>
            <a:fld id="{F2E35E00-9B92-4429-BAB3-343CCB591F87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9051" y="1610170"/>
            <a:ext cx="78867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440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ram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2" descr="Box_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38" y="3979863"/>
            <a:ext cx="4411662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8401" y="1122363"/>
            <a:ext cx="6600825" cy="1786844"/>
          </a:xfr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lang="en-US" sz="44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8856" y="3813377"/>
            <a:ext cx="2667041" cy="2062528"/>
          </a:xfrm>
        </p:spPr>
        <p:txBody>
          <a:bodyPr>
            <a:normAutofit/>
          </a:bodyPr>
          <a:lstStyle>
            <a:lvl1pPr marL="0" indent="0" algn="l"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462221" y="6432517"/>
            <a:ext cx="2318400" cy="365125"/>
          </a:xfrm>
        </p:spPr>
        <p:txBody>
          <a:bodyPr/>
          <a:lstStyle/>
          <a:p>
            <a:fld id="{F2E35E00-9B92-4429-BAB3-343CCB591F87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2675" y="6439676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1577" y="6432957"/>
            <a:ext cx="720000" cy="365125"/>
          </a:xfrm>
        </p:spPr>
        <p:txBody>
          <a:bodyPr/>
          <a:lstStyle/>
          <a:p>
            <a:fld id="{FAFA399C-3ADC-48EA-A9AB-1C1A760B77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14838" y="4217988"/>
            <a:ext cx="4106862" cy="15128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169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ram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5E00-9B92-4429-BAB3-343CCB591F87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968401" y="1122363"/>
            <a:ext cx="6600825" cy="1786844"/>
          </a:xfr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lang="en-US" sz="44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68855" y="3813377"/>
            <a:ext cx="5228746" cy="705704"/>
          </a:xfrm>
        </p:spPr>
        <p:txBody>
          <a:bodyPr>
            <a:normAutofit/>
          </a:bodyPr>
          <a:lstStyle>
            <a:lvl1pPr marL="0" indent="0" algn="l"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60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ram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5E00-9B92-4429-BAB3-343CCB591F87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968401" y="1122363"/>
            <a:ext cx="6600825" cy="1786844"/>
          </a:xfr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lang="en-US" sz="44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968855" y="3813377"/>
            <a:ext cx="5228746" cy="705704"/>
          </a:xfrm>
        </p:spPr>
        <p:txBody>
          <a:bodyPr>
            <a:normAutofit/>
          </a:bodyPr>
          <a:lstStyle>
            <a:lvl1pPr marL="0" indent="0" algn="l">
              <a:buNone/>
              <a:defRPr lang="en-US" sz="2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7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Fram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2" descr="Win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360" y="1376894"/>
            <a:ext cx="5487428" cy="4688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8401" y="1122363"/>
            <a:ext cx="6600825" cy="1786844"/>
          </a:xfr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 lang="en-US" sz="44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8855" y="3813377"/>
            <a:ext cx="5228746" cy="705704"/>
          </a:xfrm>
        </p:spPr>
        <p:txBody>
          <a:bodyPr>
            <a:normAutofit/>
          </a:bodyPr>
          <a:lstStyle>
            <a:lvl1pPr marL="0" indent="0" algn="l"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62221" y="6432517"/>
            <a:ext cx="2318400" cy="365125"/>
          </a:xfrm>
        </p:spPr>
        <p:txBody>
          <a:bodyPr/>
          <a:lstStyle/>
          <a:p>
            <a:fld id="{F2E35E00-9B92-4429-BAB3-343CCB591F87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2675" y="6439676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1577" y="6432957"/>
            <a:ext cx="720000" cy="365125"/>
          </a:xfrm>
        </p:spPr>
        <p:txBody>
          <a:bodyPr/>
          <a:lstStyle/>
          <a:p>
            <a:fld id="{FAFA399C-3ADC-48EA-A9AB-1C1A760B7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9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and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62222" y="6432517"/>
            <a:ext cx="2318400" cy="365125"/>
          </a:xfrm>
        </p:spPr>
        <p:txBody>
          <a:bodyPr/>
          <a:lstStyle/>
          <a:p>
            <a:fld id="{F2E35E00-9B92-4429-BAB3-343CCB591F87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29051" y="1610170"/>
            <a:ext cx="78867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183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5E00-9B92-4429-BAB3-343CCB591F87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6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9051" y="1610170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551" y="1610170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5E00-9B92-4429-BAB3-343CCB591F87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A399C-3ADC-48EA-A9AB-1C1A760B7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70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0" y="6218238"/>
            <a:ext cx="9144000" cy="639762"/>
          </a:xfrm>
          <a:prstGeom prst="rect">
            <a:avLst/>
          </a:prstGeom>
          <a:solidFill>
            <a:schemeClr val="accent1"/>
          </a:solidFill>
          <a:ln w="63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9051" y="332656"/>
            <a:ext cx="7886700" cy="648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051" y="161017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62222" y="6432517"/>
            <a:ext cx="231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2E35E00-9B92-4429-BAB3-343CCB591F87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2675" y="6439676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1577" y="6432957"/>
            <a:ext cx="72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AFA399C-3ADC-48EA-A9AB-1C1A760B771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Bildobjekt 7" descr="Etteplan_logo_white.png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8" y="6380163"/>
            <a:ext cx="14430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4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1" r:id="rId3"/>
    <p:sldLayoutId id="2147483720" r:id="rId4"/>
    <p:sldLayoutId id="2147483721" r:id="rId5"/>
    <p:sldLayoutId id="2147483716" r:id="rId6"/>
    <p:sldLayoutId id="2147483673" r:id="rId7"/>
    <p:sldLayoutId id="2147483662" r:id="rId8"/>
    <p:sldLayoutId id="2147483664" r:id="rId9"/>
    <p:sldLayoutId id="2147483719" r:id="rId10"/>
    <p:sldLayoutId id="2147483666" r:id="rId11"/>
    <p:sldLayoutId id="2147483667" r:id="rId12"/>
    <p:sldLayoutId id="2147483688" r:id="rId13"/>
    <p:sldLayoutId id="2147483689" r:id="rId14"/>
    <p:sldLayoutId id="214748367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648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56386" y="6438759"/>
            <a:ext cx="231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17FFD43-F6C1-4C0B-85FA-04E3A675C4B9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2675" y="643320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Engineering with a difference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1577" y="6433220"/>
            <a:ext cx="72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37521FF-86DB-42B4-9013-2EF5F726915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Bildobjekt 7" descr="Etteplan_logo_white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8" y="6380163"/>
            <a:ext cx="14430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697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90" r:id="rId2"/>
    <p:sldLayoutId id="2147483683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56386" y="6438496"/>
            <a:ext cx="231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E49BE33-2D62-44DD-B425-413A07CB5EBD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2675" y="6432056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Engineering with a difference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1577" y="6432957"/>
            <a:ext cx="72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C234DA2-1F94-4662-93B4-6BD46D1481F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Bildobjekt 7" descr="Etteplan_logo_white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8" y="6380163"/>
            <a:ext cx="14430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671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703" r:id="rId2"/>
    <p:sldLayoutId id="2147483698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56386" y="6438496"/>
            <a:ext cx="231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2DDC329-9793-4E39-BB78-E49E9B53D916}" type="datetimeFigureOut">
              <a:rPr lang="en-US" smtClean="0"/>
              <a:pPr/>
              <a:t>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2675" y="6432056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1577" y="6432957"/>
            <a:ext cx="72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9E8BBD1-228B-4309-9B94-AF457978771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Bildobjekt 7" descr="Etteplan_logo_white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8" y="6380163"/>
            <a:ext cx="14430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627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7" r:id="rId2"/>
    <p:sldLayoutId id="2147483718" r:id="rId3"/>
    <p:sldLayoutId id="214748372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190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914B2-AB73-4D31-BC97-6776C0986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</a:t>
            </a:r>
            <a:r>
              <a:rPr lang="pl-PL" dirty="0" err="1"/>
              <a:t>Plugins</a:t>
            </a:r>
            <a:r>
              <a:rPr lang="pl-PL" dirty="0"/>
              <a:t> </a:t>
            </a:r>
            <a:r>
              <a:rPr lang="pl-PL" dirty="0" err="1"/>
              <a:t>Cfg</a:t>
            </a:r>
            <a:r>
              <a:rPr lang="pl-PL" dirty="0"/>
              <a:t> </a:t>
            </a:r>
            <a:r>
              <a:rPr lang="pl-PL" dirty="0" err="1"/>
              <a:t>Callbacks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6BB6B-8B81-4B45-BDC9-873D699849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l-PL" dirty="0"/>
              <a:t>Model </a:t>
            </a:r>
            <a:r>
              <a:rPr lang="pl-PL" dirty="0" err="1"/>
              <a:t>Plugin</a:t>
            </a:r>
            <a:r>
              <a:rPr lang="pl-PL" dirty="0"/>
              <a:t> – </a:t>
            </a:r>
            <a:r>
              <a:rPr lang="pl-PL" dirty="0" err="1"/>
              <a:t>Configure</a:t>
            </a:r>
            <a:r>
              <a:rPr lang="pl-PL" dirty="0"/>
              <a:t> Standard </a:t>
            </a:r>
            <a:r>
              <a:rPr lang="pl-PL" dirty="0" err="1"/>
              <a:t>Options</a:t>
            </a:r>
            <a:endParaRPr lang="pl-PL" dirty="0"/>
          </a:p>
          <a:p>
            <a:r>
              <a:rPr lang="pl-PL" dirty="0"/>
              <a:t>Model </a:t>
            </a:r>
            <a:r>
              <a:rPr lang="pl-PL" dirty="0" err="1"/>
              <a:t>Plugin</a:t>
            </a:r>
            <a:r>
              <a:rPr lang="pl-PL" dirty="0"/>
              <a:t> – </a:t>
            </a:r>
            <a:r>
              <a:rPr lang="pl-PL" dirty="0" err="1"/>
              <a:t>Configure</a:t>
            </a:r>
            <a:r>
              <a:rPr lang="pl-PL" dirty="0"/>
              <a:t> </a:t>
            </a:r>
            <a:r>
              <a:rPr lang="pl-PL" dirty="0" err="1"/>
              <a:t>Additional</a:t>
            </a:r>
            <a:r>
              <a:rPr lang="pl-PL" dirty="0"/>
              <a:t> </a:t>
            </a:r>
            <a:r>
              <a:rPr lang="pl-PL" dirty="0" err="1"/>
              <a:t>Options</a:t>
            </a:r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5EE19-0274-4104-8CF1-02F549C29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991" y="2838893"/>
            <a:ext cx="6976018" cy="28495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22C944-354A-4A60-BCC3-031B9C071A07}"/>
              </a:ext>
            </a:extLst>
          </p:cNvPr>
          <p:cNvSpPr/>
          <p:nvPr/>
        </p:nvSpPr>
        <p:spPr>
          <a:xfrm>
            <a:off x="1083991" y="3764573"/>
            <a:ext cx="1956390" cy="22328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EB00A5-C64C-4337-B12C-B6566EFA4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37" y="3104008"/>
            <a:ext cx="7781925" cy="28575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F41F7C5-7350-4CD3-B6B6-21FFF933A6CB}"/>
              </a:ext>
            </a:extLst>
          </p:cNvPr>
          <p:cNvSpPr/>
          <p:nvPr/>
        </p:nvSpPr>
        <p:spPr>
          <a:xfrm>
            <a:off x="7634176" y="3604437"/>
            <a:ext cx="531628" cy="797442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43060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D64D15-47C3-40A9-B480-8BCA67EA5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0815" y="2276939"/>
            <a:ext cx="7182371" cy="1922288"/>
          </a:xfrm>
        </p:spPr>
        <p:txBody>
          <a:bodyPr/>
          <a:lstStyle/>
          <a:p>
            <a:r>
              <a:rPr lang="pl-PL" dirty="0" err="1"/>
              <a:t>Result</a:t>
            </a:r>
            <a:r>
              <a:rPr lang="pl-PL" dirty="0"/>
              <a:t> Collection</a:t>
            </a:r>
            <a:br>
              <a:rPr lang="pl-PL" dirty="0"/>
            </a:br>
            <a:r>
              <a:rPr lang="pl-PL" dirty="0"/>
              <a:t>vs</a:t>
            </a:r>
            <a:br>
              <a:rPr lang="pl-PL" dirty="0"/>
            </a:br>
            <a:r>
              <a:rPr lang="pl-PL" dirty="0" err="1"/>
              <a:t>Result</a:t>
            </a:r>
            <a:r>
              <a:rPr lang="pl-PL" dirty="0"/>
              <a:t> Processing</a:t>
            </a:r>
          </a:p>
        </p:txBody>
      </p:sp>
    </p:spTree>
    <p:extLst>
      <p:ext uri="{BB962C8B-B14F-4D97-AF65-F5344CB8AC3E}">
        <p14:creationId xmlns:p14="http://schemas.microsoft.com/office/powerpoint/2010/main" val="1589875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 </a:t>
            </a:r>
            <a:r>
              <a:rPr lang="pl-PL" dirty="0" err="1"/>
              <a:t>Execution</a:t>
            </a:r>
            <a:r>
              <a:rPr lang="pl-PL" dirty="0"/>
              <a:t> Engine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986972" y="862249"/>
          <a:ext cx="7170057" cy="5133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Heart 4"/>
          <p:cNvSpPr/>
          <p:nvPr/>
        </p:nvSpPr>
        <p:spPr>
          <a:xfrm>
            <a:off x="2939143" y="2031999"/>
            <a:ext cx="3265714" cy="2794002"/>
          </a:xfrm>
          <a:prstGeom prst="hear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400" b="1" dirty="0"/>
              <a:t>Engine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284212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2ACF96F-81EA-402B-BA23-ACF5375482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A2ACF96F-81EA-402B-BA23-ACF5375482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A2ACF96F-81EA-402B-BA23-ACF5375482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A2ACF96F-81EA-402B-BA23-ACF5375482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3CA763E-651C-466D-976C-0973D3F19E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graphicEl>
                                              <a:dgm id="{C3CA763E-651C-466D-976C-0973D3F19E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graphicEl>
                                              <a:dgm id="{C3CA763E-651C-466D-976C-0973D3F19E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graphicEl>
                                              <a:dgm id="{C3CA763E-651C-466D-976C-0973D3F19E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9CB108D-826B-43E5-95FF-48BDEE6EF7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graphicEl>
                                              <a:dgm id="{59CB108D-826B-43E5-95FF-48BDEE6EF7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graphicEl>
                                              <a:dgm id="{59CB108D-826B-43E5-95FF-48BDEE6EF7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graphicEl>
                                              <a:dgm id="{59CB108D-826B-43E5-95FF-48BDEE6EF7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386CA71-2C06-418B-86EF-1CD13D2774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graphicEl>
                                              <a:dgm id="{C386CA71-2C06-418B-86EF-1CD13D2774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graphicEl>
                                              <a:dgm id="{C386CA71-2C06-418B-86EF-1CD13D2774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graphicEl>
                                              <a:dgm id="{C386CA71-2C06-418B-86EF-1CD13D2774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4505EB-2B74-4CD8-90AE-6966FF8255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graphicEl>
                                              <a:dgm id="{2A4505EB-2B74-4CD8-90AE-6966FF8255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graphicEl>
                                              <a:dgm id="{2A4505EB-2B74-4CD8-90AE-6966FF8255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graphicEl>
                                              <a:dgm id="{2A4505EB-2B74-4CD8-90AE-6966FF8255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B68BE63-7BE5-43B5-A93C-4A2162379F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graphicEl>
                                              <a:dgm id="{CB68BE63-7BE5-43B5-A93C-4A2162379F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graphicEl>
                                              <a:dgm id="{CB68BE63-7BE5-43B5-A93C-4A2162379F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graphicEl>
                                              <a:dgm id="{CB68BE63-7BE5-43B5-A93C-4A2162379F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8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2000" fill="hold"/>
                                        <p:tgtEl>
                                          <p:spTgt spid="4">
                                            <p:graphicEl>
                                              <a:dgm id="{A2ACF96F-81EA-402B-BA23-ACF5375482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9" dur="2000" fill="hold"/>
                                        <p:tgtEl>
                                          <p:spTgt spid="4">
                                            <p:graphicEl>
                                              <a:dgm id="{59CB108D-826B-43E5-95FF-48BDEE6EF7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1" dur="2000" fill="hold"/>
                                        <p:tgtEl>
                                          <p:spTgt spid="4">
                                            <p:graphicEl>
                                              <a:dgm id="{2A4505EB-2B74-4CD8-90AE-6966FF8255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lvlOne"/>
        </p:bldSub>
      </p:bldGraphic>
      <p:bldGraphic spid="4" grpId="1">
        <p:bldSub>
          <a:bldDgm bld="lvlOne"/>
        </p:bldSub>
      </p:bldGraphic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 </a:t>
            </a:r>
            <a:r>
              <a:rPr lang="pl-PL" dirty="0" err="1"/>
              <a:t>Execution</a:t>
            </a:r>
            <a:r>
              <a:rPr lang="pl-PL" dirty="0"/>
              <a:t> Engine </a:t>
            </a:r>
            <a:r>
              <a:rPr lang="pl-PL" dirty="0" err="1"/>
              <a:t>Tasks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924629" y="1021096"/>
            <a:ext cx="3294743" cy="42091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Operator Interface Handling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924629" y="6131850"/>
            <a:ext cx="3294743" cy="42091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User Management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924629" y="1950324"/>
            <a:ext cx="3294743" cy="42091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UUT </a:t>
            </a:r>
            <a:r>
              <a:rPr lang="pl-PL" dirty="0" err="1"/>
              <a:t>Tracking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24629" y="3808780"/>
            <a:ext cx="3294743" cy="42091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Test </a:t>
            </a:r>
            <a:r>
              <a:rPr lang="pl-PL" dirty="0" err="1"/>
              <a:t>Flow</a:t>
            </a:r>
            <a:r>
              <a:rPr lang="pl-PL" dirty="0"/>
              <a:t> Control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924629" y="4738008"/>
            <a:ext cx="3294743" cy="42091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Storing</a:t>
            </a:r>
            <a:r>
              <a:rPr lang="pl-PL" dirty="0"/>
              <a:t> </a:t>
            </a:r>
            <a:r>
              <a:rPr lang="pl-PL" dirty="0" err="1"/>
              <a:t>Results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924629" y="5667236"/>
            <a:ext cx="3294743" cy="42091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Test </a:t>
            </a:r>
            <a:r>
              <a:rPr lang="pl-PL" dirty="0" err="1"/>
              <a:t>Reports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924629" y="1485710"/>
            <a:ext cx="3294743" cy="42091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Instrument </a:t>
            </a:r>
            <a:r>
              <a:rPr lang="pl-PL" dirty="0" err="1"/>
              <a:t>Configuration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924629" y="2879552"/>
            <a:ext cx="3294743" cy="42091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Measurements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924629" y="4273394"/>
            <a:ext cx="3294743" cy="42091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Data </a:t>
            </a:r>
            <a:r>
              <a:rPr lang="pl-PL" dirty="0" err="1"/>
              <a:t>Acquisition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924629" y="5202622"/>
            <a:ext cx="3294743" cy="42091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Results</a:t>
            </a:r>
            <a:r>
              <a:rPr lang="pl-PL" dirty="0"/>
              <a:t> Analysis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924629" y="2414938"/>
            <a:ext cx="3294743" cy="42091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Calibration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924629" y="3344166"/>
            <a:ext cx="3294743" cy="42091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Test </a:t>
            </a:r>
            <a:r>
              <a:rPr lang="pl-PL" dirty="0" err="1"/>
              <a:t>Modules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00220" y="4361587"/>
            <a:ext cx="345721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Common</a:t>
            </a:r>
            <a:r>
              <a:rPr lang="pl-PL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for </a:t>
            </a:r>
            <a:r>
              <a:rPr lang="pl-PL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each</a:t>
            </a:r>
            <a:r>
              <a:rPr lang="pl-PL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UUT</a:t>
            </a:r>
            <a:endParaRPr lang="en-US" sz="2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386570" y="4361587"/>
            <a:ext cx="345721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Different</a:t>
            </a:r>
            <a:r>
              <a:rPr lang="pl-PL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for </a:t>
            </a:r>
            <a:r>
              <a:rPr lang="pl-PL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each</a:t>
            </a:r>
            <a:r>
              <a:rPr lang="pl-PL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UUT</a:t>
            </a:r>
            <a:endParaRPr lang="en-US" sz="2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4D46E86-22B0-49F0-8FFF-7B6B72603F20}"/>
              </a:ext>
            </a:extLst>
          </p:cNvPr>
          <p:cNvSpPr/>
          <p:nvPr/>
        </p:nvSpPr>
        <p:spPr>
          <a:xfrm>
            <a:off x="300219" y="2849408"/>
            <a:ext cx="3457209" cy="972928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5835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AC143"/>
                                      </p:to>
                                    </p:animClr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AC143"/>
                                      </p:to>
                                    </p:animClr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AC143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AC143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AC143"/>
                                      </p:to>
                                    </p:animClr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AC143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500"/>
                            </p:stCondLst>
                            <p:childTnLst>
                              <p:par>
                                <p:cTn id="11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85185E-6 L -0.27812 1.85185E-6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06" y="0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-0.27726 3.7037E-6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72" y="0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27917 3.7037E-7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58" y="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-0.27778 2.22222E-6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89" y="0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27726 -4.44444E-6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72" y="0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-0.27847 1.48148E-6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24" y="0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27708 -2.22222E-6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54" y="0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275 1.11111E-6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50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.27656 -2.96296E-6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19" y="0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.27674 2.96296E-6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37" y="0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.2783 -0.00092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06" y="-46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.27743 -3.7037E-7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4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812 1.85185E-6 L -0.27812 0.06805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03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604 1.11111E-6 L 0.27604 -0.06667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3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83 -0.00092 L 0.2783 -0.13287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597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43 -3.7037E-7 L 0.27743 -0.2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000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656 -2.96296E-6 L 0.27656 -0.06666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3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674 2.96296E-6 L 0.27674 -0.06667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3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917 3.7037E-7 L -0.27917 -0.20278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139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778 2.22222E-6 L -0.27778 -0.27084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542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726 -4.44444E-6 L -0.27726 -0.3375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875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847 1.48148E-6 L -0.27847 -0.3375 " pathEditMode="relative" rAng="0" ptsTypes="AA">
                                      <p:cBhvr>
                                        <p:cTn id="15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3500"/>
                            </p:stCondLst>
                            <p:childTnLst>
                              <p:par>
                                <p:cTn id="1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1" grpId="3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  <p:bldP spid="33" grpId="0" animBg="1"/>
      <p:bldP spid="34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DF10E9-2DB3-46A5-AD8A-7A178046D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/>
              <a:t>Result</a:t>
            </a:r>
            <a:r>
              <a:rPr lang="pl-PL" dirty="0"/>
              <a:t> Collection vs </a:t>
            </a:r>
            <a:r>
              <a:rPr lang="pl-PL" dirty="0" err="1"/>
              <a:t>Result</a:t>
            </a:r>
            <a:r>
              <a:rPr lang="pl-PL" dirty="0"/>
              <a:t> 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9E798-50FD-496D-A84A-67B131CC9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53" y="1494685"/>
            <a:ext cx="8872695" cy="386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9187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D9C0-BE29-4612-AAD5-7CE4F86B3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Result</a:t>
            </a:r>
            <a:r>
              <a:rPr lang="pl-PL" dirty="0"/>
              <a:t> Collection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FA62A9-C3F3-46D8-A31A-EDD924FB2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993" y="1017935"/>
            <a:ext cx="5406014" cy="51198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98D8303-73FA-47C3-961C-6A569AC0DDA6}"/>
              </a:ext>
            </a:extLst>
          </p:cNvPr>
          <p:cNvSpPr/>
          <p:nvPr/>
        </p:nvSpPr>
        <p:spPr>
          <a:xfrm rot="16200000">
            <a:off x="416244" y="2052935"/>
            <a:ext cx="2569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Custom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1A0589-B135-4F3E-A08E-715FA77AF449}"/>
              </a:ext>
            </a:extLst>
          </p:cNvPr>
          <p:cNvSpPr/>
          <p:nvPr/>
        </p:nvSpPr>
        <p:spPr>
          <a:xfrm>
            <a:off x="1790470" y="4615381"/>
            <a:ext cx="29931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Standard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73A5B0-118C-46E5-B835-4F90FE1D95CB}"/>
              </a:ext>
            </a:extLst>
          </p:cNvPr>
          <p:cNvSpPr/>
          <p:nvPr/>
        </p:nvSpPr>
        <p:spPr>
          <a:xfrm rot="5400000">
            <a:off x="5949343" y="2303652"/>
            <a:ext cx="32239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ResultList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787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D9C0-BE29-4612-AAD5-7CE4F86B3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Result</a:t>
            </a:r>
            <a:r>
              <a:rPr lang="pl-PL" dirty="0"/>
              <a:t> Collection </a:t>
            </a:r>
            <a:r>
              <a:rPr lang="pl-PL" dirty="0" err="1"/>
              <a:t>Example</a:t>
            </a: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B1378-DB2A-4705-9150-F2FBD3655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782" y="980655"/>
            <a:ext cx="4672409" cy="51498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86D07E-86BB-4B1D-AB22-B86F84B9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21" y="1217180"/>
            <a:ext cx="32099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495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FBD71-9206-4A0A-8A5A-AB532473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Result</a:t>
            </a:r>
            <a:r>
              <a:rPr lang="pl-PL" dirty="0"/>
              <a:t> Collection </a:t>
            </a:r>
            <a:r>
              <a:rPr lang="pl-PL" dirty="0" err="1"/>
              <a:t>Customization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D1BEB-23A3-4813-BB95-EE1C4D949B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8638" y="1476820"/>
            <a:ext cx="8086725" cy="4351338"/>
          </a:xfrm>
        </p:spPr>
        <p:txBody>
          <a:bodyPr/>
          <a:lstStyle/>
          <a:p>
            <a:r>
              <a:rPr lang="pl-PL" dirty="0" err="1"/>
              <a:t>Execution.AddExtraResult</a:t>
            </a:r>
            <a:endParaRPr lang="pl-PL" dirty="0"/>
          </a:p>
          <a:p>
            <a:r>
              <a:rPr lang="pl-PL" dirty="0" err="1"/>
              <a:t>ResultRecordingOption</a:t>
            </a:r>
            <a:r>
              <a:rPr lang="pl-PL" dirty="0"/>
              <a:t> (step, </a:t>
            </a:r>
            <a:r>
              <a:rPr lang="pl-PL" dirty="0" err="1"/>
              <a:t>subsequence</a:t>
            </a:r>
            <a:r>
              <a:rPr lang="pl-PL" dirty="0"/>
              <a:t>, </a:t>
            </a:r>
            <a:r>
              <a:rPr lang="pl-PL" dirty="0" err="1"/>
              <a:t>station</a:t>
            </a:r>
            <a:r>
              <a:rPr lang="pl-PL" dirty="0"/>
              <a:t>)</a:t>
            </a:r>
          </a:p>
          <a:p>
            <a:r>
              <a:rPr lang="pl-PL" dirty="0" err="1"/>
              <a:t>AdditionalResult</a:t>
            </a:r>
            <a:endParaRPr lang="pl-PL" dirty="0"/>
          </a:p>
          <a:p>
            <a:r>
              <a:rPr lang="pl-PL" dirty="0" err="1"/>
              <a:t>AdditionalResult.CheckedState</a:t>
            </a:r>
            <a:r>
              <a:rPr lang="pl-PL" dirty="0"/>
              <a:t> (</a:t>
            </a:r>
            <a:r>
              <a:rPr lang="pl-PL" dirty="0" err="1"/>
              <a:t>Parameter</a:t>
            </a:r>
            <a:r>
              <a:rPr lang="pl-PL" dirty="0"/>
              <a:t> </a:t>
            </a:r>
            <a:r>
              <a:rPr lang="pl-PL" dirty="0" err="1"/>
              <a:t>Logging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en-US" sz="1600" dirty="0"/>
              <a:t>Property Browser: </a:t>
            </a:r>
            <a:r>
              <a:rPr lang="en-US" sz="1600" dirty="0" err="1"/>
              <a:t>TS.SData.ViCall.Parms</a:t>
            </a:r>
            <a:r>
              <a:rPr lang="en-US" sz="1600" dirty="0"/>
              <a:t>.&lt;step&gt;.</a:t>
            </a:r>
            <a:r>
              <a:rPr lang="en-US" sz="1600" dirty="0" err="1"/>
              <a:t>AdditionalResult.CheckedState</a:t>
            </a:r>
            <a:endParaRPr lang="pl-PL" sz="1600" dirty="0"/>
          </a:p>
          <a:p>
            <a:r>
              <a:rPr lang="pl-PL" dirty="0" err="1"/>
              <a:t>Step.Result.ReportText</a:t>
            </a:r>
            <a:r>
              <a:rPr lang="pl-PL" dirty="0"/>
              <a:t> (HTML </a:t>
            </a:r>
            <a:r>
              <a:rPr lang="pl-PL" dirty="0" err="1"/>
              <a:t>support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img</a:t>
            </a:r>
            <a:r>
              <a:rPr lang="en-US" sz="1600" dirty="0"/>
              <a:t> </a:t>
            </a:r>
            <a:r>
              <a:rPr lang="en-US" sz="1600" dirty="0" err="1"/>
              <a:t>src</a:t>
            </a:r>
            <a:r>
              <a:rPr lang="en-US" sz="1600" dirty="0"/>
              <a:t>="</a:t>
            </a:r>
            <a:r>
              <a:rPr lang="en-US" sz="1600" dirty="0" err="1"/>
              <a:t>data:image</a:t>
            </a:r>
            <a:r>
              <a:rPr lang="en-US" sz="1600" dirty="0"/>
              <a:t>/png;base64,%s"&gt;</a:t>
            </a:r>
            <a:endParaRPr lang="pl-PL" sz="1600" dirty="0"/>
          </a:p>
          <a:p>
            <a:r>
              <a:rPr lang="pl-PL" dirty="0" err="1"/>
              <a:t>PropertyFlags</a:t>
            </a:r>
            <a:r>
              <a:rPr lang="pl-PL" dirty="0"/>
              <a:t> </a:t>
            </a:r>
            <a:r>
              <a:rPr lang="pl-PL" dirty="0" err="1"/>
              <a:t>Constants</a:t>
            </a:r>
            <a:r>
              <a:rPr lang="pl-PL" dirty="0"/>
              <a:t> (</a:t>
            </a:r>
            <a:r>
              <a:rPr lang="pl-PL" dirty="0" err="1"/>
              <a:t>customized</a:t>
            </a:r>
            <a:r>
              <a:rPr lang="pl-PL" dirty="0"/>
              <a:t> test </a:t>
            </a:r>
            <a:r>
              <a:rPr lang="pl-PL" dirty="0" err="1"/>
              <a:t>steps</a:t>
            </a:r>
            <a:r>
              <a:rPr lang="pl-PL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59BAB8-AFE4-4104-86D8-4DC591A9D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2080782"/>
            <a:ext cx="8362950" cy="304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1E8374-D9E1-4EB8-919C-3AE8C6628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" y="1171144"/>
            <a:ext cx="8496300" cy="486727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C082EBF-45A6-4A48-B9C0-14254B2E21A2}"/>
              </a:ext>
            </a:extLst>
          </p:cNvPr>
          <p:cNvGrpSpPr/>
          <p:nvPr/>
        </p:nvGrpSpPr>
        <p:grpSpPr>
          <a:xfrm>
            <a:off x="333375" y="832663"/>
            <a:ext cx="8477250" cy="5980514"/>
            <a:chOff x="333375" y="832663"/>
            <a:chExt cx="8477250" cy="598051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D533A9C-7303-4A9D-B8A9-FFC8861FD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8856" y="2318563"/>
              <a:ext cx="7326288" cy="449461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A57EA4C-2C22-4D1A-9AA2-C29B4555A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3375" y="832663"/>
              <a:ext cx="8477250" cy="1485900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43B2117-EF69-40E3-9EA6-30165F8A65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950" y="817945"/>
            <a:ext cx="8420100" cy="5314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571682-D621-489B-94F1-54246523CC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477" y="77384"/>
            <a:ext cx="8299047" cy="61025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D0ADF0-F348-4725-83EF-E6CAC37D51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2293" y="1309444"/>
            <a:ext cx="8639414" cy="45430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A40FF1-65A8-4525-A543-91052ED487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8638" y="4872974"/>
            <a:ext cx="8086725" cy="1314450"/>
          </a:xfrm>
          <a:prstGeom prst="rect">
            <a:avLst/>
          </a:prstGeom>
        </p:spPr>
      </p:pic>
      <p:pic>
        <p:nvPicPr>
          <p:cNvPr id="13" name="AdditionalResults Screen">
            <a:extLst>
              <a:ext uri="{FF2B5EF4-FFF2-40B4-BE49-F238E27FC236}">
                <a16:creationId xmlns:a16="http://schemas.microsoft.com/office/drawing/2014/main" id="{C0B1CB12-B587-4221-A393-B569F17B143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02348" y="4539438"/>
            <a:ext cx="3757288" cy="145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54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D64D15-47C3-40A9-B480-8BCA67EA5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0814" y="2679318"/>
            <a:ext cx="7182371" cy="884237"/>
          </a:xfrm>
        </p:spPr>
        <p:txBody>
          <a:bodyPr/>
          <a:lstStyle/>
          <a:p>
            <a:r>
              <a:rPr lang="pl-PL" dirty="0"/>
              <a:t>How to </a:t>
            </a:r>
            <a:r>
              <a:rPr lang="pl-PL" dirty="0" err="1"/>
              <a:t>customize</a:t>
            </a:r>
            <a:r>
              <a:rPr lang="pl-PL" dirty="0"/>
              <a:t> </a:t>
            </a:r>
            <a:r>
              <a:rPr lang="pl-PL" dirty="0" err="1"/>
              <a:t>reports</a:t>
            </a:r>
            <a:r>
              <a:rPr lang="pl-P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79069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6B55-C896-4ACC-A0BA-913CAFB5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Default</a:t>
            </a:r>
            <a:r>
              <a:rPr lang="pl-PL" dirty="0"/>
              <a:t> </a:t>
            </a:r>
            <a:r>
              <a:rPr lang="pl-PL" dirty="0" err="1"/>
              <a:t>Plugins</a:t>
            </a:r>
            <a:r>
              <a:rPr lang="pl-PL" dirty="0"/>
              <a:t> </a:t>
            </a:r>
            <a:r>
              <a:rPr lang="pl-PL" dirty="0" err="1"/>
              <a:t>Options</a:t>
            </a:r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64C939-4962-4F79-8EB0-2C03CF737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344" y="980656"/>
            <a:ext cx="5825313" cy="516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2314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8400" y="1122362"/>
            <a:ext cx="6600825" cy="2306637"/>
          </a:xfrm>
        </p:spPr>
        <p:txBody>
          <a:bodyPr>
            <a:normAutofit fontScale="90000"/>
          </a:bodyPr>
          <a:lstStyle/>
          <a:p>
            <a:pPr algn="ctr"/>
            <a:r>
              <a:rPr lang="pl-PL" sz="4900" dirty="0" err="1"/>
              <a:t>Creating</a:t>
            </a:r>
            <a:r>
              <a:rPr lang="pl-PL" sz="4900" dirty="0"/>
              <a:t> </a:t>
            </a:r>
            <a:r>
              <a:rPr lang="pl-PL" sz="4900" dirty="0" err="1"/>
              <a:t>process</a:t>
            </a:r>
            <a:r>
              <a:rPr lang="pl-PL" sz="4900" dirty="0"/>
              <a:t> model plug-in</a:t>
            </a:r>
            <a:br>
              <a:rPr lang="pl-PL" dirty="0"/>
            </a:br>
            <a:r>
              <a:rPr lang="pl-PL" b="1" dirty="0">
                <a:solidFill>
                  <a:schemeClr val="bg1"/>
                </a:solidFill>
              </a:rPr>
              <a:t>for </a:t>
            </a:r>
            <a:r>
              <a:rPr lang="pl-PL" b="1" dirty="0" err="1">
                <a:solidFill>
                  <a:schemeClr val="bg1"/>
                </a:solidFill>
              </a:rPr>
              <a:t>result</a:t>
            </a:r>
            <a:r>
              <a:rPr lang="pl-PL" b="1" dirty="0">
                <a:solidFill>
                  <a:schemeClr val="bg1"/>
                </a:solidFill>
              </a:rPr>
              <a:t> </a:t>
            </a:r>
            <a:r>
              <a:rPr lang="pl-PL" b="1" dirty="0" err="1">
                <a:solidFill>
                  <a:schemeClr val="bg1"/>
                </a:solidFill>
              </a:rPr>
              <a:t>processing</a:t>
            </a:r>
            <a:br>
              <a:rPr lang="pl-PL" dirty="0"/>
            </a:br>
            <a:r>
              <a:rPr lang="pl-PL" sz="3100" dirty="0"/>
              <a:t>in NI </a:t>
            </a:r>
            <a:r>
              <a:rPr lang="pl-PL" sz="3100" dirty="0" err="1"/>
              <a:t>TestStand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4528C4D-1FBB-41C9-A3F9-BB1A74631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400" y="4744792"/>
            <a:ext cx="5228746" cy="705704"/>
          </a:xfrm>
        </p:spPr>
        <p:txBody>
          <a:bodyPr>
            <a:normAutofit fontScale="77500" lnSpcReduction="20000"/>
          </a:bodyPr>
          <a:lstStyle/>
          <a:p>
            <a:r>
              <a:rPr lang="pl-PL" sz="1400" dirty="0" err="1"/>
              <a:t>Etteplan</a:t>
            </a:r>
            <a:r>
              <a:rPr lang="pl-PL" sz="1400" dirty="0"/>
              <a:t> </a:t>
            </a:r>
            <a:r>
              <a:rPr lang="pl-PL" sz="1400" dirty="0" err="1"/>
              <a:t>Friday's</a:t>
            </a:r>
            <a:r>
              <a:rPr lang="pl-PL" sz="1400" dirty="0"/>
              <a:t> </a:t>
            </a:r>
            <a:r>
              <a:rPr lang="pl-PL" sz="1400" dirty="0" err="1"/>
              <a:t>Coffee</a:t>
            </a:r>
            <a:endParaRPr lang="pl-PL" sz="1400" dirty="0"/>
          </a:p>
          <a:p>
            <a:r>
              <a:rPr lang="en-US" sz="1400" dirty="0"/>
              <a:t>Business Garden </a:t>
            </a:r>
            <a:r>
              <a:rPr lang="en-US" sz="1400" dirty="0" err="1"/>
              <a:t>Wrocław</a:t>
            </a:r>
            <a:endParaRPr lang="pl-PL" sz="1400" dirty="0"/>
          </a:p>
          <a:p>
            <a:r>
              <a:rPr lang="pl-PL" sz="1400" dirty="0"/>
              <a:t>08.02.2019 Wrocław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5FE448F-9CE2-4DFD-A98D-DA7D0387410B}"/>
              </a:ext>
            </a:extLst>
          </p:cNvPr>
          <p:cNvSpPr txBox="1">
            <a:spLocks/>
          </p:cNvSpPr>
          <p:nvPr/>
        </p:nvSpPr>
        <p:spPr>
          <a:xfrm>
            <a:off x="2394859" y="5913143"/>
            <a:ext cx="4354284" cy="7057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1800" dirty="0"/>
              <a:t>Michał.Bieńkowski@etteplan.com</a:t>
            </a:r>
          </a:p>
          <a:p>
            <a:pPr algn="ctr"/>
            <a:r>
              <a:rPr lang="pl-PL" sz="1800" dirty="0">
                <a:solidFill>
                  <a:schemeClr val="bg1"/>
                </a:solidFill>
              </a:rPr>
              <a:t>CLA CTA</a:t>
            </a:r>
            <a:endParaRPr lang="en-US" sz="1800" dirty="0">
              <a:solidFill>
                <a:schemeClr val="bg1"/>
              </a:solidFill>
            </a:endParaRPr>
          </a:p>
          <a:p>
            <a:pPr algn="ctr"/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7BDCB0-ABC5-4BE9-BA0C-CAD001677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25848"/>
            <a:ext cx="8210550" cy="25527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DDE9F8E-CC7E-4B4A-848A-C0C3D58B266F}"/>
              </a:ext>
            </a:extLst>
          </p:cNvPr>
          <p:cNvSpPr txBox="1">
            <a:spLocks/>
          </p:cNvSpPr>
          <p:nvPr/>
        </p:nvSpPr>
        <p:spPr>
          <a:xfrm>
            <a:off x="968400" y="1101814"/>
            <a:ext cx="6600825" cy="230663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l-PL" b="1" dirty="0"/>
          </a:p>
          <a:p>
            <a:pPr algn="ctr"/>
            <a:endParaRPr lang="pl-PL" b="1" dirty="0"/>
          </a:p>
          <a:p>
            <a:pPr algn="ctr"/>
            <a:r>
              <a:rPr lang="pl-PL" b="1" dirty="0"/>
              <a:t>for </a:t>
            </a:r>
            <a:r>
              <a:rPr lang="pl-PL" b="1" dirty="0" err="1"/>
              <a:t>result</a:t>
            </a:r>
            <a:r>
              <a:rPr lang="pl-PL" b="1" dirty="0"/>
              <a:t> </a:t>
            </a:r>
            <a:r>
              <a:rPr lang="pl-PL" b="1" dirty="0" err="1"/>
              <a:t>processing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0345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6B55-C896-4ACC-A0BA-913CAFB5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Default</a:t>
            </a:r>
            <a:r>
              <a:rPr lang="pl-PL" dirty="0"/>
              <a:t> </a:t>
            </a:r>
            <a:r>
              <a:rPr lang="pl-PL" dirty="0" err="1"/>
              <a:t>Plugins</a:t>
            </a:r>
            <a:r>
              <a:rPr lang="pl-PL" dirty="0"/>
              <a:t> </a:t>
            </a:r>
            <a:r>
              <a:rPr lang="pl-PL" dirty="0" err="1"/>
              <a:t>Options</a:t>
            </a:r>
            <a:endParaRPr lang="pl-P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94371C-8388-4003-AE49-F295E5ED0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600" y="891756"/>
            <a:ext cx="5984801" cy="530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7245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6B55-C896-4ACC-A0BA-913CAFB5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Callbacks</a:t>
            </a:r>
            <a:endParaRPr lang="pl-P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6F13FD-F092-49A4-B1C4-5EC19C89459E}"/>
              </a:ext>
            </a:extLst>
          </p:cNvPr>
          <p:cNvSpPr txBox="1"/>
          <p:nvPr/>
        </p:nvSpPr>
        <p:spPr>
          <a:xfrm>
            <a:off x="165100" y="927100"/>
            <a:ext cx="90492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Example</a:t>
            </a:r>
            <a:r>
              <a:rPr lang="pl-PL" dirty="0"/>
              <a:t> of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PreUUT</a:t>
            </a:r>
            <a:r>
              <a:rPr lang="pl-PL" dirty="0"/>
              <a:t> </a:t>
            </a:r>
            <a:r>
              <a:rPr lang="pl-PL" dirty="0" err="1"/>
              <a:t>Callback</a:t>
            </a:r>
            <a:r>
              <a:rPr lang="pl-PL" dirty="0"/>
              <a:t>:</a:t>
            </a:r>
          </a:p>
          <a:p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Parameters.UUT.AdditionalData.SetValString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("Manufacturer.Name",1,</a:t>
            </a:r>
          </a:p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						"National Instruments"),</a:t>
            </a:r>
          </a:p>
          <a:p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Parameters.UUT.AdditionalData.SetValString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("Manufacturer.Location",1,</a:t>
            </a:r>
          </a:p>
          <a:p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						  "Debrecen, </a:t>
            </a:r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Hungary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"),</a:t>
            </a:r>
          </a:p>
          <a:p>
            <a:r>
              <a:rPr lang="pl-PL" dirty="0" err="1">
                <a:latin typeface="Consolas" panose="020B0609020204030204" pitchFamily="49" charset="0"/>
                <a:cs typeface="Consolas" panose="020B0609020204030204" pitchFamily="49" charset="0"/>
              </a:rPr>
              <a:t>Parameters.UUT.AdditionalData.SetFlags</a:t>
            </a:r>
            <a:r>
              <a:rPr lang="pl-PL" dirty="0">
                <a:latin typeface="Consolas" panose="020B0609020204030204" pitchFamily="49" charset="0"/>
                <a:cs typeface="Consolas" panose="020B0609020204030204" pitchFamily="49" charset="0"/>
              </a:rPr>
              <a:t>("",0,PropFlags_IncludeInReport)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C1558-4352-4BFD-8FB4-F9523C6AE5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832"/>
          <a:stretch/>
        </p:blipFill>
        <p:spPr>
          <a:xfrm>
            <a:off x="1071562" y="2743200"/>
            <a:ext cx="7000875" cy="339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41673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6B55-C896-4ACC-A0BA-913CAFB5F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Callbacks</a:t>
            </a:r>
            <a:r>
              <a:rPr lang="pl-PL" dirty="0"/>
              <a:t> for HTML and ASCII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B616E-7D7E-49E2-9A56-05BB2EAE6650}"/>
              </a:ext>
            </a:extLst>
          </p:cNvPr>
          <p:cNvSpPr txBox="1"/>
          <p:nvPr/>
        </p:nvSpPr>
        <p:spPr>
          <a:xfrm>
            <a:off x="550727" y="1582340"/>
            <a:ext cx="80425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/>
              <a:t>ModifyReportHeader</a:t>
            </a:r>
            <a:r>
              <a:rPr lang="en-US" dirty="0"/>
              <a:t>:  The report generator result processing component calls this from its Post sequence. Override it to modify the report header.  The </a:t>
            </a:r>
            <a:r>
              <a:rPr lang="en-US" dirty="0" err="1"/>
              <a:t>Parameters.ReportHeader</a:t>
            </a:r>
            <a:r>
              <a:rPr lang="en-US" dirty="0"/>
              <a:t> property contains the default report header.</a:t>
            </a:r>
            <a:endParaRPr lang="pl-PL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/>
              <a:t>ModifyReportEntry</a:t>
            </a:r>
            <a:r>
              <a:rPr lang="en-US" dirty="0"/>
              <a:t>:  The report generator result processing component calls this from its Post sequence for each result in the </a:t>
            </a:r>
            <a:r>
              <a:rPr lang="en-US" dirty="0" err="1"/>
              <a:t>ResultList</a:t>
            </a:r>
            <a:r>
              <a:rPr lang="en-US" dirty="0"/>
              <a:t>. Override it to modify the report section generated for each result. The </a:t>
            </a:r>
            <a:r>
              <a:rPr lang="en-US" dirty="0" err="1"/>
              <a:t>Parameters.ReportEntry</a:t>
            </a:r>
            <a:r>
              <a:rPr lang="en-US" dirty="0"/>
              <a:t> property contains the generated report data for the current </a:t>
            </a:r>
            <a:r>
              <a:rPr lang="en-US" dirty="0" err="1"/>
              <a:t>ResultList</a:t>
            </a:r>
            <a:r>
              <a:rPr lang="en-US" dirty="0"/>
              <a:t> entry.</a:t>
            </a:r>
            <a:endParaRPr lang="pl-PL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/>
              <a:t>ModifyReportFooter</a:t>
            </a:r>
            <a:r>
              <a:rPr lang="en-US" dirty="0"/>
              <a:t>: The report generator result processing component calls this from its Post </a:t>
            </a:r>
            <a:r>
              <a:rPr lang="en-US" dirty="0" err="1"/>
              <a:t>Dequence</a:t>
            </a:r>
            <a:r>
              <a:rPr lang="en-US" dirty="0"/>
              <a:t>. Override it to modify the report footer. The </a:t>
            </a:r>
            <a:r>
              <a:rPr lang="en-US" dirty="0" err="1"/>
              <a:t>Parameters.ReportFooter</a:t>
            </a:r>
            <a:r>
              <a:rPr lang="en-US" dirty="0"/>
              <a:t> property contains the default report header.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1367763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04DC2D-A77A-410A-8F60-2185DB4C3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90" y="42532"/>
            <a:ext cx="8847619" cy="61619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99232D-F434-4E52-9F47-FBE7BE433593}"/>
              </a:ext>
            </a:extLst>
          </p:cNvPr>
          <p:cNvSpPr/>
          <p:nvPr/>
        </p:nvSpPr>
        <p:spPr>
          <a:xfrm>
            <a:off x="6613449" y="5124892"/>
            <a:ext cx="1360968" cy="125464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3857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D64D15-47C3-40A9-B480-8BCA67EA5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0814" y="2493963"/>
            <a:ext cx="7182371" cy="1175994"/>
          </a:xfrm>
        </p:spPr>
        <p:txBody>
          <a:bodyPr>
            <a:normAutofit fontScale="90000"/>
          </a:bodyPr>
          <a:lstStyle/>
          <a:p>
            <a:r>
              <a:rPr lang="pl-PL" dirty="0"/>
              <a:t>How to </a:t>
            </a:r>
            <a:r>
              <a:rPr lang="pl-PL" dirty="0" err="1"/>
              <a:t>Create</a:t>
            </a:r>
            <a:br>
              <a:rPr lang="pl-PL" dirty="0"/>
            </a:br>
            <a:r>
              <a:rPr lang="pl-PL" dirty="0" err="1"/>
              <a:t>Process</a:t>
            </a:r>
            <a:r>
              <a:rPr lang="pl-PL" dirty="0"/>
              <a:t> Model </a:t>
            </a:r>
            <a:r>
              <a:rPr lang="pl-PL" dirty="0" err="1"/>
              <a:t>Plugins</a:t>
            </a:r>
            <a:r>
              <a:rPr lang="pl-P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46574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38264-A761-4B74-B92D-D7B7F76F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Creating</a:t>
            </a:r>
            <a:r>
              <a:rPr lang="pl-PL" dirty="0"/>
              <a:t> </a:t>
            </a:r>
            <a:r>
              <a:rPr lang="pl-PL" dirty="0" err="1"/>
              <a:t>Process</a:t>
            </a:r>
            <a:r>
              <a:rPr lang="pl-PL" dirty="0"/>
              <a:t> Model </a:t>
            </a:r>
            <a:r>
              <a:rPr lang="pl-PL" dirty="0" err="1"/>
              <a:t>Plugins</a:t>
            </a: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9F51B4-147C-4FF0-A028-B22B7BFA0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" y="2000250"/>
            <a:ext cx="7781925" cy="2857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C18B2F-D49A-4486-8BA3-800643FAB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37" y="2000250"/>
            <a:ext cx="7781925" cy="285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82BEE3-FA83-4976-B17F-63E81A0B9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6875" y="1814513"/>
            <a:ext cx="58102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58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38264-A761-4B74-B92D-D7B7F76F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Custom</a:t>
            </a:r>
            <a:r>
              <a:rPr lang="pl-PL" dirty="0"/>
              <a:t> </a:t>
            </a:r>
            <a:r>
              <a:rPr lang="pl-PL" dirty="0" err="1"/>
              <a:t>Plugin</a:t>
            </a:r>
            <a:r>
              <a:rPr lang="pl-PL" dirty="0"/>
              <a:t> </a:t>
            </a:r>
            <a:r>
              <a:rPr lang="pl-PL" dirty="0" err="1"/>
              <a:t>Example</a:t>
            </a:r>
            <a:endParaRPr lang="pl-PL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39907B-79EE-41B1-BCE0-65CCEDF81935}"/>
              </a:ext>
            </a:extLst>
          </p:cNvPr>
          <p:cNvGrpSpPr/>
          <p:nvPr/>
        </p:nvGrpSpPr>
        <p:grpSpPr>
          <a:xfrm>
            <a:off x="523593" y="1474484"/>
            <a:ext cx="7805459" cy="4147507"/>
            <a:chOff x="523593" y="1474484"/>
            <a:chExt cx="7805459" cy="414750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6A3F3DA-6298-474B-8316-E8CB60B99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077" y="3602691"/>
              <a:ext cx="7800975" cy="20193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CF9E043-3447-485E-9DA3-05B4A8018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3593" y="1474484"/>
              <a:ext cx="7648575" cy="1762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5757279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262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38264-A761-4B74-B92D-D7B7F76F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Resources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2C6D-65A1-48E3-BDF9-9EA8A095CA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Model Plug-in </a:t>
            </a:r>
            <a:r>
              <a:rPr lang="pl-PL" dirty="0" err="1"/>
              <a:t>Categories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 err="1"/>
              <a:t>Process</a:t>
            </a:r>
            <a:r>
              <a:rPr lang="pl-PL" dirty="0"/>
              <a:t> Model Plug-In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 err="1"/>
              <a:t>Result</a:t>
            </a:r>
            <a:r>
              <a:rPr lang="pl-PL" dirty="0"/>
              <a:t> Processing Dialog Box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TestStand</a:t>
            </a:r>
            <a:r>
              <a:rPr lang="en-US" dirty="0"/>
              <a:t> Report Generation and Customization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Report </a:t>
            </a:r>
            <a:r>
              <a:rPr lang="pl-PL" dirty="0" err="1"/>
              <a:t>Generation</a:t>
            </a:r>
            <a:r>
              <a:rPr lang="pl-PL" dirty="0"/>
              <a:t> </a:t>
            </a:r>
            <a:r>
              <a:rPr lang="pl-PL" dirty="0" err="1"/>
              <a:t>Explained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Migrating Process Model Customizations to </a:t>
            </a:r>
            <a:r>
              <a:rPr lang="en-US" dirty="0" err="1"/>
              <a:t>TestStand</a:t>
            </a:r>
            <a:r>
              <a:rPr lang="en-US" dirty="0"/>
              <a:t> 2012 or Later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 Plug in Client-File Callbacks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Model Plug-in </a:t>
            </a:r>
            <a:r>
              <a:rPr lang="pl-PL" dirty="0" err="1"/>
              <a:t>Entry</a:t>
            </a:r>
            <a:r>
              <a:rPr lang="pl-PL" dirty="0"/>
              <a:t> </a:t>
            </a:r>
            <a:r>
              <a:rPr lang="pl-PL" dirty="0" err="1"/>
              <a:t>Points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Using Databases and Reports with </a:t>
            </a:r>
            <a:r>
              <a:rPr lang="en-US" dirty="0" err="1"/>
              <a:t>TestStand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 err="1"/>
              <a:t>Creating</a:t>
            </a:r>
            <a:r>
              <a:rPr lang="pl-PL" dirty="0"/>
              <a:t> </a:t>
            </a:r>
            <a:r>
              <a:rPr lang="pl-PL" dirty="0" err="1"/>
              <a:t>Process</a:t>
            </a:r>
            <a:r>
              <a:rPr lang="pl-PL" dirty="0"/>
              <a:t> Model Plug-</a:t>
            </a:r>
            <a:r>
              <a:rPr lang="pl-PL" dirty="0" err="1"/>
              <a:t>ins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Test Management Software Developers Guide</a:t>
            </a:r>
            <a:endParaRPr lang="pl-PL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961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process </a:t>
            </a:r>
            <a:r>
              <a:rPr lang="pl-PL" dirty="0"/>
              <a:t>m</a:t>
            </a:r>
            <a:r>
              <a:rPr lang="en-US" dirty="0" err="1"/>
              <a:t>odel</a:t>
            </a:r>
            <a:r>
              <a:rPr lang="en-US" dirty="0"/>
              <a:t> plugin architecture works?</a:t>
            </a:r>
          </a:p>
          <a:p>
            <a:r>
              <a:rPr lang="en-US" dirty="0"/>
              <a:t>Result </a:t>
            </a:r>
            <a:r>
              <a:rPr lang="pl-PL" dirty="0"/>
              <a:t>c</a:t>
            </a:r>
            <a:r>
              <a:rPr lang="en-US" dirty="0" err="1"/>
              <a:t>ollection</a:t>
            </a:r>
            <a:r>
              <a:rPr lang="en-US" dirty="0"/>
              <a:t> vs </a:t>
            </a:r>
            <a:r>
              <a:rPr lang="pl-PL" dirty="0"/>
              <a:t>r</a:t>
            </a:r>
            <a:r>
              <a:rPr lang="en-US" dirty="0" err="1"/>
              <a:t>esult</a:t>
            </a:r>
            <a:r>
              <a:rPr lang="en-US" dirty="0"/>
              <a:t> </a:t>
            </a:r>
            <a:r>
              <a:rPr lang="pl-PL" dirty="0"/>
              <a:t>p</a:t>
            </a:r>
            <a:r>
              <a:rPr lang="en-US" dirty="0" err="1"/>
              <a:t>rocessing</a:t>
            </a:r>
            <a:endParaRPr lang="en-US" dirty="0"/>
          </a:p>
          <a:p>
            <a:r>
              <a:rPr lang="en-US" dirty="0"/>
              <a:t>How to customize reports?</a:t>
            </a:r>
          </a:p>
          <a:p>
            <a:r>
              <a:rPr lang="en-US" dirty="0"/>
              <a:t>How to </a:t>
            </a:r>
            <a:r>
              <a:rPr lang="pl-PL" dirty="0"/>
              <a:t>c</a:t>
            </a:r>
            <a:r>
              <a:rPr lang="en-US" dirty="0" err="1"/>
              <a:t>reate</a:t>
            </a:r>
            <a:r>
              <a:rPr lang="en-US" dirty="0"/>
              <a:t> </a:t>
            </a:r>
            <a:r>
              <a:rPr lang="pl-PL" dirty="0"/>
              <a:t>p</a:t>
            </a:r>
            <a:r>
              <a:rPr lang="en-US" dirty="0" err="1"/>
              <a:t>rocess</a:t>
            </a:r>
            <a:r>
              <a:rPr lang="en-US" dirty="0"/>
              <a:t> </a:t>
            </a:r>
            <a:r>
              <a:rPr lang="pl-PL" dirty="0"/>
              <a:t>m</a:t>
            </a:r>
            <a:r>
              <a:rPr lang="en-US" dirty="0" err="1"/>
              <a:t>odel</a:t>
            </a:r>
            <a:r>
              <a:rPr lang="en-US" dirty="0"/>
              <a:t> </a:t>
            </a:r>
            <a:r>
              <a:rPr lang="pl-PL" dirty="0"/>
              <a:t>p</a:t>
            </a:r>
            <a:r>
              <a:rPr lang="en-US" dirty="0" err="1"/>
              <a:t>lugins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6281893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D64D15-47C3-40A9-B480-8BCA67EA5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0815" y="2538835"/>
            <a:ext cx="7182371" cy="1418818"/>
          </a:xfrm>
        </p:spPr>
        <p:txBody>
          <a:bodyPr>
            <a:normAutofit/>
          </a:bodyPr>
          <a:lstStyle/>
          <a:p>
            <a:r>
              <a:rPr lang="pl-PL" dirty="0"/>
              <a:t>How </a:t>
            </a:r>
            <a:r>
              <a:rPr lang="pl-PL" dirty="0" err="1"/>
              <a:t>process</a:t>
            </a:r>
            <a:r>
              <a:rPr lang="pl-PL" dirty="0"/>
              <a:t> model </a:t>
            </a:r>
            <a:r>
              <a:rPr lang="pl-PL" dirty="0" err="1"/>
              <a:t>plugin</a:t>
            </a:r>
            <a:r>
              <a:rPr lang="pl-PL" dirty="0"/>
              <a:t> </a:t>
            </a:r>
            <a:r>
              <a:rPr lang="pl-PL" dirty="0" err="1"/>
              <a:t>architecture</a:t>
            </a:r>
            <a:r>
              <a:rPr lang="pl-PL" dirty="0"/>
              <a:t> </a:t>
            </a:r>
            <a:r>
              <a:rPr lang="pl-PL" dirty="0" err="1"/>
              <a:t>works</a:t>
            </a:r>
            <a:r>
              <a:rPr lang="pl-P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0924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ED84-D60C-4C6F-986D-AED5C242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Process</a:t>
            </a:r>
            <a:r>
              <a:rPr lang="pl-PL" dirty="0"/>
              <a:t> Model </a:t>
            </a:r>
            <a:r>
              <a:rPr lang="pl-PL" dirty="0" err="1"/>
              <a:t>Plugin</a:t>
            </a:r>
            <a:r>
              <a:rPr lang="pl-PL" dirty="0"/>
              <a:t>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348E0-1B58-4E0E-B19C-38FC3E2EF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26" y="1596866"/>
            <a:ext cx="8799148" cy="366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5686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9D7CA-B889-48DB-A3CA-E851F041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Result</a:t>
            </a:r>
            <a:r>
              <a:rPr lang="pl-PL" dirty="0"/>
              <a:t> Processing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Cfg</a:t>
            </a:r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B4ED54-3720-4F9F-A363-FD3FAAADA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" y="2000250"/>
            <a:ext cx="7781925" cy="2857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08E19F-E0DC-48F3-AB29-7B41E0288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31" y="1526171"/>
            <a:ext cx="8974539" cy="380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097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CAD3-15F7-400D-895C-6C31B308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Process</a:t>
            </a:r>
            <a:r>
              <a:rPr lang="pl-PL" dirty="0"/>
              <a:t> Model </a:t>
            </a:r>
            <a:r>
              <a:rPr lang="pl-PL" dirty="0" err="1"/>
              <a:t>Plugin</a:t>
            </a:r>
            <a:r>
              <a:rPr lang="pl-PL" dirty="0"/>
              <a:t> Handling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A31A8D-06F1-436E-BE3B-9943AB7E2045}"/>
              </a:ext>
            </a:extLst>
          </p:cNvPr>
          <p:cNvGrpSpPr/>
          <p:nvPr/>
        </p:nvGrpSpPr>
        <p:grpSpPr>
          <a:xfrm>
            <a:off x="510363" y="1330398"/>
            <a:ext cx="7778781" cy="4627602"/>
            <a:chOff x="510363" y="1330398"/>
            <a:chExt cx="7778781" cy="462760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97BE36D-76D0-4B74-AFFD-2BD3384BC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691" y="2662350"/>
              <a:ext cx="3629025" cy="32956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AC6AA5B-5165-4345-A42F-A9700E3145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28"/>
            <a:stretch/>
          </p:blipFill>
          <p:spPr>
            <a:xfrm>
              <a:off x="2658140" y="1330398"/>
              <a:ext cx="5631004" cy="366150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1CC91B-2572-4C4E-A31E-76EC2C8AE4D9}"/>
                </a:ext>
              </a:extLst>
            </p:cNvPr>
            <p:cNvSpPr/>
            <p:nvPr/>
          </p:nvSpPr>
          <p:spPr>
            <a:xfrm>
              <a:off x="510363" y="3923414"/>
              <a:ext cx="1956390" cy="223284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5B65439-8338-4173-9457-DE96C614432F}"/>
                </a:ext>
              </a:extLst>
            </p:cNvPr>
            <p:cNvCxnSpPr>
              <a:endCxn id="6" idx="3"/>
            </p:cNvCxnSpPr>
            <p:nvPr/>
          </p:nvCxnSpPr>
          <p:spPr>
            <a:xfrm flipH="1">
              <a:off x="2466753" y="1669312"/>
              <a:ext cx="191387" cy="236574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6AFA53E-021C-4D29-BF77-319898A46567}"/>
              </a:ext>
            </a:extLst>
          </p:cNvPr>
          <p:cNvSpPr/>
          <p:nvPr/>
        </p:nvSpPr>
        <p:spPr>
          <a:xfrm>
            <a:off x="520998" y="1708243"/>
            <a:ext cx="1850062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28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Process</a:t>
            </a:r>
            <a:r>
              <a:rPr lang="pl-PL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Model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7B7F04-ED6E-4F09-83F1-5F80CA62CBCA}"/>
              </a:ext>
            </a:extLst>
          </p:cNvPr>
          <p:cNvSpPr/>
          <p:nvPr/>
        </p:nvSpPr>
        <p:spPr>
          <a:xfrm>
            <a:off x="2466753" y="1082839"/>
            <a:ext cx="2573077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Support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DA88AE-3426-49AD-99C9-5DD191A706A8}"/>
              </a:ext>
            </a:extLst>
          </p:cNvPr>
          <p:cNvSpPr/>
          <p:nvPr/>
        </p:nvSpPr>
        <p:spPr>
          <a:xfrm rot="5400000">
            <a:off x="7321853" y="2023980"/>
            <a:ext cx="231735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4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Plugins</a:t>
            </a:r>
            <a:endParaRPr lang="en-US" sz="4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010539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EAAB-A93E-4AB9-B77E-B4626B8BD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</a:t>
            </a:r>
            <a:r>
              <a:rPr lang="pl-PL" dirty="0" err="1"/>
              <a:t>Plugins</a:t>
            </a:r>
            <a:r>
              <a:rPr lang="pl-PL" dirty="0"/>
              <a:t> Begin </a:t>
            </a:r>
            <a:r>
              <a:rPr lang="pl-PL" dirty="0" err="1"/>
              <a:t>Callback</a:t>
            </a:r>
            <a:endParaRPr lang="pl-PL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760BCDA-C1D4-40E6-A019-08122B9A1E23}"/>
              </a:ext>
            </a:extLst>
          </p:cNvPr>
          <p:cNvGrpSpPr/>
          <p:nvPr/>
        </p:nvGrpSpPr>
        <p:grpSpPr>
          <a:xfrm>
            <a:off x="274524" y="2565907"/>
            <a:ext cx="3739004" cy="3295650"/>
            <a:chOff x="519072" y="1600422"/>
            <a:chExt cx="3739004" cy="32956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4F6E078-B62E-4B37-A72A-C513555F7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9051" y="1600422"/>
              <a:ext cx="3629025" cy="329565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205D2DB-8766-4521-883C-2FA4A6787457}"/>
                </a:ext>
              </a:extLst>
            </p:cNvPr>
            <p:cNvSpPr/>
            <p:nvPr/>
          </p:nvSpPr>
          <p:spPr>
            <a:xfrm>
              <a:off x="519072" y="2211571"/>
              <a:ext cx="1956390" cy="223284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98DE4C9-3876-417B-93BF-3D1B2FC86483}"/>
              </a:ext>
            </a:extLst>
          </p:cNvPr>
          <p:cNvSpPr txBox="1"/>
          <p:nvPr/>
        </p:nvSpPr>
        <p:spPr>
          <a:xfrm>
            <a:off x="2484365" y="1580538"/>
            <a:ext cx="62751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/>
              <a:t>LOOP</a:t>
            </a:r>
            <a:r>
              <a:rPr lang="pl-PL" dirty="0"/>
              <a:t> (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plugins</a:t>
            </a:r>
            <a:r>
              <a:rPr lang="pl-PL" dirty="0"/>
              <a:t> from „</a:t>
            </a:r>
            <a:r>
              <a:rPr lang="pl-PL" dirty="0" err="1"/>
              <a:t>Result</a:t>
            </a:r>
            <a:r>
              <a:rPr lang="pl-PL" dirty="0"/>
              <a:t> Processing”)</a:t>
            </a:r>
          </a:p>
          <a:p>
            <a:r>
              <a:rPr lang="pl-PL" dirty="0"/>
              <a:t>	</a:t>
            </a:r>
            <a:r>
              <a:rPr lang="pl-PL" b="1" dirty="0">
                <a:highlight>
                  <a:srgbClr val="C0C0C0"/>
                </a:highlight>
              </a:rPr>
              <a:t>Model </a:t>
            </a:r>
            <a:r>
              <a:rPr lang="pl-PL" b="1" dirty="0" err="1">
                <a:highlight>
                  <a:srgbClr val="C0C0C0"/>
                </a:highlight>
              </a:rPr>
              <a:t>Plugin</a:t>
            </a:r>
            <a:r>
              <a:rPr lang="pl-PL" b="1" dirty="0">
                <a:highlight>
                  <a:srgbClr val="C0C0C0"/>
                </a:highlight>
              </a:rPr>
              <a:t> – </a:t>
            </a:r>
            <a:r>
              <a:rPr lang="pl-PL" b="1" dirty="0" err="1">
                <a:highlight>
                  <a:srgbClr val="C0C0C0"/>
                </a:highlight>
              </a:rPr>
              <a:t>Initialize</a:t>
            </a:r>
            <a:r>
              <a:rPr lang="pl-PL" b="1" dirty="0">
                <a:highlight>
                  <a:srgbClr val="C0C0C0"/>
                </a:highlight>
              </a:rPr>
              <a:t> </a:t>
            </a:r>
            <a:r>
              <a:rPr lang="pl-PL" dirty="0"/>
              <a:t>(</a:t>
            </a: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enabled</a:t>
            </a:r>
            <a:r>
              <a:rPr lang="pl-PL" dirty="0"/>
              <a:t>),</a:t>
            </a:r>
          </a:p>
          <a:p>
            <a:r>
              <a:rPr lang="pl-PL" dirty="0"/>
              <a:t>	</a:t>
            </a:r>
            <a:r>
              <a:rPr lang="pl-PL" dirty="0" err="1">
                <a:highlight>
                  <a:srgbClr val="00FFFF"/>
                </a:highlight>
              </a:rPr>
              <a:t>ModelPluginOptions</a:t>
            </a:r>
            <a:r>
              <a:rPr lang="pl-PL" dirty="0"/>
              <a:t> (Client </a:t>
            </a:r>
            <a:r>
              <a:rPr lang="pl-PL" dirty="0" err="1"/>
              <a:t>Callback</a:t>
            </a:r>
            <a:r>
              <a:rPr lang="pl-PL" dirty="0"/>
              <a:t>)</a:t>
            </a:r>
          </a:p>
          <a:p>
            <a:r>
              <a:rPr lang="pl-PL" i="1" dirty="0"/>
              <a:t>END LOOP</a:t>
            </a:r>
          </a:p>
          <a:p>
            <a:pPr lvl="0">
              <a:defRPr/>
            </a:pPr>
            <a:r>
              <a:rPr lang="pl-PL" dirty="0" err="1">
                <a:highlight>
                  <a:srgbClr val="00FFFF"/>
                </a:highlight>
              </a:rPr>
              <a:t>ModelPluginConfiguration</a:t>
            </a:r>
            <a:r>
              <a:rPr lang="pl-PL" dirty="0"/>
              <a:t> (Client </a:t>
            </a:r>
            <a:r>
              <a:rPr lang="pl-PL" dirty="0" err="1"/>
              <a:t>Callback</a:t>
            </a:r>
            <a:r>
              <a:rPr lang="pl-PL" dirty="0"/>
              <a:t>)</a:t>
            </a:r>
          </a:p>
          <a:p>
            <a:r>
              <a:rPr lang="pl-PL" i="1" dirty="0"/>
              <a:t>LOOP</a:t>
            </a:r>
            <a:r>
              <a:rPr lang="pl-PL" dirty="0"/>
              <a:t> (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plugins</a:t>
            </a:r>
            <a:r>
              <a:rPr lang="pl-PL" dirty="0"/>
              <a:t> from „</a:t>
            </a:r>
            <a:r>
              <a:rPr lang="pl-PL" dirty="0" err="1"/>
              <a:t>Result</a:t>
            </a:r>
            <a:r>
              <a:rPr lang="pl-PL" dirty="0"/>
              <a:t> Processing”)</a:t>
            </a:r>
          </a:p>
          <a:p>
            <a:r>
              <a:rPr lang="pl-PL" dirty="0"/>
              <a:t>	</a:t>
            </a:r>
            <a:r>
              <a:rPr lang="pl-PL" b="1" dirty="0">
                <a:highlight>
                  <a:srgbClr val="C0C0C0"/>
                </a:highlight>
              </a:rPr>
              <a:t>Model </a:t>
            </a:r>
            <a:r>
              <a:rPr lang="pl-PL" b="1" dirty="0" err="1">
                <a:highlight>
                  <a:srgbClr val="C0C0C0"/>
                </a:highlight>
              </a:rPr>
              <a:t>Plugin</a:t>
            </a:r>
            <a:r>
              <a:rPr lang="pl-PL" b="1" dirty="0">
                <a:highlight>
                  <a:srgbClr val="C0C0C0"/>
                </a:highlight>
              </a:rPr>
              <a:t> – </a:t>
            </a:r>
            <a:r>
              <a:rPr lang="pl-PL" b="1" dirty="0" err="1">
                <a:highlight>
                  <a:srgbClr val="C0C0C0"/>
                </a:highlight>
              </a:rPr>
              <a:t>Initialize</a:t>
            </a:r>
            <a:r>
              <a:rPr lang="pl-PL" b="1" dirty="0">
                <a:highlight>
                  <a:srgbClr val="C0C0C0"/>
                </a:highlight>
              </a:rPr>
              <a:t> </a:t>
            </a:r>
            <a:r>
              <a:rPr lang="pl-PL" dirty="0"/>
              <a:t>(</a:t>
            </a:r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enabled</a:t>
            </a:r>
            <a:r>
              <a:rPr lang="pl-PL" dirty="0"/>
              <a:t> &amp;&amp; 					</a:t>
            </a:r>
            <a:r>
              <a:rPr lang="pl-PL" dirty="0" err="1"/>
              <a:t>InitializationState</a:t>
            </a:r>
            <a:r>
              <a:rPr lang="pl-PL" dirty="0"/>
              <a:t> == 0),</a:t>
            </a:r>
          </a:p>
          <a:p>
            <a:r>
              <a:rPr lang="pl-PL" dirty="0"/>
              <a:t>	</a:t>
            </a:r>
            <a:r>
              <a:rPr lang="pl-PL" dirty="0" err="1">
                <a:highlight>
                  <a:srgbClr val="00FFFF"/>
                </a:highlight>
              </a:rPr>
              <a:t>ModelPluginOptions</a:t>
            </a:r>
            <a:r>
              <a:rPr lang="pl-PL" dirty="0"/>
              <a:t> (Client </a:t>
            </a:r>
            <a:r>
              <a:rPr lang="pl-PL" dirty="0" err="1"/>
              <a:t>Callback</a:t>
            </a:r>
            <a:r>
              <a:rPr lang="pl-PL" dirty="0"/>
              <a:t> &amp;&amp; 					</a:t>
            </a:r>
            <a:r>
              <a:rPr lang="pl-PL" dirty="0" err="1"/>
              <a:t>InitializationState</a:t>
            </a:r>
            <a:r>
              <a:rPr lang="pl-PL" dirty="0"/>
              <a:t> == 0)</a:t>
            </a:r>
          </a:p>
          <a:p>
            <a:r>
              <a:rPr lang="pl-PL" i="1" dirty="0"/>
              <a:t>END LOOP</a:t>
            </a:r>
          </a:p>
          <a:p>
            <a:r>
              <a:rPr lang="pl-PL" i="1" dirty="0"/>
              <a:t>LOOP</a:t>
            </a:r>
            <a:r>
              <a:rPr lang="pl-PL" dirty="0"/>
              <a:t> (</a:t>
            </a:r>
            <a:r>
              <a:rPr lang="pl-PL" dirty="0" err="1"/>
              <a:t>every</a:t>
            </a:r>
            <a:r>
              <a:rPr lang="pl-PL" dirty="0"/>
              <a:t> </a:t>
            </a:r>
            <a:r>
              <a:rPr lang="pl-PL" dirty="0" err="1"/>
              <a:t>enabled</a:t>
            </a:r>
            <a:r>
              <a:rPr lang="pl-PL" dirty="0"/>
              <a:t> </a:t>
            </a:r>
            <a:r>
              <a:rPr lang="pl-PL" dirty="0" err="1"/>
              <a:t>plugin</a:t>
            </a:r>
            <a:r>
              <a:rPr lang="pl-PL" dirty="0"/>
              <a:t>) </a:t>
            </a:r>
            <a:r>
              <a:rPr lang="pl-PL" b="1" dirty="0">
                <a:highlight>
                  <a:srgbClr val="C0C0C0"/>
                </a:highlight>
              </a:rPr>
              <a:t>Model </a:t>
            </a:r>
            <a:r>
              <a:rPr lang="pl-PL" b="1" dirty="0" err="1">
                <a:highlight>
                  <a:srgbClr val="C0C0C0"/>
                </a:highlight>
              </a:rPr>
              <a:t>Plugin</a:t>
            </a:r>
            <a:r>
              <a:rPr lang="pl-PL" b="1" dirty="0">
                <a:highlight>
                  <a:srgbClr val="C0C0C0"/>
                </a:highlight>
              </a:rPr>
              <a:t> – Begin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F88498-8BBE-43C6-8620-6F9D199C9F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9974" b="43116"/>
          <a:stretch/>
        </p:blipFill>
        <p:spPr>
          <a:xfrm>
            <a:off x="6039847" y="5243181"/>
            <a:ext cx="3114786" cy="162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0439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79F4BC-4B90-45AF-B422-03BF1E362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03" y="2565907"/>
            <a:ext cx="3629025" cy="3295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AB08A8-AB0B-4023-876B-65F30DAD2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</a:t>
            </a:r>
            <a:r>
              <a:rPr lang="pl-PL" dirty="0" err="1"/>
              <a:t>Plugins</a:t>
            </a:r>
            <a:r>
              <a:rPr lang="pl-PL" dirty="0"/>
              <a:t> </a:t>
            </a:r>
            <a:r>
              <a:rPr lang="pl-PL" dirty="0" err="1"/>
              <a:t>Callbacks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39E13-6D16-4F88-9EBC-63390D92E2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57851" y="1510219"/>
            <a:ext cx="7886700" cy="4351338"/>
          </a:xfrm>
        </p:spPr>
        <p:txBody>
          <a:bodyPr/>
          <a:lstStyle/>
          <a:p>
            <a:r>
              <a:rPr lang="pl-PL" dirty="0"/>
              <a:t>Model </a:t>
            </a:r>
            <a:r>
              <a:rPr lang="pl-PL" dirty="0" err="1"/>
              <a:t>Plugin</a:t>
            </a:r>
            <a:r>
              <a:rPr lang="pl-PL" dirty="0"/>
              <a:t> – </a:t>
            </a:r>
            <a:r>
              <a:rPr lang="pl-PL" dirty="0" err="1"/>
              <a:t>Pre</a:t>
            </a:r>
            <a:r>
              <a:rPr lang="pl-PL" dirty="0"/>
              <a:t> UUT</a:t>
            </a:r>
          </a:p>
          <a:p>
            <a:r>
              <a:rPr lang="pl-PL" dirty="0"/>
              <a:t>Model </a:t>
            </a:r>
            <a:r>
              <a:rPr lang="pl-PL" dirty="0" err="1"/>
              <a:t>Plugin</a:t>
            </a:r>
            <a:r>
              <a:rPr lang="pl-PL" dirty="0"/>
              <a:t> – UUT Start</a:t>
            </a:r>
          </a:p>
          <a:p>
            <a:r>
              <a:rPr lang="pl-PL" i="1" dirty="0">
                <a:solidFill>
                  <a:schemeClr val="bg2">
                    <a:lumMod val="75000"/>
                  </a:schemeClr>
                </a:solidFill>
              </a:rPr>
              <a:t>Model </a:t>
            </a:r>
            <a:r>
              <a:rPr lang="pl-PL" i="1" dirty="0" err="1">
                <a:solidFill>
                  <a:schemeClr val="bg2">
                    <a:lumMod val="75000"/>
                  </a:schemeClr>
                </a:solidFill>
              </a:rPr>
              <a:t>Plugin</a:t>
            </a:r>
            <a:r>
              <a:rPr lang="pl-PL" i="1" dirty="0">
                <a:solidFill>
                  <a:schemeClr val="bg2">
                    <a:lumMod val="75000"/>
                  </a:schemeClr>
                </a:solidFill>
              </a:rPr>
              <a:t> – </a:t>
            </a:r>
            <a:r>
              <a:rPr lang="pl-PL" i="1" dirty="0" err="1">
                <a:solidFill>
                  <a:schemeClr val="bg2">
                    <a:lumMod val="75000"/>
                  </a:schemeClr>
                </a:solidFill>
              </a:rPr>
              <a:t>OnTheFly</a:t>
            </a:r>
            <a:r>
              <a:rPr lang="pl-PL" i="1" dirty="0">
                <a:solidFill>
                  <a:schemeClr val="bg2">
                    <a:lumMod val="75000"/>
                  </a:schemeClr>
                </a:solidFill>
              </a:rPr>
              <a:t> Step </a:t>
            </a:r>
            <a:r>
              <a:rPr lang="pl-PL" i="1" dirty="0" err="1">
                <a:solidFill>
                  <a:schemeClr val="bg2">
                    <a:lumMod val="75000"/>
                  </a:schemeClr>
                </a:solidFill>
              </a:rPr>
              <a:t>Results</a:t>
            </a:r>
            <a:endParaRPr lang="pl-PL" i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pl-PL" dirty="0"/>
              <a:t>Model </a:t>
            </a:r>
            <a:r>
              <a:rPr lang="pl-PL" dirty="0" err="1"/>
              <a:t>Plugin</a:t>
            </a:r>
            <a:r>
              <a:rPr lang="pl-PL" dirty="0"/>
              <a:t> – UUT </a:t>
            </a:r>
            <a:r>
              <a:rPr lang="pl-PL" dirty="0" err="1"/>
              <a:t>Done</a:t>
            </a:r>
            <a:endParaRPr lang="pl-PL" dirty="0"/>
          </a:p>
          <a:p>
            <a:r>
              <a:rPr lang="pl-PL" dirty="0"/>
              <a:t>Model </a:t>
            </a:r>
            <a:r>
              <a:rPr lang="pl-PL" dirty="0" err="1"/>
              <a:t>Plugin</a:t>
            </a:r>
            <a:r>
              <a:rPr lang="pl-PL" dirty="0"/>
              <a:t> – Post UUT</a:t>
            </a:r>
          </a:p>
          <a:p>
            <a:r>
              <a:rPr lang="pl-PL" dirty="0"/>
              <a:t>Model </a:t>
            </a:r>
            <a:r>
              <a:rPr lang="pl-PL" dirty="0" err="1"/>
              <a:t>Plugin</a:t>
            </a:r>
            <a:r>
              <a:rPr lang="pl-PL" dirty="0"/>
              <a:t> – End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187EA9-4AAF-45E7-A542-18FDFB881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507" y="4555386"/>
            <a:ext cx="3150704" cy="39938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48769E-951F-4CCA-BEBD-5464647CD5EC}"/>
              </a:ext>
            </a:extLst>
          </p:cNvPr>
          <p:cNvCxnSpPr/>
          <p:nvPr/>
        </p:nvCxnSpPr>
        <p:spPr>
          <a:xfrm>
            <a:off x="7378995" y="2817628"/>
            <a:ext cx="0" cy="173775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58FE4B9-411D-412B-BBBE-38F936D3E8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0813" y="300038"/>
            <a:ext cx="3762375" cy="6257925"/>
          </a:xfrm>
          <a:prstGeom prst="rect">
            <a:avLst/>
          </a:prstGeom>
          <a:ln w="3175000" cap="sq">
            <a:solidFill>
              <a:schemeClr val="tx1">
                <a:lumMod val="50000"/>
                <a:lumOff val="50000"/>
                <a:alpha val="76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223395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Etteplan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5E5"/>
      </a:accent1>
      <a:accent2>
        <a:srgbClr val="F8971D"/>
      </a:accent2>
      <a:accent3>
        <a:srgbClr val="99999A"/>
      </a:accent3>
      <a:accent4>
        <a:srgbClr val="7AC143"/>
      </a:accent4>
      <a:accent5>
        <a:srgbClr val="FFDD00"/>
      </a:accent5>
      <a:accent6>
        <a:srgbClr val="000000"/>
      </a:accent6>
      <a:hlink>
        <a:srgbClr val="0563C1"/>
      </a:hlink>
      <a:folHlink>
        <a:srgbClr val="954F72"/>
      </a:folHlink>
    </a:clrScheme>
    <a:fontScheme name="Etteplan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Etteplan_PPT_template_2016 [Read-Only]" id="{8D0E029D-0B1A-40DA-9174-E0BF52971A8C}" vid="{88977BC2-4164-42D5-939E-623DAC55EAB0}"/>
    </a:ext>
  </a:extLst>
</a:theme>
</file>

<file path=ppt/theme/theme2.xml><?xml version="1.0" encoding="utf-8"?>
<a:theme xmlns:a="http://schemas.openxmlformats.org/drawingml/2006/main" name="Custom Design">
  <a:themeElements>
    <a:clrScheme name="Etteplan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5E5"/>
      </a:accent1>
      <a:accent2>
        <a:srgbClr val="F8971D"/>
      </a:accent2>
      <a:accent3>
        <a:srgbClr val="99999A"/>
      </a:accent3>
      <a:accent4>
        <a:srgbClr val="7AC143"/>
      </a:accent4>
      <a:accent5>
        <a:srgbClr val="FFDD00"/>
      </a:accent5>
      <a:accent6>
        <a:srgbClr val="000000"/>
      </a:accent6>
      <a:hlink>
        <a:srgbClr val="0563C1"/>
      </a:hlink>
      <a:folHlink>
        <a:srgbClr val="954F72"/>
      </a:folHlink>
    </a:clrScheme>
    <a:fontScheme name="Etteplan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tteplan_PPT_template_2016 [Read-Only]" id="{8D0E029D-0B1A-40DA-9174-E0BF52971A8C}" vid="{A4278006-F37C-4B6A-BA09-92D0AAF23C8B}"/>
    </a:ext>
  </a:extLst>
</a:theme>
</file>

<file path=ppt/theme/theme3.xml><?xml version="1.0" encoding="utf-8"?>
<a:theme xmlns:a="http://schemas.openxmlformats.org/drawingml/2006/main" name="1_Custom Design">
  <a:themeElements>
    <a:clrScheme name="Etteplan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5E5"/>
      </a:accent1>
      <a:accent2>
        <a:srgbClr val="F8971D"/>
      </a:accent2>
      <a:accent3>
        <a:srgbClr val="99999A"/>
      </a:accent3>
      <a:accent4>
        <a:srgbClr val="7AC143"/>
      </a:accent4>
      <a:accent5>
        <a:srgbClr val="FFDD00"/>
      </a:accent5>
      <a:accent6>
        <a:srgbClr val="000000"/>
      </a:accent6>
      <a:hlink>
        <a:srgbClr val="0563C1"/>
      </a:hlink>
      <a:folHlink>
        <a:srgbClr val="954F72"/>
      </a:folHlink>
    </a:clrScheme>
    <a:fontScheme name="Etteplan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tteplan_PPT_template_2016 [Read-Only]" id="{8D0E029D-0B1A-40DA-9174-E0BF52971A8C}" vid="{FA57E5D5-2A5F-401D-AA79-9B3AE0D9F470}"/>
    </a:ext>
  </a:extLst>
</a:theme>
</file>

<file path=ppt/theme/theme4.xml><?xml version="1.0" encoding="utf-8"?>
<a:theme xmlns:a="http://schemas.openxmlformats.org/drawingml/2006/main" name="2_Custom Design">
  <a:themeElements>
    <a:clrScheme name="Etteplan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5E5"/>
      </a:accent1>
      <a:accent2>
        <a:srgbClr val="F8971D"/>
      </a:accent2>
      <a:accent3>
        <a:srgbClr val="99999A"/>
      </a:accent3>
      <a:accent4>
        <a:srgbClr val="7AC143"/>
      </a:accent4>
      <a:accent5>
        <a:srgbClr val="FFDD00"/>
      </a:accent5>
      <a:accent6>
        <a:srgbClr val="000000"/>
      </a:accent6>
      <a:hlink>
        <a:srgbClr val="0563C1"/>
      </a:hlink>
      <a:folHlink>
        <a:srgbClr val="954F72"/>
      </a:folHlink>
    </a:clrScheme>
    <a:fontScheme name="Etteplan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tteplan_PPT_template_2016 [Read-Only]" id="{8D0E029D-0B1A-40DA-9174-E0BF52971A8C}" vid="{96D2B541-6E50-4C1E-8D14-2ED8F6888D96}"/>
    </a:ext>
  </a:extLst>
</a:theme>
</file>

<file path=ppt/theme/theme5.xml><?xml version="1.0" encoding="utf-8"?>
<a:theme xmlns:a="http://schemas.openxmlformats.org/drawingml/2006/main" name="Office Theme">
  <a:themeElements>
    <a:clrScheme name="Etteplan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5E5"/>
      </a:accent1>
      <a:accent2>
        <a:srgbClr val="F8971D"/>
      </a:accent2>
      <a:accent3>
        <a:srgbClr val="99999A"/>
      </a:accent3>
      <a:accent4>
        <a:srgbClr val="7AC143"/>
      </a:accent4>
      <a:accent5>
        <a:srgbClr val="FFDD00"/>
      </a:accent5>
      <a:accent6>
        <a:srgbClr val="000000"/>
      </a:accent6>
      <a:hlink>
        <a:srgbClr val="0563C1"/>
      </a:hlink>
      <a:folHlink>
        <a:srgbClr val="954F72"/>
      </a:folHlink>
    </a:clrScheme>
    <a:fontScheme name="Etteplan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Etteplan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5E5"/>
      </a:accent1>
      <a:accent2>
        <a:srgbClr val="F8971D"/>
      </a:accent2>
      <a:accent3>
        <a:srgbClr val="99999A"/>
      </a:accent3>
      <a:accent4>
        <a:srgbClr val="7AC143"/>
      </a:accent4>
      <a:accent5>
        <a:srgbClr val="FFDD00"/>
      </a:accent5>
      <a:accent6>
        <a:srgbClr val="000000"/>
      </a:accent6>
      <a:hlink>
        <a:srgbClr val="0563C1"/>
      </a:hlink>
      <a:folHlink>
        <a:srgbClr val="954F72"/>
      </a:folHlink>
    </a:clrScheme>
    <a:fontScheme name="Etteplan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1905</Words>
  <Application>Microsoft Office PowerPoint</Application>
  <PresentationFormat>On-screen Show (4:3)</PresentationFormat>
  <Paragraphs>269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ＭＳ Ｐゴシック</vt:lpstr>
      <vt:lpstr>Arial</vt:lpstr>
      <vt:lpstr>Calibri</vt:lpstr>
      <vt:lpstr>Consolas</vt:lpstr>
      <vt:lpstr>Helvetica Neue</vt:lpstr>
      <vt:lpstr>Office Theme</vt:lpstr>
      <vt:lpstr>Custom Design</vt:lpstr>
      <vt:lpstr>1_Custom Design</vt:lpstr>
      <vt:lpstr>2_Custom Design</vt:lpstr>
      <vt:lpstr>PowerPoint Presentation</vt:lpstr>
      <vt:lpstr>Creating process model plug-in for result processing in NI TestStand</vt:lpstr>
      <vt:lpstr>Agenda</vt:lpstr>
      <vt:lpstr>How process model plugin architecture works?</vt:lpstr>
      <vt:lpstr>Process Model Plugin Architecture</vt:lpstr>
      <vt:lpstr>Result Processing Code Cfg</vt:lpstr>
      <vt:lpstr>Process Model Plugin Handling</vt:lpstr>
      <vt:lpstr>Model Plugins Begin Callback</vt:lpstr>
      <vt:lpstr>Model Plugins Callbacks</vt:lpstr>
      <vt:lpstr>Model Plugins Cfg Callbacks</vt:lpstr>
      <vt:lpstr>Result Collection vs Result Processing</vt:lpstr>
      <vt:lpstr>Test Execution Engine</vt:lpstr>
      <vt:lpstr>Test Execution Engine Tasks</vt:lpstr>
      <vt:lpstr>Result Collection vs Result Processing</vt:lpstr>
      <vt:lpstr>Result Collection</vt:lpstr>
      <vt:lpstr>Result Collection Example</vt:lpstr>
      <vt:lpstr>Result Collection Customization</vt:lpstr>
      <vt:lpstr>How to customize reports?</vt:lpstr>
      <vt:lpstr>Default Plugins Options</vt:lpstr>
      <vt:lpstr>Default Plugins Options</vt:lpstr>
      <vt:lpstr>Callbacks</vt:lpstr>
      <vt:lpstr>Callbacks for HTML and ASCII</vt:lpstr>
      <vt:lpstr>PowerPoint Presentation</vt:lpstr>
      <vt:lpstr>How to Create Process Model Plugins?</vt:lpstr>
      <vt:lpstr>Creating Process Model Plugins</vt:lpstr>
      <vt:lpstr>Custom Plugin Example</vt:lpstr>
      <vt:lpstr>PowerPoint Presentation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2019-01-25T07:03:39Z</dcterms:created>
  <dcterms:modified xsi:type="dcterms:W3CDTF">2019-02-07T12:46:50Z</dcterms:modified>
</cp:coreProperties>
</file>