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5" r:id="rId5"/>
  </p:sldMasterIdLst>
  <p:notesMasterIdLst>
    <p:notesMasterId r:id="rId31"/>
  </p:notesMasterIdLst>
  <p:sldIdLst>
    <p:sldId id="256" r:id="rId6"/>
    <p:sldId id="265" r:id="rId7"/>
    <p:sldId id="292" r:id="rId8"/>
    <p:sldId id="269" r:id="rId9"/>
    <p:sldId id="267" r:id="rId10"/>
    <p:sldId id="275" r:id="rId11"/>
    <p:sldId id="277" r:id="rId12"/>
    <p:sldId id="278" r:id="rId13"/>
    <p:sldId id="268" r:id="rId14"/>
    <p:sldId id="272" r:id="rId15"/>
    <p:sldId id="273" r:id="rId16"/>
    <p:sldId id="280" r:id="rId17"/>
    <p:sldId id="274" r:id="rId18"/>
    <p:sldId id="281" r:id="rId19"/>
    <p:sldId id="282" r:id="rId20"/>
    <p:sldId id="283" r:id="rId21"/>
    <p:sldId id="284" r:id="rId22"/>
    <p:sldId id="285" r:id="rId23"/>
    <p:sldId id="288" r:id="rId24"/>
    <p:sldId id="287" r:id="rId25"/>
    <p:sldId id="286" r:id="rId26"/>
    <p:sldId id="289" r:id="rId27"/>
    <p:sldId id="290" r:id="rId28"/>
    <p:sldId id="279" r:id="rId29"/>
    <p:sldId id="291" r:id="rId30"/>
  </p:sldIdLst>
  <p:sldSz cx="9906000" cy="6858000" type="A4"/>
  <p:notesSz cx="6881813" cy="92964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91" autoAdjust="0"/>
  </p:normalViewPr>
  <p:slideViewPr>
    <p:cSldViewPr snapToObjects="1">
      <p:cViewPr varScale="1">
        <p:scale>
          <a:sx n="89" d="100"/>
          <a:sy n="89" d="100"/>
        </p:scale>
        <p:origin x="-2034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50D201-B6D3-4C58-A999-8670F5A101CC}" type="datetimeFigureOut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396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B5E7C-98F3-4059-A8CC-AEF434FDF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latin typeface="Calibri" panose="020F0502020204030204" pitchFamily="34" charset="0"/>
              </a:rPr>
              <a:t>Skoro</a:t>
            </a:r>
            <a:r>
              <a:rPr lang="pl-PL" baseline="0" dirty="0" smtClean="0">
                <a:latin typeface="Calibri" panose="020F0502020204030204" pitchFamily="34" charset="0"/>
              </a:rPr>
              <a:t> prezentacja dotyczy skrótów to </a:t>
            </a:r>
            <a:r>
              <a:rPr lang="pl-PL" dirty="0" smtClean="0">
                <a:latin typeface="Calibri" panose="020F0502020204030204" pitchFamily="34" charset="0"/>
              </a:rPr>
              <a:t>w skrócie powiem o </a:t>
            </a:r>
            <a:r>
              <a:rPr lang="pl-PL" dirty="0" err="1" smtClean="0">
                <a:latin typeface="Calibri" panose="020F0502020204030204" pitchFamily="34" charset="0"/>
              </a:rPr>
              <a:t>Espotelu</a:t>
            </a:r>
            <a:r>
              <a:rPr lang="pl-PL" dirty="0" smtClean="0">
                <a:latin typeface="Calibri" panose="020F0502020204030204" pitchFamily="34" charset="0"/>
              </a:rPr>
              <a:t> :)</a:t>
            </a:r>
            <a:endParaRPr lang="pl-PL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  <a:sym typeface="Wingdings"/>
            </a:endParaRP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  <a:sym typeface="Wingdings"/>
            </a:endParaRPr>
          </a:p>
          <a:p>
            <a:r>
              <a:rPr lang="pl-PL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Espotel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 Poland stanowi część Fińskiej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 firmy </a:t>
            </a:r>
            <a:r>
              <a:rPr lang="pl-PL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Espotel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 </a:t>
            </a:r>
            <a:r>
              <a:rPr lang="pl-PL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Oy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. Razem dostarczamy naszym klientom </a:t>
            </a:r>
            <a:r>
              <a:rPr lang="pl-PL" sz="1200" b="1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/>
              </a:rPr>
              <a:t>kompleksowe usługi badawczo-rozwojowe w obszarze systemów wbudowanych.</a:t>
            </a:r>
          </a:p>
          <a:p>
            <a:endParaRPr lang="pl-PL" sz="1200" b="1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  <a:sym typeface="Wingdings"/>
            </a:endParaRPr>
          </a:p>
          <a:p>
            <a:r>
              <a:rPr lang="pl-PL" dirty="0" smtClean="0">
                <a:latin typeface="Calibri" panose="020F0502020204030204" pitchFamily="34" charset="0"/>
              </a:rPr>
              <a:t>W Espotelu realizuje projekty na </a:t>
            </a:r>
            <a:r>
              <a:rPr lang="pl-PL" b="1" dirty="0" smtClean="0">
                <a:latin typeface="Calibri" panose="020F0502020204030204" pitchFamily="34" charset="0"/>
              </a:rPr>
              <a:t>każdym etapie powstawania produktu</a:t>
            </a:r>
            <a:r>
              <a:rPr lang="pl-PL" dirty="0" smtClean="0">
                <a:latin typeface="Calibri" panose="020F0502020204030204" pitchFamily="34" charset="0"/>
              </a:rPr>
              <a:t>, począwszy od stworzenia </a:t>
            </a:r>
            <a:r>
              <a:rPr lang="pl-PL" b="1" dirty="0" smtClean="0">
                <a:latin typeface="Calibri" panose="020F0502020204030204" pitchFamily="34" charset="0"/>
              </a:rPr>
              <a:t>konceptu</a:t>
            </a:r>
            <a:r>
              <a:rPr lang="pl-PL" dirty="0" smtClean="0">
                <a:latin typeface="Calibri" panose="020F0502020204030204" pitchFamily="34" charset="0"/>
              </a:rPr>
              <a:t>, rozwoju </a:t>
            </a:r>
            <a:r>
              <a:rPr lang="pl-PL" b="1" dirty="0" smtClean="0">
                <a:latin typeface="Calibri" panose="020F0502020204030204" pitchFamily="34" charset="0"/>
              </a:rPr>
              <a:t>oprogramowania</a:t>
            </a:r>
            <a:r>
              <a:rPr lang="pl-PL" dirty="0" smtClean="0">
                <a:latin typeface="Calibri" panose="020F0502020204030204" pitchFamily="34" charset="0"/>
              </a:rPr>
              <a:t>, zaprojektowania </a:t>
            </a:r>
            <a:r>
              <a:rPr lang="pl-PL" b="1" dirty="0" smtClean="0">
                <a:latin typeface="Calibri" panose="020F0502020204030204" pitchFamily="34" charset="0"/>
              </a:rPr>
              <a:t>elektroniki</a:t>
            </a:r>
            <a:r>
              <a:rPr lang="pl-PL" dirty="0" smtClean="0">
                <a:latin typeface="Calibri" panose="020F0502020204030204" pitchFamily="34" charset="0"/>
              </a:rPr>
              <a:t>, przygotowania </a:t>
            </a:r>
            <a:r>
              <a:rPr lang="pl-PL" b="1" dirty="0" smtClean="0">
                <a:latin typeface="Calibri" panose="020F0502020204030204" pitchFamily="34" charset="0"/>
              </a:rPr>
              <a:t>testów</a:t>
            </a:r>
            <a:r>
              <a:rPr lang="pl-PL" dirty="0" smtClean="0">
                <a:latin typeface="Calibri" panose="020F0502020204030204" pitchFamily="34" charset="0"/>
              </a:rPr>
              <a:t>, wytworzenia </a:t>
            </a:r>
            <a:r>
              <a:rPr lang="pl-PL" b="1" dirty="0" smtClean="0">
                <a:latin typeface="Calibri" panose="020F0502020204030204" pitchFamily="34" charset="0"/>
              </a:rPr>
              <a:t>prototypu</a:t>
            </a:r>
            <a:r>
              <a:rPr lang="pl-PL" dirty="0" smtClean="0">
                <a:latin typeface="Calibri" panose="020F0502020204030204" pitchFamily="34" charset="0"/>
              </a:rPr>
              <a:t>, a skończywszy na </a:t>
            </a:r>
            <a:r>
              <a:rPr lang="pl-PL" b="1" dirty="0" smtClean="0">
                <a:latin typeface="Calibri" panose="020F0502020204030204" pitchFamily="34" charset="0"/>
              </a:rPr>
              <a:t>certyfikacji i wsparciu przy produkcji</a:t>
            </a:r>
            <a:r>
              <a:rPr lang="pl-PL" dirty="0" smtClean="0">
                <a:latin typeface="Calibri" panose="020F0502020204030204" pitchFamily="34" charset="0"/>
              </a:rPr>
              <a:t>. Działania te obejmują </a:t>
            </a:r>
            <a:r>
              <a:rPr lang="pl-PL" b="1" dirty="0" smtClean="0">
                <a:latin typeface="Calibri" panose="020F0502020204030204" pitchFamily="34" charset="0"/>
              </a:rPr>
              <a:t>wszystkie fazy, zarówno od strony HW, </a:t>
            </a:r>
            <a:r>
              <a:rPr lang="pl-PL" b="1" dirty="0" err="1" smtClean="0">
                <a:latin typeface="Calibri" panose="020F0502020204030204" pitchFamily="34" charset="0"/>
              </a:rPr>
              <a:t>embedded</a:t>
            </a:r>
            <a:r>
              <a:rPr lang="pl-PL" b="1" dirty="0" smtClean="0">
                <a:latin typeface="Calibri" panose="020F0502020204030204" pitchFamily="34" charset="0"/>
              </a:rPr>
              <a:t> SW, jak i mechaniki</a:t>
            </a:r>
            <a:r>
              <a:rPr lang="pl-PL" dirty="0" smtClean="0">
                <a:latin typeface="Calibri" panose="020F0502020204030204" pitchFamily="34" charset="0"/>
              </a:rPr>
              <a:t>.</a:t>
            </a:r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Jak używać?</a:t>
            </a:r>
          </a:p>
          <a:p>
            <a:endParaRPr lang="pl-PL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Tutaj jest przedstawiony przykład skrótu, który połączy przewodami zaznaczone obiekty (</a:t>
            </a:r>
            <a:r>
              <a:rPr lang="pl-PL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btw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ten sam skrót tylko, że bardziej rozbudowany, jest dostępny w </a:t>
            </a:r>
            <a:r>
              <a:rPr lang="pl-PL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LabVIEW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od wersji 2014).</a:t>
            </a:r>
          </a:p>
          <a:p>
            <a:endParaRPr lang="pl-PL" dirty="0" smtClean="0"/>
          </a:p>
          <a:p>
            <a:pPr marL="228600" indent="-228600">
              <a:buFont typeface="+mj-lt"/>
              <a:buAutoNum type="arabicPeriod"/>
            </a:pPr>
            <a:r>
              <a:rPr lang="pl-PL" dirty="0" smtClean="0"/>
              <a:t>Zaznaczamy</a:t>
            </a:r>
            <a:r>
              <a:rPr lang="pl-PL" baseline="0" dirty="0" smtClean="0"/>
              <a:t> obiekty, które chcemy połączyć,</a:t>
            </a:r>
          </a:p>
          <a:p>
            <a:pPr marL="228600" indent="-228600">
              <a:buFont typeface="+mj-lt"/>
              <a:buAutoNum type="arabicPeriod"/>
            </a:pPr>
            <a:r>
              <a:rPr lang="pl-PL" baseline="0" dirty="0" smtClean="0"/>
              <a:t>Wciskamy odpowiedni skrót klawiszowy,</a:t>
            </a:r>
          </a:p>
          <a:p>
            <a:pPr marL="228600" indent="-228600">
              <a:buFont typeface="+mj-lt"/>
              <a:buAutoNum type="arabicPeriod"/>
            </a:pPr>
            <a:r>
              <a:rPr lang="pl-PL" baseline="0" dirty="0" smtClean="0"/>
              <a:t>Najeżdżamy na interesujące nas obiekty kursorem (obszar zainteresowania zostanie podświetlony na kolorowo),</a:t>
            </a:r>
          </a:p>
          <a:p>
            <a:pPr marL="228600" indent="-228600">
              <a:buFont typeface="+mj-lt"/>
              <a:buAutoNum type="arabicPeriod"/>
            </a:pPr>
            <a:r>
              <a:rPr lang="pl-PL" baseline="0" dirty="0" smtClean="0"/>
              <a:t>Klikamy prawym przyciskiem myszy i wybieramy z interesującą nas operację z dostępnego menu,</a:t>
            </a:r>
          </a:p>
          <a:p>
            <a:pPr marL="228600" indent="-228600">
              <a:buFont typeface="+mj-lt"/>
              <a:buAutoNum type="arabicPeriod"/>
            </a:pPr>
            <a:r>
              <a:rPr lang="pl-PL" baseline="0" dirty="0" smtClean="0"/>
              <a:t>Po tej czynności wykonuje się skrypt, który łączy obiekty przewodami i porządkuje je.</a:t>
            </a:r>
          </a:p>
          <a:p>
            <a:endParaRPr lang="pl-PL" baseline="0" dirty="0" smtClean="0"/>
          </a:p>
          <a:p>
            <a:r>
              <a:rPr lang="pl-PL" baseline="0" dirty="0" smtClean="0"/>
              <a:t>Wszystko byłoby fajnie gdyby zawsze chciało działać, ale niestety nie do końca tak jest…</a:t>
            </a:r>
            <a:endParaRPr lang="pl-PL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Przejdźmy teraz do najważniejszego tematu prezentacji, a mianowicie </a:t>
            </a:r>
            <a:r>
              <a:rPr lang="pl-PL" baseline="0" dirty="0" err="1" smtClean="0"/>
              <a:t>Quick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Dropa</a:t>
            </a:r>
            <a:r>
              <a:rPr lang="pl-PL" baseline="0" dirty="0" smtClean="0"/>
              <a:t> i jego skrótów.</a:t>
            </a:r>
          </a:p>
          <a:p>
            <a:endParaRPr lang="pl-PL" baseline="0" dirty="0" smtClean="0"/>
          </a:p>
          <a:p>
            <a:r>
              <a:rPr lang="pl-PL" baseline="0" dirty="0" smtClean="0"/>
              <a:t>Mając włączone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, po wciśnięciu kombinacji klawiszy </a:t>
            </a:r>
            <a:r>
              <a:rPr lang="pl-PL" baseline="0" dirty="0" err="1" smtClean="0"/>
              <a:t>Ctrl+Spacja</a:t>
            </a:r>
            <a:r>
              <a:rPr lang="pl-PL" baseline="0" dirty="0" smtClean="0"/>
              <a:t> naszym oczom ukazuje się takie oto okienko – to jest właśnie </a:t>
            </a:r>
            <a:r>
              <a:rPr lang="pl-PL" baseline="0" dirty="0" err="1" smtClean="0"/>
              <a:t>Quick</a:t>
            </a:r>
            <a:r>
              <a:rPr lang="pl-PL" baseline="0" dirty="0" smtClean="0"/>
              <a:t> Drop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>
                <a:sym typeface="Wingdings" panose="05000000000000000000" pitchFamily="2" charset="2"/>
              </a:rPr>
              <a:t>Takie niepozorne okienko, ale to między innymi dzięki niemu </a:t>
            </a:r>
            <a:r>
              <a:rPr lang="pl-PL" baseline="0" dirty="0" err="1" smtClean="0">
                <a:sym typeface="Wingdings" panose="05000000000000000000" pitchFamily="2" charset="2"/>
              </a:rPr>
              <a:t>Darren</a:t>
            </a:r>
            <a:r>
              <a:rPr lang="pl-PL" baseline="0" dirty="0" smtClean="0">
                <a:sym typeface="Wingdings" panose="05000000000000000000" pitchFamily="2" charset="2"/>
              </a:rPr>
              <a:t> zdobywał N razy z rzędu tytuł „</a:t>
            </a:r>
            <a:r>
              <a:rPr lang="pl-PL" baseline="0" dirty="0" err="1" smtClean="0">
                <a:sym typeface="Wingdings" panose="05000000000000000000" pitchFamily="2" charset="2"/>
              </a:rPr>
              <a:t>Word’s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Fastest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LabVIEW</a:t>
            </a:r>
            <a:r>
              <a:rPr lang="pl-PL" baseline="0" dirty="0" smtClean="0">
                <a:sym typeface="Wingdings" panose="05000000000000000000" pitchFamily="2" charset="2"/>
              </a:rPr>
              <a:t> Programmer”. Napisał sobie narzędzie do wygrywania pucharów  Sprytnie…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Gdy wpisujemy w okienku czego nam potrzeba, </a:t>
            </a:r>
            <a:r>
              <a:rPr lang="pl-PL" baseline="0" dirty="0" err="1" smtClean="0"/>
              <a:t>QuickDrop</a:t>
            </a:r>
            <a:r>
              <a:rPr lang="pl-PL" baseline="0" dirty="0" smtClean="0"/>
              <a:t> przeszukuje biblioteki (w tym zawartość aktualnie otwartego projektu) i próbuje dopasować nasze zapytanie do tego co znajdzie. Podświetlony w oknie obiekt jest automatycznie podczepiany pod kursor i wystarczy go już tylko umieścić na diagramie lub front panelu.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Dostępne są dwa mechanizmy przeszukiwania. Pierwotnie był dostępny tylko mechanizm „NI-</a:t>
            </a:r>
            <a:r>
              <a:rPr lang="pl-PL" baseline="0" dirty="0" err="1" smtClean="0"/>
              <a:t>search</a:t>
            </a:r>
            <a:r>
              <a:rPr lang="pl-PL" baseline="0" dirty="0" smtClean="0"/>
              <a:t>”, który wyniki dopasowuje na podstawie pewnych relacji słów kluczowych, nawet nie wiem dokładnie na czym ten algorytm polega. W każdym razie od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 2013 dostępny jest mechanizm szybkiego przeszukiwania bazujący na prostym dopasowaniu stringów i ten jest obecnie domyślnym mechanizmem. </a:t>
            </a:r>
            <a:r>
              <a:rPr lang="pl-PL" baseline="0" dirty="0" err="1" smtClean="0"/>
              <a:t>FastSearch</a:t>
            </a:r>
            <a:r>
              <a:rPr lang="pl-PL" baseline="0" dirty="0" smtClean="0"/>
              <a:t> poprawił też </a:t>
            </a:r>
            <a:r>
              <a:rPr lang="pl-PL" baseline="0" dirty="0" err="1" smtClean="0"/>
              <a:t>responsywnosić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QuickDropa</a:t>
            </a:r>
            <a:r>
              <a:rPr lang="pl-PL" baseline="0" dirty="0" smtClean="0"/>
              <a:t> i zapewnił, że wpisanie już tylko kilku znaków wystarcza by znaleźć to czego trzeba.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Aby przyśpieszyć wyszukiwanie można przypisać najczęściej używanym obiektom aliasy. Np. w tym przykładzie strukturze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, przypisano alias „</a:t>
            </a:r>
            <a:r>
              <a:rPr lang="pl-PL" baseline="0" dirty="0" err="1" smtClean="0"/>
              <a:t>cs</a:t>
            </a:r>
            <a:r>
              <a:rPr lang="pl-PL" baseline="0" dirty="0" smtClean="0"/>
              <a:t>”. Teraz aby wyszukać </a:t>
            </a:r>
            <a:r>
              <a:rPr lang="pl-PL" baseline="0" dirty="0" err="1" smtClean="0"/>
              <a:t>casa</a:t>
            </a:r>
            <a:r>
              <a:rPr lang="pl-PL" baseline="0" dirty="0" smtClean="0"/>
              <a:t> wystarczy w oknie </a:t>
            </a:r>
            <a:r>
              <a:rPr lang="pl-PL" baseline="0" dirty="0" err="1" smtClean="0"/>
              <a:t>QuickDropa</a:t>
            </a:r>
            <a:r>
              <a:rPr lang="pl-PL" baseline="0" dirty="0" smtClean="0"/>
              <a:t> wpisać </a:t>
            </a:r>
            <a:r>
              <a:rPr lang="pl-PL" baseline="0" dirty="0" err="1" smtClean="0"/>
              <a:t>cs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Listę </a:t>
            </a:r>
            <a:r>
              <a:rPr lang="pl-PL" baseline="0" dirty="0" err="1" smtClean="0"/>
              <a:t>aliastów</a:t>
            </a:r>
            <a:r>
              <a:rPr lang="pl-PL" baseline="0" dirty="0" smtClean="0"/>
              <a:t> używanych przez </a:t>
            </a:r>
            <a:r>
              <a:rPr lang="pl-PL" baseline="0" dirty="0" err="1" smtClean="0"/>
              <a:t>Darrena</a:t>
            </a:r>
            <a:r>
              <a:rPr lang="pl-PL" baseline="0" dirty="0" smtClean="0"/>
              <a:t> możemy znaleźć na forum. Aby je dodać, najprościej jest skopiować odpowiedni fragment jego pliku INI.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err="1" smtClean="0"/>
              <a:t>Darren</a:t>
            </a:r>
            <a:r>
              <a:rPr lang="pl-PL" baseline="0" dirty="0" smtClean="0"/>
              <a:t> podczas prac nad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featureami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 2009, próbował dogadać z kolegami z R&amp;D możliwość dodania do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 opcji nadpisywania domyślnych skrótów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, własnymi funkcjami użytkowników. Jednak z tych rozmów wynikało, że nie byłoby łatwym zadaniem.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Z tego powodu </a:t>
            </a:r>
            <a:r>
              <a:rPr lang="pl-PL" baseline="0" dirty="0" err="1" smtClean="0"/>
              <a:t>Darren</a:t>
            </a:r>
            <a:r>
              <a:rPr lang="pl-PL" baseline="0" dirty="0" smtClean="0"/>
              <a:t> wziął sprawy w swoje ręce i zaimplementował to po swojemu. Jak to określił na swoim blogu: 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Once you've pressed Ctrl-Space, you're in my world now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.” –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„Gdy wściekniesz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ctrl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-spacje, jesteś w moim świecie”.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Tak powstały </a:t>
            </a:r>
            <a:r>
              <a:rPr lang="pl-PL" dirty="0" err="1" smtClean="0"/>
              <a:t>Quick</a:t>
            </a:r>
            <a:r>
              <a:rPr lang="pl-PL" dirty="0" smtClean="0"/>
              <a:t> Drop Keyboard </a:t>
            </a:r>
            <a:r>
              <a:rPr lang="pl-PL" dirty="0" err="1" smtClean="0"/>
              <a:t>Shortcuts</a:t>
            </a:r>
            <a:r>
              <a:rPr lang="pl-PL" dirty="0" smtClean="0"/>
              <a:t>.</a:t>
            </a:r>
            <a:endParaRPr lang="pl-P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Domyślnie ze środowiskiem instalowanych jest kilka podstawowych skrótów. Ich kod dostępny jest w folderach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, w tych lokalizacjach umieszczać też będziemy nasze skróty.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Zaprezentuj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skróty</a:t>
            </a:r>
            <a:r>
              <a:rPr lang="en-US" baseline="0" dirty="0" smtClean="0"/>
              <a:t>…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Prezentacja dotyczy oszczędzania klikania. Na czym zatem polega problem z klikaniem?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4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smtClean="0"/>
              <a:t>by było na </a:t>
            </a:r>
            <a:r>
              <a:rPr lang="pl-PL" dirty="0" smtClean="0"/>
              <a:t>tyle z mojej</a:t>
            </a:r>
            <a:r>
              <a:rPr lang="pl-PL" baseline="0" dirty="0" smtClean="0"/>
              <a:t> strony.</a:t>
            </a:r>
            <a:endParaRPr lang="pl-PL" dirty="0" smtClean="0"/>
          </a:p>
          <a:p>
            <a:r>
              <a:rPr lang="pl-PL" dirty="0" smtClean="0"/>
              <a:t>Dziękuję za wysłuchanie</a:t>
            </a:r>
            <a:r>
              <a:rPr lang="pl-PL" baseline="0" dirty="0" smtClean="0"/>
              <a:t> tego co miałem do powiedzenia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Otóż</a:t>
            </a:r>
            <a:r>
              <a:rPr lang="pl-PL" baseline="0" dirty="0" smtClean="0"/>
              <a:t> odpowiedź jest prosta: bywa ono upierdliwe i męczące. Nie wspominając już o jakichś bólach nadgarstków i tego typu sprawach. </a:t>
            </a:r>
          </a:p>
          <a:p>
            <a:r>
              <a:rPr lang="pl-PL" baseline="0" dirty="0" smtClean="0"/>
              <a:t>Nawigacja wykorzystująca wyłącznie palety może szybko doprowadzić do frustracji… Owszem, czasami trudno jest się bez nich obejść, gdyż nie zawsze pamiętamy jakie funkcje są dostępne. Ale w takim przypadku gdy już wiemy z jakiej </a:t>
            </a:r>
            <a:r>
              <a:rPr lang="pl-PL" baseline="0" dirty="0" err="1" smtClean="0"/>
              <a:t>subpalety</a:t>
            </a:r>
            <a:r>
              <a:rPr lang="pl-PL" baseline="0" dirty="0" smtClean="0"/>
              <a:t> będziemy korzystać możemy sobie ją np. „przypiąć pinezką” do okna. Jeżeli są </a:t>
            </a:r>
            <a:r>
              <a:rPr lang="pl-PL" baseline="0" dirty="0" err="1" smtClean="0"/>
              <a:t>jednka</a:t>
            </a:r>
            <a:r>
              <a:rPr lang="pl-PL" baseline="0" dirty="0" smtClean="0"/>
              <a:t> funkcje, które wykorzystujemy w każdym projekcie i niemal na każdym kroku, to warto skorzystać z szybszych metod, które udostępnia </a:t>
            </a:r>
            <a:r>
              <a:rPr lang="pl-PL" baseline="0" dirty="0" err="1" smtClean="0"/>
              <a:t>LabVIEW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Pliki VIT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Szablony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 smtClean="0"/>
              <a:t>Snippety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 okazji redukcji klikanie nie można by nie wspomnieć</a:t>
            </a:r>
            <a:r>
              <a:rPr lang="pl-PL" baseline="0" dirty="0" smtClean="0"/>
              <a:t> o podstawowych skrótach klawiszowych.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 jest coś jeszcze? Otóż tak, najlepsze dopiero przed nami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Spróbowałem zabawić się w historyka i przegrzebałem</a:t>
            </a:r>
            <a:r>
              <a:rPr lang="pl-PL" baseline="0" dirty="0" smtClean="0">
                <a:sym typeface="Wingdings" panose="05000000000000000000" pitchFamily="2" charset="2"/>
              </a:rPr>
              <a:t> fora i blogi w celu poznania krótkiej historii </a:t>
            </a:r>
            <a:r>
              <a:rPr lang="pl-PL" baseline="0" dirty="0" err="1" smtClean="0">
                <a:sym typeface="Wingdings" panose="05000000000000000000" pitchFamily="2" charset="2"/>
              </a:rPr>
              <a:t>QuickDropa</a:t>
            </a:r>
            <a:r>
              <a:rPr lang="pl-PL" baseline="0" dirty="0" smtClean="0">
                <a:sym typeface="Wingdings" panose="05000000000000000000" pitchFamily="2" charset="2"/>
              </a:rPr>
              <a:t>. Oto co udało mi się dowiedzieć…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 jest coś jeszcze? Otóż tak, najlepsze dopiero przed nami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Spróbowałem zabawić się w historyka i przegrzebałem</a:t>
            </a:r>
            <a:r>
              <a:rPr lang="pl-PL" baseline="0" dirty="0" smtClean="0">
                <a:sym typeface="Wingdings" panose="05000000000000000000" pitchFamily="2" charset="2"/>
              </a:rPr>
              <a:t> fora i blogi w celu poznania krótkiej historii </a:t>
            </a:r>
            <a:r>
              <a:rPr lang="pl-PL" baseline="0" dirty="0" err="1" smtClean="0">
                <a:sym typeface="Wingdings" panose="05000000000000000000" pitchFamily="2" charset="2"/>
              </a:rPr>
              <a:t>QuickDropa</a:t>
            </a:r>
            <a:r>
              <a:rPr lang="pl-PL" baseline="0" dirty="0" smtClean="0">
                <a:sym typeface="Wingdings" panose="05000000000000000000" pitchFamily="2" charset="2"/>
              </a:rPr>
              <a:t>. Oto co udało mi się dowiedzieć…</a:t>
            </a:r>
          </a:p>
          <a:p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QuickDrop</a:t>
            </a:r>
            <a:r>
              <a:rPr lang="pl-PL" baseline="0" dirty="0" smtClean="0">
                <a:sym typeface="Wingdings" panose="05000000000000000000" pitchFamily="2" charset="2"/>
              </a:rPr>
              <a:t>, narzędzie o którym więcej powiem za chwilę, pojawił się w </a:t>
            </a:r>
            <a:r>
              <a:rPr lang="pl-PL" baseline="0" dirty="0" err="1" smtClean="0">
                <a:sym typeface="Wingdings" panose="05000000000000000000" pitchFamily="2" charset="2"/>
              </a:rPr>
              <a:t>LabVIEW</a:t>
            </a:r>
            <a:r>
              <a:rPr lang="pl-PL" baseline="0" dirty="0" smtClean="0">
                <a:sym typeface="Wingdings" panose="05000000000000000000" pitchFamily="2" charset="2"/>
              </a:rPr>
              <a:t> 8.6 (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24 Lipca 2008).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Pierwotnie umożliwiał on tylko (a może aż) znajdywanie potrzebnych nam obiektów poprzez wpisywanie ich nazwy w odpowiednim okienku. Dzięki czemu mogliśmy zapomnieć o paletach.</a:t>
            </a:r>
          </a:p>
          <a:p>
            <a:endParaRPr lang="pl-PL" sz="1200" b="0" i="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28 maja 2009 roku na forum decibel.ni.com pojawia się post zatytułowany „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LabVIEW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Scripting”. Narzędzie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które od około 10 lat było wykorzystywane wewnątrz NI zostało w końcu udostępnione zwykłym użytkownikom. Dzięki niemu możliwe jest programowe generowanie i sprawdzanie kodu LV. Udostępnia wiele dodatkowych klas, właściwości i metod VI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servera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dzięki którym można programowo tworzyć VI ich front panele czy diagramy. Scripting początkowo dostępny tylko jako dodatek, od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LabVIEW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w wersji 2010 jest instalowany razem ze środowiskiem i wymaga jedynie odblokowania w opcjach programu.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pl-PL" sz="1200" b="0" i="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l-PL" dirty="0" smtClean="0"/>
              <a:t>Po</a:t>
            </a:r>
            <a:r>
              <a:rPr lang="pl-PL" baseline="0" dirty="0" smtClean="0"/>
              <a:t> udostępnieniu strippingu, na forach radości nie było końca. Wszyscy zaczęli tworzyć różne narzędzia przy pomocy których można było umilać sobie pracę nad kodem G. </a:t>
            </a:r>
          </a:p>
          <a:p>
            <a:r>
              <a:rPr lang="pl-PL" baseline="0" dirty="0" smtClean="0"/>
              <a:t>Wiele osób dzieliło się swoimi narzędziami. Jednym z takich </a:t>
            </a:r>
            <a:r>
              <a:rPr lang="pl-PL" baseline="0" dirty="0" err="1" smtClean="0"/>
              <a:t>hipsterskich</a:t>
            </a:r>
            <a:r>
              <a:rPr lang="pl-PL" baseline="0" dirty="0" smtClean="0"/>
              <a:t> narzędzi o którym pewnie mało kto słyszał jest „</a:t>
            </a:r>
            <a:r>
              <a:rPr lang="pl-PL" baseline="0" dirty="0" err="1" smtClean="0"/>
              <a:t>springboard</a:t>
            </a:r>
            <a:r>
              <a:rPr lang="pl-PL" baseline="0" dirty="0" smtClean="0"/>
              <a:t>”.</a:t>
            </a:r>
          </a:p>
          <a:p>
            <a:endParaRPr lang="pl-PL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W lipcu 2009 roku również na forum 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decibel.ni.com można było już znaleźć bardzo dobrze zaprojektowane narzędzie JKI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Right-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Click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Framework, przy pomocy którego można było już całkiem sprawnie automatyzować pracę programistyczną.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 sierpniu 2009 roku na blogu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Darrena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Nattingera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pojawiła się informacja o nowej funkcjonalności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Quick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Dropa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w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LabVIEW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2009 jaką były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Quick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Drop Keyboard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Shortcuts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Wraz z udostępnieniem </a:t>
            </a:r>
            <a:r>
              <a:rPr lang="pl-PL" baseline="0" dirty="0" err="1" smtClean="0"/>
              <a:t>scriptingu</a:t>
            </a:r>
            <a:r>
              <a:rPr lang="pl-PL" baseline="0" dirty="0" smtClean="0"/>
              <a:t> rozpoczęła się mała rywalizacja pomiędzy </a:t>
            </a:r>
            <a:r>
              <a:rPr lang="pl-PL" baseline="0" dirty="0" err="1" smtClean="0"/>
              <a:t>Quick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Dropem</a:t>
            </a:r>
            <a:r>
              <a:rPr lang="pl-PL" baseline="0" dirty="0" smtClean="0"/>
              <a:t> a </a:t>
            </a:r>
            <a:r>
              <a:rPr lang="pl-PL" dirty="0" smtClean="0"/>
              <a:t>JKI Right-</a:t>
            </a:r>
            <a:r>
              <a:rPr lang="pl-PL" dirty="0" err="1" smtClean="0"/>
              <a:t>Click</a:t>
            </a:r>
            <a:r>
              <a:rPr lang="pl-PL" dirty="0" smtClean="0"/>
              <a:t> </a:t>
            </a:r>
            <a:r>
              <a:rPr lang="pl-PL" dirty="0" err="1" smtClean="0"/>
              <a:t>Frameworkiem</a:t>
            </a:r>
            <a:r>
              <a:rPr lang="pl-PL" dirty="0" smtClean="0"/>
              <a:t>.</a:t>
            </a:r>
            <a:r>
              <a:rPr lang="pl-PL" baseline="0" dirty="0" smtClean="0"/>
              <a:t> Co prawda narzędzie JKI raczej umarło śmiercią naturalną (tak wnioskuje po datach ostatnich postów na forum, w dziale JKI RCF), ale jest to na tyle ciekawe rozwiązanie, że postanowiłem je tutaj przybliżyć.</a:t>
            </a:r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Abu móc cokolwiek zrobić, musimy oczywiście najpierw pobrać i zainstalować to narzędzie. </a:t>
            </a:r>
          </a:p>
          <a:p>
            <a:endParaRPr lang="pl-PL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Po zainstalowaniu narzędzie trzeba aktywować i dopiero wtedy można zacząć go używać podczas </a:t>
            </a:r>
            <a:r>
              <a:rPr lang="pl-PL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kodzenia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 </a:t>
            </a:r>
          </a:p>
          <a:p>
            <a:endParaRPr lang="pl-PL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Na slajdzie jest pokazane okno konfiguracji </a:t>
            </a:r>
            <a:r>
              <a:rPr lang="pl-PL" dirty="0" smtClean="0"/>
              <a:t>JKI Right-</a:t>
            </a:r>
            <a:r>
              <a:rPr lang="pl-PL" dirty="0" err="1" smtClean="0"/>
              <a:t>Click</a:t>
            </a:r>
            <a:r>
              <a:rPr lang="pl-PL" dirty="0" smtClean="0"/>
              <a:t> </a:t>
            </a:r>
            <a:r>
              <a:rPr lang="pl-PL" dirty="0" err="1" smtClean="0"/>
              <a:t>Frameworku</a:t>
            </a:r>
            <a:r>
              <a:rPr lang="pl-PL" dirty="0" smtClean="0"/>
              <a:t>. W nim można</a:t>
            </a:r>
            <a:r>
              <a:rPr lang="pl-PL" baseline="0" dirty="0" smtClean="0"/>
              <a:t> aktywować zainstalowane „wtyczki”.</a:t>
            </a:r>
            <a:endParaRPr lang="pl-PL" dirty="0" smtClean="0"/>
          </a:p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B5E7C-98F3-4059-A8CC-AEF434FDFAD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/>
          <a:lstStyle>
            <a:lvl1pPr marL="285750" indent="-285750">
              <a:buFont typeface="Arial" pitchFamily="34" charset="0"/>
              <a:buChar char="•"/>
              <a:defRPr sz="1800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/>
          <a:lstStyle>
            <a:lvl1pPr marL="285750" indent="-285750">
              <a:buFont typeface="Arial" pitchFamily="34" charset="0"/>
              <a:buChar char="•"/>
              <a:defRPr sz="1800" baseline="0">
                <a:latin typeface="+mn-lt"/>
                <a:cs typeface="Arial" pitchFamily="34" charset="0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/>
          <a:lstStyle>
            <a:lvl1pPr marL="0" indent="0">
              <a:buFont typeface="Arial" pitchFamily="34" charset="0"/>
              <a:buNone/>
              <a:defRPr sz="1800" baseline="0">
                <a:latin typeface="+mn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et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1825" y="980727"/>
            <a:ext cx="8642350" cy="100841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2520" y="1989138"/>
            <a:ext cx="4320480" cy="1655762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31824" y="3645024"/>
            <a:ext cx="4248000" cy="2663701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83176" y="1988840"/>
            <a:ext cx="4248000" cy="2160587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983176" y="4293096"/>
            <a:ext cx="4248000" cy="2016125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57600" y="1989138"/>
            <a:ext cx="5616575" cy="4319587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1825" y="1989139"/>
            <a:ext cx="2881313" cy="2015926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31825" y="4149080"/>
            <a:ext cx="2881313" cy="2159645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khogstr\Pictures\small_circuit_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" b="1106"/>
          <a:stretch/>
        </p:blipFill>
        <p:spPr bwMode="auto">
          <a:xfrm>
            <a:off x="-4761" y="329373"/>
            <a:ext cx="9910761" cy="61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921875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75" y="5589588"/>
            <a:ext cx="9921875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825" y="1268413"/>
            <a:ext cx="4321175" cy="1439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/>
          <a:lstStyle>
            <a:lvl1pPr marL="285750" indent="-285750">
              <a:buFont typeface="Arial" pitchFamily="34" charset="0"/>
              <a:buChar char="•"/>
              <a:defRPr sz="1800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fi-FI" dirty="0" smtClean="0"/>
              <a:t>Level1</a:t>
            </a:r>
          </a:p>
          <a:p>
            <a:pPr lvl="1"/>
            <a:r>
              <a:rPr lang="fi-FI" dirty="0" smtClean="0"/>
              <a:t>Level 2</a:t>
            </a:r>
          </a:p>
          <a:p>
            <a:pPr lvl="2"/>
            <a:r>
              <a:rPr lang="fi-FI" dirty="0" smtClean="0"/>
              <a:t>Level 3</a:t>
            </a:r>
          </a:p>
          <a:p>
            <a:pPr lvl="3"/>
            <a:r>
              <a:rPr lang="fi-FI" dirty="0" smtClean="0"/>
              <a:t>Level 4</a:t>
            </a:r>
          </a:p>
          <a:p>
            <a:pPr lvl="4"/>
            <a:r>
              <a:rPr lang="fi-FI" dirty="0" smtClean="0"/>
              <a:t>Level 5</a:t>
            </a:r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/>
          <a:lstStyle>
            <a:lvl1pPr marL="285750" indent="-285750">
              <a:buFont typeface="Arial" pitchFamily="34" charset="0"/>
              <a:buChar char="•"/>
              <a:defRPr sz="1800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fi-FI" dirty="0" smtClean="0"/>
              <a:t>Level1</a:t>
            </a:r>
          </a:p>
          <a:p>
            <a:pPr lvl="1"/>
            <a:r>
              <a:rPr lang="fi-FI" dirty="0" smtClean="0"/>
              <a:t>Level 2</a:t>
            </a:r>
          </a:p>
          <a:p>
            <a:pPr lvl="2"/>
            <a:r>
              <a:rPr lang="fi-FI" dirty="0" smtClean="0"/>
              <a:t>Level 3</a:t>
            </a:r>
          </a:p>
          <a:p>
            <a:pPr lvl="3"/>
            <a:r>
              <a:rPr lang="fi-FI" dirty="0" smtClean="0"/>
              <a:t>Level 4</a:t>
            </a:r>
          </a:p>
          <a:p>
            <a:pPr lvl="4"/>
            <a:r>
              <a:rPr lang="fi-FI" dirty="0" smtClean="0"/>
              <a:t>Level 5</a:t>
            </a:r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57600" y="1989138"/>
            <a:ext cx="5616575" cy="4319587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1825" y="1989139"/>
            <a:ext cx="2881313" cy="2015926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31825" y="4149080"/>
            <a:ext cx="2881313" cy="2159645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box and pic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1825" y="981075"/>
            <a:ext cx="8642350" cy="10080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825" y="1989138"/>
            <a:ext cx="1441450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noProof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23718" y="1988840"/>
            <a:ext cx="1441450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noProof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32520" y="4221088"/>
            <a:ext cx="1441450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noProof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25008" y="4221088"/>
            <a:ext cx="1441450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073275" y="1989138"/>
            <a:ext cx="2807717" cy="2087562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fi-FI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73275" y="4221163"/>
            <a:ext cx="2808288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6465888" y="1989138"/>
            <a:ext cx="2808287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6465888" y="4221163"/>
            <a:ext cx="2808287" cy="2087562"/>
          </a:xfrm>
          <a:prstGeom prst="rect">
            <a:avLst/>
          </a:prstGeom>
        </p:spPr>
        <p:txBody>
          <a:bodyPr/>
          <a:lstStyle/>
          <a:p>
            <a:pPr lvl="0"/>
            <a:endParaRPr lang="fi-FI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i-FI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aseline="0">
                <a:latin typeface="+mn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9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MyStuff\LV DEV DAY\Graphics\QD Espotel Ha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709254"/>
            <a:ext cx="9912350" cy="61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921875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75" y="5589588"/>
            <a:ext cx="9921875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825" y="1268413"/>
            <a:ext cx="4321175" cy="1439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13138" y="1989138"/>
            <a:ext cx="5761037" cy="431958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/>
          <a:lstStyle>
            <a:lvl1pPr marL="285750" indent="-285750">
              <a:buFont typeface="Arial" pitchFamily="34" charset="0"/>
              <a:buChar char="•"/>
              <a:defRPr sz="1800" baseline="0">
                <a:latin typeface="+mn-lt"/>
                <a:cs typeface="Arial" pitchFamily="34" charset="0"/>
              </a:defRPr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fi-FI" dirty="0" smtClean="0"/>
              <a:t>Level1</a:t>
            </a:r>
          </a:p>
          <a:p>
            <a:pPr lvl="1"/>
            <a:r>
              <a:rPr lang="fi-FI" dirty="0" smtClean="0"/>
              <a:t>Level 2</a:t>
            </a:r>
          </a:p>
          <a:p>
            <a:pPr lvl="2"/>
            <a:r>
              <a:rPr lang="fi-FI" dirty="0" smtClean="0"/>
              <a:t>Level 3</a:t>
            </a:r>
          </a:p>
          <a:p>
            <a:pPr lvl="3"/>
            <a:r>
              <a:rPr lang="fi-FI" dirty="0" smtClean="0"/>
              <a:t>Level 4</a:t>
            </a:r>
          </a:p>
          <a:p>
            <a:pPr lvl="4"/>
            <a:r>
              <a:rPr lang="fi-FI" dirty="0" smtClean="0"/>
              <a:t>Level 5</a:t>
            </a:r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1825" y="1989138"/>
            <a:ext cx="2700000" cy="431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31825" y="980729"/>
            <a:ext cx="8642350" cy="100841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fi-FI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905999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 descr="C:\Users\Bob\Documents\Espotel_alabanneri_all_page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669088"/>
            <a:ext cx="99060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0" r:id="rId2"/>
    <p:sldLayoutId id="2147483692" r:id="rId3"/>
    <p:sldLayoutId id="2147483693" r:id="rId4"/>
    <p:sldLayoutId id="2147483694" r:id="rId5"/>
    <p:sldLayoutId id="2147483698" r:id="rId6"/>
    <p:sldLayoutId id="2147483714" r:id="rId7"/>
    <p:sldLayoutId id="2147483716" r:id="rId8"/>
    <p:sldLayoutId id="21474837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906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C:\Users\Bob\Documents\Espotel_alabanneri_all_page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669088"/>
            <a:ext cx="99060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5288" y="6669088"/>
            <a:ext cx="23114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2894517-F2A3-4A24-977A-308C5271B8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9" r:id="rId2"/>
    <p:sldLayoutId id="2147483700" r:id="rId3"/>
    <p:sldLayoutId id="2147483701" r:id="rId4"/>
    <p:sldLayoutId id="2147483702" r:id="rId5"/>
    <p:sldLayoutId id="2147483709" r:id="rId6"/>
    <p:sldLayoutId id="2147483710" r:id="rId7"/>
    <p:sldLayoutId id="2147483731" r:id="rId8"/>
    <p:sldLayoutId id="2147483730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8464" y="1196752"/>
            <a:ext cx="9433048" cy="4248820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Oszczędź sobie klikania, używaj </a:t>
            </a:r>
            <a:r>
              <a:rPr lang="pl-PL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Quick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Drop Keyboard </a:t>
            </a:r>
            <a:r>
              <a:rPr lang="pl-PL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Shortcuts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 eaLnBrk="1" hangingPunct="1"/>
            <a:endParaRPr lang="pl-PL" sz="1600" dirty="0" smtClean="0">
              <a:latin typeface="Arial" charset="0"/>
              <a:cs typeface="Arial" charset="0"/>
            </a:endParaRPr>
          </a:p>
          <a:p>
            <a:pPr algn="ctr" eaLnBrk="1" hangingPunct="1"/>
            <a:endParaRPr lang="pl-PL" sz="1600" dirty="0">
              <a:latin typeface="Arial" charset="0"/>
              <a:cs typeface="Arial" charset="0"/>
            </a:endParaRPr>
          </a:p>
          <a:p>
            <a:pPr algn="ctr" eaLnBrk="1" hangingPunct="1"/>
            <a:endParaRPr lang="pl-PL" sz="1600" dirty="0" smtClean="0">
              <a:latin typeface="Arial" charset="0"/>
              <a:cs typeface="Arial" charset="0"/>
            </a:endParaRPr>
          </a:p>
          <a:p>
            <a:pPr algn="ctr" eaLnBrk="1" hangingPunct="1"/>
            <a:endParaRPr lang="pl-PL" sz="1600" dirty="0">
              <a:latin typeface="Arial" charset="0"/>
              <a:cs typeface="Arial" charset="0"/>
            </a:endParaRPr>
          </a:p>
          <a:p>
            <a:pPr algn="ctr" eaLnBrk="1" hangingPunct="1"/>
            <a:endParaRPr lang="pl-PL" sz="1600" dirty="0" smtClean="0">
              <a:latin typeface="Arial" charset="0"/>
              <a:cs typeface="Arial" charset="0"/>
            </a:endParaRPr>
          </a:p>
          <a:p>
            <a:pPr algn="ctr" eaLnBrk="1" hangingPunct="1"/>
            <a:endParaRPr lang="fi-FI" sz="1600" dirty="0" smtClean="0">
              <a:latin typeface="Arial" charset="0"/>
              <a:cs typeface="Arial" charset="0"/>
            </a:endParaRPr>
          </a:p>
          <a:p>
            <a:pPr algn="ctr" eaLnBrk="1" hangingPunct="1"/>
            <a:endParaRPr lang="pl-PL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/>
            <a:r>
              <a:rPr lang="pl-PL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10.06.2015</a:t>
            </a:r>
            <a:endParaRPr lang="en-US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eaLnBrk="1" hangingPunct="1"/>
            <a:r>
              <a:rPr lang="pl-PL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Michał Bieńkowski</a:t>
            </a:r>
            <a:endParaRPr lang="fi-FI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NI vs JKI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E:\Quick Drop\Grafiki\Scripting ninj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27" y="1714128"/>
            <a:ext cx="6192688" cy="46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653" y="5773869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1600" dirty="0"/>
              <a:t>Scripting </a:t>
            </a:r>
            <a:r>
              <a:rPr lang="pl-PL" sz="1600" dirty="0" err="1"/>
              <a:t>Ninjas</a:t>
            </a:r>
            <a:endParaRPr lang="pl-PL" sz="1600" dirty="0"/>
          </a:p>
          <a:p>
            <a:pPr algn="r"/>
            <a:r>
              <a:rPr lang="pl-PL" sz="1600" dirty="0" err="1" smtClean="0"/>
              <a:t>Darren</a:t>
            </a:r>
            <a:r>
              <a:rPr lang="pl-PL" sz="1600" dirty="0" smtClean="0"/>
              <a:t> (NI) </a:t>
            </a:r>
            <a:r>
              <a:rPr lang="pl-PL" sz="1600" dirty="0"/>
              <a:t>vs </a:t>
            </a:r>
            <a:r>
              <a:rPr lang="pl-PL" sz="1600" dirty="0" smtClean="0"/>
              <a:t>Philippe (JKI)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1100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JKI Right-</a:t>
            </a:r>
            <a:r>
              <a:rPr lang="pl-PL" dirty="0" err="1"/>
              <a:t>Click</a:t>
            </a:r>
            <a:r>
              <a:rPr lang="pl-PL" dirty="0"/>
              <a:t> </a:t>
            </a:r>
            <a:r>
              <a:rPr lang="pl-PL" dirty="0" smtClean="0"/>
              <a:t>Framework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13" y="2897188"/>
            <a:ext cx="45243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6496" y="1989139"/>
            <a:ext cx="81612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n-lt"/>
              </a:rPr>
              <a:t>Pobieramy </a:t>
            </a:r>
            <a:r>
              <a:rPr lang="pl-PL" dirty="0">
                <a:latin typeface="+mn-lt"/>
              </a:rPr>
              <a:t>i instalujemy JKI Right-</a:t>
            </a:r>
            <a:r>
              <a:rPr lang="pl-PL" dirty="0" err="1">
                <a:latin typeface="+mn-lt"/>
              </a:rPr>
              <a:t>Click</a:t>
            </a:r>
            <a:r>
              <a:rPr lang="pl-PL" dirty="0">
                <a:latin typeface="+mn-lt"/>
              </a:rPr>
              <a:t> Framework (najprościej wykorzystując</a:t>
            </a:r>
          </a:p>
          <a:p>
            <a:r>
              <a:rPr lang="pl-PL" dirty="0">
                <a:latin typeface="+mn-lt"/>
              </a:rPr>
              <a:t>VI </a:t>
            </a:r>
            <a:r>
              <a:rPr lang="pl-PL" dirty="0" err="1">
                <a:latin typeface="+mn-lt"/>
              </a:rPr>
              <a:t>Package</a:t>
            </a:r>
            <a:r>
              <a:rPr lang="pl-PL" dirty="0">
                <a:latin typeface="+mn-lt"/>
              </a:rPr>
              <a:t> Manager).</a:t>
            </a:r>
          </a:p>
          <a:p>
            <a:endParaRPr lang="pl-PL" dirty="0" smtClean="0">
              <a:latin typeface="+mn-lt"/>
            </a:endParaRPr>
          </a:p>
          <a:p>
            <a:r>
              <a:rPr lang="pl-PL" dirty="0" smtClean="0">
                <a:latin typeface="+mn-lt"/>
              </a:rPr>
              <a:t>Uruchamiamy </a:t>
            </a:r>
            <a:r>
              <a:rPr lang="pl-PL" dirty="0">
                <a:latin typeface="+mn-lt"/>
              </a:rPr>
              <a:t>JKI RCF:</a:t>
            </a:r>
          </a:p>
          <a:p>
            <a:r>
              <a:rPr lang="en-US" dirty="0">
                <a:latin typeface="+mn-lt"/>
              </a:rPr>
              <a:t>Tools &gt;&gt; JKI Right-Click Framework &gt;&gt; Start…</a:t>
            </a:r>
          </a:p>
          <a:p>
            <a:r>
              <a:rPr lang="pl-PL" dirty="0">
                <a:latin typeface="+mn-lt"/>
              </a:rPr>
              <a:t>I możemy zacząć używać dostępnych</a:t>
            </a:r>
          </a:p>
          <a:p>
            <a:r>
              <a:rPr lang="pl-PL" dirty="0">
                <a:latin typeface="+mn-lt"/>
              </a:rPr>
              <a:t>skrótów</a:t>
            </a:r>
            <a:r>
              <a:rPr lang="pl-PL" dirty="0" smtClean="0">
                <a:latin typeface="+mn-lt"/>
              </a:rPr>
              <a:t>.</a:t>
            </a:r>
          </a:p>
          <a:p>
            <a:endParaRPr lang="pl-PL" dirty="0">
              <a:latin typeface="+mn-lt"/>
            </a:endParaRPr>
          </a:p>
          <a:p>
            <a:endParaRPr lang="pl-PL" dirty="0">
              <a:latin typeface="+mn-lt"/>
            </a:endParaRPr>
          </a:p>
          <a:p>
            <a:r>
              <a:rPr lang="pl-PL" dirty="0">
                <a:latin typeface="+mn-lt"/>
              </a:rPr>
              <a:t>W tym samym menu możemy również</a:t>
            </a:r>
          </a:p>
          <a:p>
            <a:r>
              <a:rPr lang="pl-PL" dirty="0">
                <a:latin typeface="+mn-lt"/>
              </a:rPr>
              <a:t>przejrzeć dostępne opcje.</a:t>
            </a:r>
          </a:p>
        </p:txBody>
      </p:sp>
    </p:spTree>
    <p:extLst>
      <p:ext uri="{BB962C8B-B14F-4D97-AF65-F5344CB8AC3E}">
        <p14:creationId xmlns:p14="http://schemas.microsoft.com/office/powerpoint/2010/main" val="230612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JKI Right-</a:t>
            </a:r>
            <a:r>
              <a:rPr lang="pl-PL" dirty="0" err="1"/>
              <a:t>Click</a:t>
            </a:r>
            <a:r>
              <a:rPr lang="pl-PL" dirty="0"/>
              <a:t> </a:t>
            </a:r>
            <a:r>
              <a:rPr lang="pl-PL" dirty="0" smtClean="0"/>
              <a:t>Framework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1755268"/>
            <a:ext cx="4392488" cy="47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dirty="0"/>
              <a:t>Począwszy od </a:t>
            </a:r>
            <a:r>
              <a:rPr lang="pl-PL" sz="2400" dirty="0" err="1"/>
              <a:t>LabVIEW</a:t>
            </a:r>
            <a:r>
              <a:rPr lang="pl-PL" sz="2400" dirty="0"/>
              <a:t> 8.6, wciśnięcie kombinacji klawiszy</a:t>
            </a:r>
          </a:p>
          <a:p>
            <a:pPr marL="0" indent="0" algn="ctr">
              <a:buNone/>
            </a:pPr>
            <a:r>
              <a:rPr lang="pl-PL" sz="2400" b="1" dirty="0" err="1"/>
              <a:t>Ctrl+Spacja</a:t>
            </a:r>
            <a:r>
              <a:rPr lang="pl-PL" sz="2400" dirty="0"/>
              <a:t>, skutkuje pojawieniem się takiego okna: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43" name="Picture 3" descr="E:\Quick Drop\QD Window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140968"/>
            <a:ext cx="35528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1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dirty="0"/>
              <a:t>Począwszy od </a:t>
            </a:r>
            <a:r>
              <a:rPr lang="pl-PL" sz="2400" dirty="0" err="1"/>
              <a:t>LabVIEW</a:t>
            </a:r>
            <a:r>
              <a:rPr lang="pl-PL" sz="2400" dirty="0"/>
              <a:t> 8.6, wciśnięcie kombinacji klawiszy</a:t>
            </a:r>
          </a:p>
          <a:p>
            <a:pPr marL="0" indent="0" algn="ctr">
              <a:buNone/>
            </a:pPr>
            <a:r>
              <a:rPr lang="pl-PL" sz="2400" b="1" dirty="0" err="1"/>
              <a:t>Ctrl+Spacja</a:t>
            </a:r>
            <a:r>
              <a:rPr lang="pl-PL" sz="2400" dirty="0"/>
              <a:t>, skutkuje pojawieniem się takiego okna: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3" name="Picture 3" descr="E:\Quick Drop\QD Window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140968"/>
            <a:ext cx="35528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\Quick Drop\Grafiki\darr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57" y="2026550"/>
            <a:ext cx="4186743" cy="46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dirty="0"/>
              <a:t>Po prostu wpisz czego szukasz a QD pomoże Ci to szybko</a:t>
            </a:r>
          </a:p>
          <a:p>
            <a:pPr marL="0" indent="0" algn="ctr">
              <a:buNone/>
            </a:pPr>
            <a:r>
              <a:rPr lang="pl-PL" sz="2400" dirty="0"/>
              <a:t>odnaleźć. Podświetlona funkcja jest od razu „podczepiana” </a:t>
            </a:r>
            <a:r>
              <a:rPr lang="pl-PL" sz="2400" dirty="0" smtClean="0"/>
              <a:t>pod kursor</a:t>
            </a:r>
            <a:r>
              <a:rPr lang="pl-PL" sz="2400" dirty="0"/>
              <a:t>, zatem wystarczy kliknąć tam gdzie ma się pojawić </a:t>
            </a:r>
            <a:r>
              <a:rPr lang="pl-PL" sz="2400" dirty="0" smtClean="0"/>
              <a:t>nowy obiekt </a:t>
            </a:r>
            <a:r>
              <a:rPr lang="pl-PL" sz="2400" dirty="0"/>
              <a:t>aby otrzymać to czego nam trzeba.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43" name="Picture 3" descr="E:\Quick Drop\QD Window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717032"/>
            <a:ext cx="35528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4221088"/>
            <a:ext cx="1038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65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dirty="0"/>
              <a:t>Są dostępne dwa mechanizmy wyszukiwania</a:t>
            </a:r>
          </a:p>
          <a:p>
            <a:pPr marL="0" indent="0" algn="ctr">
              <a:buNone/>
            </a:pPr>
            <a:r>
              <a:rPr lang="pl-PL" sz="2400" b="1" dirty="0"/>
              <a:t>NI-SEARCH</a:t>
            </a:r>
          </a:p>
          <a:p>
            <a:pPr marL="0" indent="0" algn="ctr">
              <a:buNone/>
            </a:pPr>
            <a:r>
              <a:rPr lang="pl-PL" dirty="0"/>
              <a:t>(</a:t>
            </a:r>
            <a:r>
              <a:rPr lang="pl-PL" dirty="0" err="1"/>
              <a:t>relevance</a:t>
            </a:r>
            <a:r>
              <a:rPr lang="pl-PL" dirty="0"/>
              <a:t> and </a:t>
            </a:r>
            <a:r>
              <a:rPr lang="pl-PL" dirty="0" err="1"/>
              <a:t>keyword-based</a:t>
            </a:r>
            <a:r>
              <a:rPr lang="pl-PL" dirty="0"/>
              <a:t> serach)</a:t>
            </a:r>
          </a:p>
          <a:p>
            <a:pPr marL="0" indent="0" algn="ctr">
              <a:buNone/>
            </a:pPr>
            <a:r>
              <a:rPr lang="pl-PL" sz="2400" dirty="0"/>
              <a:t>oraz</a:t>
            </a:r>
          </a:p>
          <a:p>
            <a:pPr marL="0" indent="0" algn="ctr">
              <a:buNone/>
            </a:pPr>
            <a:r>
              <a:rPr lang="pl-PL" sz="2400" b="1" dirty="0" err="1"/>
              <a:t>QuickDropFastSearch</a:t>
            </a:r>
            <a:endParaRPr lang="pl-PL" sz="2400" b="1" dirty="0"/>
          </a:p>
          <a:p>
            <a:pPr marL="0" indent="0" algn="ctr">
              <a:buNone/>
            </a:pPr>
            <a:r>
              <a:rPr lang="pl-PL" dirty="0"/>
              <a:t>(</a:t>
            </a:r>
            <a:r>
              <a:rPr lang="pl-PL" dirty="0" err="1"/>
              <a:t>simple</a:t>
            </a:r>
            <a:r>
              <a:rPr lang="pl-PL" dirty="0"/>
              <a:t> string </a:t>
            </a:r>
            <a:r>
              <a:rPr lang="pl-PL" dirty="0" err="1"/>
              <a:t>matching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 – mechanizm szukania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508500"/>
            <a:ext cx="56197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60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 – jak przyśpieszyć szukanie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27" y="1858660"/>
            <a:ext cx="4801146" cy="473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205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 </a:t>
            </a:r>
            <a:r>
              <a:rPr lang="pl-PL" dirty="0"/>
              <a:t>– Skróty </a:t>
            </a:r>
            <a:r>
              <a:rPr lang="pl-PL" dirty="0" err="1"/>
              <a:t>Darrena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72" y="1893471"/>
            <a:ext cx="6948055" cy="477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18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r>
              <a:rPr lang="pl-PL" sz="2400" dirty="0"/>
              <a:t>Funkcje napisane w </a:t>
            </a:r>
            <a:r>
              <a:rPr lang="pl-PL" sz="2400" dirty="0" err="1"/>
              <a:t>LabVIEW</a:t>
            </a:r>
            <a:r>
              <a:rPr lang="pl-PL" sz="2400" dirty="0"/>
              <a:t> (wykorzystujące VI Scripting)</a:t>
            </a:r>
          </a:p>
          <a:p>
            <a:r>
              <a:rPr lang="pl-PL" sz="2400" dirty="0" smtClean="0"/>
              <a:t>Wywoływane </a:t>
            </a:r>
            <a:r>
              <a:rPr lang="pl-PL" sz="2400" dirty="0"/>
              <a:t>przy pomocy </a:t>
            </a:r>
            <a:r>
              <a:rPr lang="pl-PL" sz="2400" dirty="0" err="1"/>
              <a:t>Quick</a:t>
            </a:r>
            <a:r>
              <a:rPr lang="pl-PL" sz="2400" dirty="0"/>
              <a:t> </a:t>
            </a:r>
            <a:r>
              <a:rPr lang="pl-PL" sz="2400" dirty="0" err="1"/>
              <a:t>Dropa</a:t>
            </a:r>
            <a:endParaRPr lang="pl-PL" sz="2400" dirty="0"/>
          </a:p>
          <a:p>
            <a:r>
              <a:rPr lang="pl-PL" sz="2400" dirty="0" smtClean="0"/>
              <a:t>Umieszczane </a:t>
            </a:r>
            <a:r>
              <a:rPr lang="pl-PL" sz="2400" dirty="0"/>
              <a:t>w</a:t>
            </a:r>
            <a:r>
              <a:rPr lang="pl-PL" sz="2400" dirty="0" smtClean="0"/>
              <a:t>:</a:t>
            </a:r>
            <a:r>
              <a:rPr lang="en-US" sz="2400" dirty="0" smtClean="0"/>
              <a:t> </a:t>
            </a:r>
            <a:r>
              <a:rPr lang="pl-PL" sz="2400" b="1" dirty="0" smtClean="0"/>
              <a:t>[</a:t>
            </a:r>
            <a:r>
              <a:rPr lang="pl-PL" sz="2400" b="1" dirty="0" err="1"/>
              <a:t>LabVIEW</a:t>
            </a:r>
            <a:r>
              <a:rPr lang="pl-PL" sz="2400" b="1" dirty="0"/>
              <a:t>]\</a:t>
            </a:r>
            <a:r>
              <a:rPr lang="pl-PL" sz="2400" b="1" dirty="0" err="1"/>
              <a:t>resource</a:t>
            </a:r>
            <a:r>
              <a:rPr lang="pl-PL" sz="2400" b="1" dirty="0"/>
              <a:t>\dialog\</a:t>
            </a:r>
            <a:r>
              <a:rPr lang="pl-PL" sz="2400" b="1" dirty="0" err="1"/>
              <a:t>QuickDrop</a:t>
            </a:r>
            <a:r>
              <a:rPr lang="pl-PL" sz="2400" b="1" dirty="0"/>
              <a:t>\</a:t>
            </a:r>
            <a:r>
              <a:rPr lang="pl-PL" sz="2400" b="1" dirty="0" err="1"/>
              <a:t>plugins</a:t>
            </a:r>
            <a:r>
              <a:rPr lang="pl-PL" sz="2400" dirty="0"/>
              <a:t> </a:t>
            </a:r>
            <a:r>
              <a:rPr lang="pl-PL" sz="2400" dirty="0" smtClean="0"/>
              <a:t>lub</a:t>
            </a:r>
            <a:r>
              <a:rPr lang="en-US" sz="2400" dirty="0" smtClean="0"/>
              <a:t> </a:t>
            </a:r>
            <a:r>
              <a:rPr lang="pl-PL" sz="2400" dirty="0" smtClean="0"/>
              <a:t>[</a:t>
            </a:r>
            <a:r>
              <a:rPr lang="pl-PL" sz="2400" dirty="0" err="1" smtClean="0"/>
              <a:t>LabVIEW</a:t>
            </a:r>
            <a:r>
              <a:rPr lang="pl-PL" sz="2400" dirty="0" smtClean="0"/>
              <a:t> </a:t>
            </a:r>
            <a:r>
              <a:rPr lang="pl-PL" sz="2400" dirty="0"/>
              <a:t>Data]\</a:t>
            </a:r>
            <a:r>
              <a:rPr lang="pl-PL" sz="2400" dirty="0" err="1"/>
              <a:t>Quick</a:t>
            </a:r>
            <a:r>
              <a:rPr lang="pl-PL" sz="2400" dirty="0"/>
              <a:t> Drop </a:t>
            </a:r>
            <a:r>
              <a:rPr lang="pl-PL" sz="2400" dirty="0" err="1"/>
              <a:t>Plugins</a:t>
            </a:r>
            <a:r>
              <a:rPr lang="pl-PL" sz="2400" dirty="0"/>
              <a:t> (lokalizacja współdzielona)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Quick</a:t>
            </a:r>
            <a:r>
              <a:rPr lang="pl-PL" dirty="0"/>
              <a:t> Drop Keyboard </a:t>
            </a:r>
            <a:r>
              <a:rPr lang="pl-PL" dirty="0" err="1"/>
              <a:t>Shortcuts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90" y="4077072"/>
            <a:ext cx="2591621" cy="256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0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r>
              <a:rPr lang="pl-PL" sz="2400" dirty="0" smtClean="0"/>
              <a:t>O </a:t>
            </a:r>
            <a:r>
              <a:rPr lang="pl-PL" sz="2400" dirty="0" err="1" smtClean="0"/>
              <a:t>Espotelu</a:t>
            </a:r>
            <a:endParaRPr lang="pl-PL" sz="2400" dirty="0" smtClean="0"/>
          </a:p>
          <a:p>
            <a:r>
              <a:rPr lang="pl-PL" sz="2400" dirty="0" smtClean="0"/>
              <a:t>O redukcji klikania</a:t>
            </a:r>
          </a:p>
          <a:p>
            <a:r>
              <a:rPr lang="pl-PL" sz="2400" dirty="0" smtClean="0"/>
              <a:t>O historii </a:t>
            </a:r>
            <a:r>
              <a:rPr lang="pl-PL" sz="2400" dirty="0" err="1" smtClean="0"/>
              <a:t>Quick</a:t>
            </a:r>
            <a:r>
              <a:rPr lang="pl-PL" sz="2400" dirty="0" smtClean="0"/>
              <a:t> </a:t>
            </a:r>
            <a:r>
              <a:rPr lang="pl-PL" sz="2400" dirty="0" err="1" smtClean="0"/>
              <a:t>Dropa</a:t>
            </a:r>
            <a:endParaRPr lang="pl-PL" sz="2400" dirty="0" smtClean="0"/>
          </a:p>
          <a:p>
            <a:r>
              <a:rPr lang="pl-PL" sz="2400" dirty="0" smtClean="0"/>
              <a:t>O podstawowych opcjach </a:t>
            </a:r>
            <a:r>
              <a:rPr lang="pl-PL" sz="2400" dirty="0" err="1"/>
              <a:t>Quick</a:t>
            </a:r>
            <a:r>
              <a:rPr lang="pl-PL" sz="2400" dirty="0"/>
              <a:t> </a:t>
            </a:r>
            <a:r>
              <a:rPr lang="pl-PL" sz="2400" dirty="0" err="1" smtClean="0"/>
              <a:t>Dropa</a:t>
            </a:r>
            <a:endParaRPr lang="pl-PL" sz="2400" dirty="0" smtClean="0"/>
          </a:p>
          <a:p>
            <a:r>
              <a:rPr lang="pl-PL" sz="2400" dirty="0" smtClean="0"/>
              <a:t>O </a:t>
            </a:r>
            <a:r>
              <a:rPr lang="pl-PL" sz="2400" dirty="0" err="1"/>
              <a:t>Quick</a:t>
            </a:r>
            <a:r>
              <a:rPr lang="pl-PL" sz="2400" dirty="0"/>
              <a:t> Drop Keyboard </a:t>
            </a:r>
            <a:r>
              <a:rPr lang="pl-PL" sz="2400" dirty="0" err="1"/>
              <a:t>Shortcuts</a:t>
            </a:r>
            <a:endParaRPr lang="en-US" sz="2400" dirty="0"/>
          </a:p>
          <a:p>
            <a:r>
              <a:rPr lang="pl-PL" sz="2400" dirty="0"/>
              <a:t>O alternatywach dla </a:t>
            </a:r>
            <a:r>
              <a:rPr lang="pl-PL" sz="2400" dirty="0" err="1"/>
              <a:t>Quick</a:t>
            </a:r>
            <a:r>
              <a:rPr lang="pl-PL" sz="2400" dirty="0"/>
              <a:t> Drop Keyboard </a:t>
            </a:r>
            <a:r>
              <a:rPr lang="pl-PL" sz="2400" dirty="0" err="1"/>
              <a:t>Shortcuts</a:t>
            </a:r>
            <a:endParaRPr lang="en-US" sz="2400" dirty="0"/>
          </a:p>
          <a:p>
            <a:r>
              <a:rPr lang="pl-PL" sz="2400" dirty="0" smtClean="0"/>
              <a:t>O tym </a:t>
            </a:r>
            <a:r>
              <a:rPr lang="pl-PL" sz="2400" dirty="0"/>
              <a:t>jak </a:t>
            </a:r>
            <a:r>
              <a:rPr lang="pl-PL" sz="2400" dirty="0" smtClean="0"/>
              <a:t>stworzyć własne </a:t>
            </a:r>
            <a:r>
              <a:rPr lang="pl-PL" sz="2400" dirty="0" err="1"/>
              <a:t>Quick</a:t>
            </a:r>
            <a:r>
              <a:rPr lang="pl-PL" sz="2400" dirty="0"/>
              <a:t> Drop Keyboard </a:t>
            </a:r>
            <a:r>
              <a:rPr lang="pl-PL" sz="2400" dirty="0" err="1" smtClean="0"/>
              <a:t>Shortcuts</a:t>
            </a:r>
            <a:endParaRPr lang="pl-PL" sz="2400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 czym będzie mowa?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9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Quick</a:t>
            </a:r>
            <a:r>
              <a:rPr lang="pl-PL" dirty="0"/>
              <a:t> Drop Keyboard </a:t>
            </a:r>
            <a:r>
              <a:rPr lang="pl-PL" dirty="0" err="1"/>
              <a:t>Shortcuts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74" y="1844824"/>
            <a:ext cx="4770853" cy="472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99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pPr marL="0" indent="0" algn="ctr">
              <a:buNone/>
            </a:pPr>
            <a:r>
              <a:rPr lang="pl-PL" sz="2400" dirty="0"/>
              <a:t>Odnajdujemy szablon w: [</a:t>
            </a:r>
            <a:r>
              <a:rPr lang="pl-PL" sz="2400" dirty="0" err="1"/>
              <a:t>LabVIEW</a:t>
            </a:r>
            <a:r>
              <a:rPr lang="pl-PL" sz="2400" dirty="0"/>
              <a:t>]\</a:t>
            </a:r>
            <a:r>
              <a:rPr lang="pl-PL" sz="2400" dirty="0" err="1" smtClean="0"/>
              <a:t>resource</a:t>
            </a:r>
            <a:r>
              <a:rPr lang="pl-PL" sz="2400" dirty="0" smtClean="0"/>
              <a:t>\dialog\</a:t>
            </a:r>
            <a:r>
              <a:rPr lang="pl-PL" sz="2400" dirty="0" err="1" smtClean="0"/>
              <a:t>QuickDrop</a:t>
            </a:r>
            <a:endParaRPr lang="pl-PL" sz="2400" dirty="0" smtClean="0"/>
          </a:p>
          <a:p>
            <a:pPr marL="0" indent="0" algn="ctr">
              <a:buNone/>
            </a:pPr>
            <a:r>
              <a:rPr lang="pl-PL" sz="2400" b="1" dirty="0" err="1" smtClean="0">
                <a:latin typeface="Arial Black" panose="020B0A04020102020204" pitchFamily="34" charset="0"/>
              </a:rPr>
              <a:t>QuickDrop</a:t>
            </a:r>
            <a:r>
              <a:rPr lang="pl-PL" sz="2400" b="1" dirty="0" smtClean="0">
                <a:latin typeface="Arial Black" panose="020B0A04020102020204" pitchFamily="34" charset="0"/>
              </a:rPr>
              <a:t> </a:t>
            </a:r>
            <a:r>
              <a:rPr lang="pl-PL" sz="2400" b="1" dirty="0" err="1" smtClean="0">
                <a:latin typeface="Arial Black" panose="020B0A04020102020204" pitchFamily="34" charset="0"/>
              </a:rPr>
              <a:t>Plugin</a:t>
            </a:r>
            <a:r>
              <a:rPr lang="pl-PL" sz="2400" b="1" dirty="0" smtClean="0">
                <a:latin typeface="Arial Black" panose="020B0A04020102020204" pitchFamily="34" charset="0"/>
              </a:rPr>
              <a:t> </a:t>
            </a:r>
            <a:r>
              <a:rPr lang="pl-PL" sz="2400" b="1" dirty="0" err="1">
                <a:latin typeface="Arial Black" panose="020B0A04020102020204" pitchFamily="34" charset="0"/>
              </a:rPr>
              <a:t>Template.vit</a:t>
            </a:r>
            <a:endParaRPr lang="pl-PL" sz="2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l-PL" i="1" dirty="0"/>
              <a:t>Do </a:t>
            </a:r>
            <a:r>
              <a:rPr lang="pl-PL" i="1" dirty="0" err="1"/>
              <a:t>LabVIEW</a:t>
            </a:r>
            <a:r>
              <a:rPr lang="pl-PL" i="1" dirty="0"/>
              <a:t> 2012 był to plik z rozszerzeniem .vi. W </a:t>
            </a:r>
            <a:r>
              <a:rPr lang="pl-PL" i="1" dirty="0" smtClean="0"/>
              <a:t>tym przypadku </a:t>
            </a:r>
            <a:r>
              <a:rPr lang="pl-PL" i="1" dirty="0"/>
              <a:t>należało pamiętać </a:t>
            </a:r>
            <a:r>
              <a:rPr lang="pl-PL" i="1" dirty="0" smtClean="0"/>
              <a:t>o stworzeniu </a:t>
            </a:r>
            <a:r>
              <a:rPr lang="pl-PL" i="1" dirty="0"/>
              <a:t>kopii zapasowej szablonu.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stworzy</a:t>
            </a:r>
            <a:r>
              <a:rPr lang="pl-PL" dirty="0" smtClean="0"/>
              <a:t>ć</a:t>
            </a:r>
            <a:r>
              <a:rPr lang="en-US" dirty="0" smtClean="0"/>
              <a:t> </a:t>
            </a:r>
            <a:r>
              <a:rPr lang="pl-PL" dirty="0" smtClean="0"/>
              <a:t>własny </a:t>
            </a:r>
            <a:r>
              <a:rPr lang="en-US" dirty="0" smtClean="0"/>
              <a:t>QDKS?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15" y="4077072"/>
            <a:ext cx="1965971" cy="21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60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8" y="1007573"/>
            <a:ext cx="8856984" cy="558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89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r>
              <a:rPr lang="pl-PL" sz="2400" dirty="0" err="1" smtClean="0"/>
              <a:t>QuickDropPosition</a:t>
            </a:r>
            <a:r>
              <a:rPr lang="pl-PL" sz="2400" dirty="0"/>
              <a:t>="592,392,965,683"</a:t>
            </a:r>
          </a:p>
          <a:p>
            <a:r>
              <a:rPr lang="pl-PL" sz="2400" dirty="0" err="1" smtClean="0"/>
              <a:t>QuickDropKeyboardShortcutMappings</a:t>
            </a:r>
            <a:r>
              <a:rPr lang="pl-PL" sz="2400" dirty="0"/>
              <a:t>="</a:t>
            </a:r>
            <a:r>
              <a:rPr lang="pl-PL" sz="2400" dirty="0" err="1" smtClean="0"/>
              <a:t>i:Insert.vi;t:Move</a:t>
            </a:r>
            <a:r>
              <a:rPr lang="pl-PL" sz="2400" dirty="0"/>
              <a:t> </a:t>
            </a:r>
            <a:r>
              <a:rPr lang="pl-PL" sz="2400" dirty="0" err="1" smtClean="0"/>
              <a:t>Labels.vi;r:Remove</a:t>
            </a:r>
            <a:r>
              <a:rPr lang="pl-PL" sz="2400" dirty="0" smtClean="0"/>
              <a:t> </a:t>
            </a:r>
            <a:r>
              <a:rPr lang="pl-PL" sz="2400" dirty="0"/>
              <a:t>and </a:t>
            </a:r>
            <a:r>
              <a:rPr lang="pl-PL" sz="2400" dirty="0" err="1"/>
              <a:t>Rewire.vi;p:Replace.vi;b:VI</a:t>
            </a:r>
            <a:r>
              <a:rPr lang="pl-PL" sz="2400" dirty="0"/>
              <a:t> </a:t>
            </a:r>
            <a:r>
              <a:rPr lang="pl-PL" sz="2400" dirty="0" smtClean="0"/>
              <a:t>Server </a:t>
            </a:r>
            <a:r>
              <a:rPr lang="pl-PL" sz="2400" dirty="0" err="1" smtClean="0"/>
              <a:t>Rename.vi;d:Wire</a:t>
            </a:r>
            <a:r>
              <a:rPr lang="pl-PL" sz="2400" dirty="0" smtClean="0"/>
              <a:t> </a:t>
            </a:r>
            <a:r>
              <a:rPr lang="pl-PL" sz="2400" dirty="0" err="1"/>
              <a:t>All</a:t>
            </a:r>
            <a:r>
              <a:rPr lang="pl-PL" sz="2400" dirty="0"/>
              <a:t> Terminals.vi;"</a:t>
            </a:r>
          </a:p>
          <a:p>
            <a:r>
              <a:rPr lang="pl-PL" sz="2400" dirty="0" err="1" smtClean="0"/>
              <a:t>QuickDropFastSearch</a:t>
            </a:r>
            <a:r>
              <a:rPr lang="pl-PL" sz="2400" dirty="0" smtClean="0"/>
              <a:t>=True</a:t>
            </a:r>
            <a:endParaRPr lang="pl-PL" sz="2400" dirty="0"/>
          </a:p>
          <a:p>
            <a:r>
              <a:rPr lang="pl-PL" sz="2400" dirty="0" err="1" smtClean="0"/>
              <a:t>QuickDropPanelShortcuts</a:t>
            </a:r>
            <a:r>
              <a:rPr lang="pl-PL" sz="2400" dirty="0"/>
              <a:t>=""</a:t>
            </a:r>
          </a:p>
          <a:p>
            <a:r>
              <a:rPr lang="en-US" sz="2400" dirty="0" err="1" smtClean="0"/>
              <a:t>QuickDropDiagramShortcuts</a:t>
            </a:r>
            <a:r>
              <a:rPr lang="en-US" sz="2400" dirty="0"/>
              <a:t>="</a:t>
            </a:r>
            <a:r>
              <a:rPr lang="en-US" sz="2400" dirty="0" err="1"/>
              <a:t>cs:Case</a:t>
            </a:r>
            <a:r>
              <a:rPr lang="en-US" sz="2400" dirty="0"/>
              <a:t> </a:t>
            </a:r>
            <a:r>
              <a:rPr lang="en-US" sz="2400" dirty="0" err="1"/>
              <a:t>Structure;fr:For</a:t>
            </a:r>
            <a:r>
              <a:rPr lang="en-US" sz="2400" dirty="0"/>
              <a:t> </a:t>
            </a:r>
            <a:r>
              <a:rPr lang="en-US" sz="2400" dirty="0" err="1"/>
              <a:t>Loop;wl:While</a:t>
            </a:r>
            <a:r>
              <a:rPr lang="en-US" sz="2400" dirty="0"/>
              <a:t> Loop;"</a:t>
            </a:r>
          </a:p>
          <a:p>
            <a:r>
              <a:rPr lang="pl-PL" sz="2400" dirty="0" err="1" smtClean="0"/>
              <a:t>QuickDropTransparency</a:t>
            </a:r>
            <a:r>
              <a:rPr lang="pl-PL" sz="2400" dirty="0" smtClean="0"/>
              <a:t>=100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Quick</a:t>
            </a:r>
            <a:r>
              <a:rPr lang="pl-PL" dirty="0" smtClean="0"/>
              <a:t> Drop w pliku INI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240864"/>
            <a:ext cx="16192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3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6799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List of Community Quick Drop Keyboard </a:t>
            </a:r>
            <a:r>
              <a:rPr lang="en-US" b="1" u="sng" dirty="0" smtClean="0"/>
              <a:t>Shortcuts</a:t>
            </a:r>
            <a:endParaRPr lang="pl-PL" b="1" u="sng" dirty="0" smtClean="0"/>
          </a:p>
          <a:p>
            <a:r>
              <a:rPr lang="pl-PL" u="sng" dirty="0" smtClean="0"/>
              <a:t>https</a:t>
            </a:r>
            <a:r>
              <a:rPr lang="pl-PL" u="sng" dirty="0"/>
              <a:t>://</a:t>
            </a:r>
            <a:r>
              <a:rPr lang="pl-PL" u="sng" dirty="0" smtClean="0"/>
              <a:t>decibel.ni.com/content/docs/DOC-9573</a:t>
            </a:r>
          </a:p>
          <a:p>
            <a:endParaRPr lang="pl-PL" sz="900" dirty="0" smtClean="0"/>
          </a:p>
          <a:p>
            <a:r>
              <a:rPr lang="pl-PL" dirty="0"/>
              <a:t>http://labviewartisan.blogspot.com/2012/11/getting-started-with-custom-quick-drop.html</a:t>
            </a:r>
          </a:p>
          <a:p>
            <a:r>
              <a:rPr lang="pl-PL" dirty="0" smtClean="0"/>
              <a:t>http</a:t>
            </a:r>
            <a:r>
              <a:rPr lang="pl-PL" dirty="0"/>
              <a:t>://</a:t>
            </a:r>
            <a:r>
              <a:rPr lang="pl-PL" dirty="0" smtClean="0"/>
              <a:t>labviewartisan.blogspot.com/2009/08/write-your-own-quick-drop-keyboard.html</a:t>
            </a:r>
          </a:p>
          <a:p>
            <a:r>
              <a:rPr lang="pl-PL" dirty="0"/>
              <a:t>http://labviewartisan.blogspot.com/2010/08/improvements-to-quick-drop-keyboard.html</a:t>
            </a:r>
          </a:p>
          <a:p>
            <a:r>
              <a:rPr lang="pl-PL" dirty="0"/>
              <a:t>https://decibel.ni.com/content/docs/DOC-4973#/?page=2</a:t>
            </a:r>
          </a:p>
          <a:p>
            <a:r>
              <a:rPr lang="pl-PL" dirty="0"/>
              <a:t>https://decibel.ni.com/content/docs/DOC-5556</a:t>
            </a:r>
          </a:p>
          <a:p>
            <a:r>
              <a:rPr lang="pl-PL" dirty="0"/>
              <a:t>https://decibel.ni.com/content/groups/labview-add-on-dev-center/blog/2012/05/11/develop-faster-with-quick-drop-shortcuts</a:t>
            </a:r>
          </a:p>
          <a:p>
            <a:r>
              <a:rPr lang="pl-PL" dirty="0"/>
              <a:t>http://thinkinging.com/2008/08/26/labview-86-quick-drop-is-awesome-and-an-unfair-advantage/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Netografia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7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952" y="4509120"/>
            <a:ext cx="48390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Arial Black" panose="020B0A04020102020204" pitchFamily="34" charset="0"/>
              </a:rPr>
              <a:t>Dziękuje za uwagę!</a:t>
            </a:r>
          </a:p>
          <a:p>
            <a:endParaRPr lang="pl-PL" b="1" dirty="0" smtClean="0">
              <a:solidFill>
                <a:schemeClr val="tx2"/>
              </a:solidFill>
            </a:endParaRPr>
          </a:p>
          <a:p>
            <a:r>
              <a:rPr lang="pl-PL" b="1" dirty="0" smtClean="0">
                <a:solidFill>
                  <a:schemeClr val="tx2"/>
                </a:solidFill>
              </a:rPr>
              <a:t>Michał Bieńkowski (CLD, CTD)</a:t>
            </a:r>
          </a:p>
          <a:p>
            <a:r>
              <a:rPr lang="pl-PL" b="1" dirty="0" smtClean="0">
                <a:solidFill>
                  <a:schemeClr val="tx2"/>
                </a:solidFill>
              </a:rPr>
              <a:t>michał.bienkowski@espotel.com</a:t>
            </a:r>
            <a:endParaRPr lang="pl-PL" b="1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" y="1772816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0832" y="27089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tx2"/>
                </a:solidFill>
              </a:rPr>
              <a:t>Jakie macie pytania?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57067" y="1989138"/>
            <a:ext cx="6548461" cy="4319587"/>
          </a:xfrm>
        </p:spPr>
        <p:txBody>
          <a:bodyPr/>
          <a:lstStyle/>
          <a:p>
            <a:pPr marL="360000" indent="-360000">
              <a:spcBef>
                <a:spcPts val="1200"/>
              </a:spcBef>
            </a:pPr>
            <a:r>
              <a:rPr lang="pl-PL" sz="2000" b="1" dirty="0" err="1" smtClean="0">
                <a:latin typeface="Arial" pitchFamily="34" charset="0"/>
              </a:rPr>
              <a:t>Espotel</a:t>
            </a:r>
            <a:r>
              <a:rPr lang="pl-PL" sz="2000" b="1" dirty="0" smtClean="0">
                <a:latin typeface="Arial" pitchFamily="34" charset="0"/>
              </a:rPr>
              <a:t> </a:t>
            </a:r>
            <a:r>
              <a:rPr lang="pl-PL" sz="2000" b="1" dirty="0">
                <a:latin typeface="Arial" pitchFamily="34" charset="0"/>
              </a:rPr>
              <a:t>Poland Sp. z o.o</a:t>
            </a:r>
            <a:r>
              <a:rPr lang="pl-PL" sz="2000" dirty="0">
                <a:latin typeface="Arial" pitchFamily="34" charset="0"/>
              </a:rPr>
              <a:t>. jest częścią </a:t>
            </a:r>
            <a:r>
              <a:rPr lang="pl-PL" sz="2000" dirty="0" smtClean="0">
                <a:latin typeface="Arial" pitchFamily="34" charset="0"/>
              </a:rPr>
              <a:t>firmy</a:t>
            </a:r>
            <a:br>
              <a:rPr lang="pl-PL" sz="2000" dirty="0" smtClean="0">
                <a:latin typeface="Arial" pitchFamily="34" charset="0"/>
              </a:rPr>
            </a:br>
            <a:r>
              <a:rPr lang="pl-PL" sz="2000" dirty="0" err="1" smtClean="0">
                <a:latin typeface="Arial" pitchFamily="34" charset="0"/>
              </a:rPr>
              <a:t>Espotel</a:t>
            </a:r>
            <a:r>
              <a:rPr lang="pl-PL" sz="2000" dirty="0" smtClean="0">
                <a:latin typeface="Arial" pitchFamily="34" charset="0"/>
              </a:rPr>
              <a:t> </a:t>
            </a:r>
            <a:r>
              <a:rPr lang="pl-PL" sz="2000" dirty="0" err="1" smtClean="0">
                <a:latin typeface="Arial" pitchFamily="34" charset="0"/>
              </a:rPr>
              <a:t>Oy</a:t>
            </a:r>
            <a:r>
              <a:rPr lang="pl-PL" sz="2000" dirty="0" smtClean="0">
                <a:latin typeface="Arial" pitchFamily="34" charset="0"/>
              </a:rPr>
              <a:t>, założonej w 1986 roku </a:t>
            </a:r>
          </a:p>
          <a:p>
            <a:pPr marL="360000" indent="-360000">
              <a:spcBef>
                <a:spcPts val="1200"/>
              </a:spcBef>
            </a:pPr>
            <a:r>
              <a:rPr lang="pl-PL" sz="2000" dirty="0" smtClean="0">
                <a:latin typeface="Arial" pitchFamily="34" charset="0"/>
              </a:rPr>
              <a:t>Obszar działania: </a:t>
            </a:r>
            <a:r>
              <a:rPr lang="pl-PL" sz="2000" b="1" dirty="0" smtClean="0">
                <a:latin typeface="Arial" pitchFamily="34" charset="0"/>
              </a:rPr>
              <a:t>Finlandia, Szwecja, Polska</a:t>
            </a:r>
          </a:p>
          <a:p>
            <a:pPr marL="360000" indent="-360000">
              <a:spcBef>
                <a:spcPts val="1200"/>
              </a:spcBef>
            </a:pPr>
            <a:r>
              <a:rPr lang="pl-PL" sz="2000" dirty="0" smtClean="0">
                <a:latin typeface="Arial" pitchFamily="34" charset="0"/>
              </a:rPr>
              <a:t>Liczba zatrudnionych: </a:t>
            </a:r>
            <a:r>
              <a:rPr lang="pl-PL" sz="2000" b="1" dirty="0" smtClean="0">
                <a:latin typeface="Arial" pitchFamily="34" charset="0"/>
              </a:rPr>
              <a:t>300 osób na świecie, </a:t>
            </a:r>
            <a:br>
              <a:rPr lang="pl-PL" sz="2000" b="1" dirty="0" smtClean="0">
                <a:latin typeface="Arial" pitchFamily="34" charset="0"/>
              </a:rPr>
            </a:br>
            <a:r>
              <a:rPr lang="pl-PL" sz="2000" b="1" dirty="0" smtClean="0">
                <a:latin typeface="Arial" pitchFamily="34" charset="0"/>
              </a:rPr>
              <a:t>Polska – 70 osób</a:t>
            </a:r>
          </a:p>
          <a:p>
            <a:pPr marL="360000" indent="-360000">
              <a:spcBef>
                <a:spcPts val="1200"/>
              </a:spcBef>
            </a:pPr>
            <a:r>
              <a:rPr lang="pl-PL" sz="2000" dirty="0" smtClean="0">
                <a:latin typeface="Arial" pitchFamily="34" charset="0"/>
              </a:rPr>
              <a:t>Posiadamy certyfikaty </a:t>
            </a:r>
            <a:r>
              <a:rPr lang="en-US" sz="2000" b="1" dirty="0" smtClean="0">
                <a:latin typeface="Arial" charset="0"/>
                <a:cs typeface="Arial" charset="0"/>
              </a:rPr>
              <a:t>ISO9001 </a:t>
            </a:r>
            <a:r>
              <a:rPr lang="pl-PL" sz="2000" b="1" dirty="0" smtClean="0">
                <a:latin typeface="Arial" charset="0"/>
                <a:cs typeface="Arial" charset="0"/>
              </a:rPr>
              <a:t>i</a:t>
            </a:r>
            <a:r>
              <a:rPr lang="en-US" sz="2000" b="1" dirty="0" smtClean="0">
                <a:latin typeface="Arial" charset="0"/>
                <a:cs typeface="Arial" charset="0"/>
              </a:rPr>
              <a:t> ISO13485</a:t>
            </a:r>
            <a:endParaRPr lang="pl-PL" sz="2000" b="1" dirty="0" smtClean="0">
              <a:latin typeface="Arial" charset="0"/>
              <a:cs typeface="Arial" charset="0"/>
            </a:endParaRPr>
          </a:p>
          <a:p>
            <a:pPr marL="360000" indent="-360000">
              <a:spcBef>
                <a:spcPts val="1200"/>
              </a:spcBef>
            </a:pPr>
            <a:r>
              <a:rPr lang="pl-PL" sz="2000" b="1" dirty="0" smtClean="0">
                <a:latin typeface="Arial" pitchFamily="34" charset="0"/>
              </a:rPr>
              <a:t>Zakres projektów: </a:t>
            </a:r>
            <a:r>
              <a:rPr lang="pl-PL" sz="2000" dirty="0" smtClean="0">
                <a:latin typeface="Arial" pitchFamily="34" charset="0"/>
              </a:rPr>
              <a:t>przemysł, automatyka, telekomunikacja, medycyna, rozwiązania bezprzewodowe, automatyka domowa (AGD), systemy pomiarowe</a:t>
            </a:r>
            <a:r>
              <a:rPr lang="pl-PL" sz="2000" b="1" dirty="0" smtClean="0">
                <a:latin typeface="Arial" pitchFamily="34" charset="0"/>
              </a:rPr>
              <a:t>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pl-PL" sz="2000" dirty="0" smtClean="0">
                <a:latin typeface="Arial" pitchFamily="34" charset="0"/>
              </a:rPr>
              <a:t>www.espotel.com</a:t>
            </a:r>
            <a:r>
              <a:rPr lang="pl-PL" sz="2000" dirty="0">
                <a:latin typeface="Arial" pitchFamily="34" charset="0"/>
              </a:rPr>
              <a:t/>
            </a:r>
            <a:br>
              <a:rPr lang="pl-PL" sz="2000" dirty="0">
                <a:latin typeface="Arial" pitchFamily="34" charset="0"/>
              </a:rPr>
            </a:br>
            <a:endParaRPr lang="pl-P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W skrócie o </a:t>
            </a:r>
            <a:r>
              <a:rPr lang="pl-PL" dirty="0" err="1" smtClean="0"/>
              <a:t>Espotelu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2796" y="3604995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Tampere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24" name="Content Placeholder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2" y="1989138"/>
            <a:ext cx="2881313" cy="19746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</p:pic>
      <p:pic>
        <p:nvPicPr>
          <p:cNvPr id="25" name="Picture 2" descr="C:\Users\Bob\Downloads\Espotel_ppt_blue_box_page_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7" y="4114699"/>
            <a:ext cx="2880320" cy="21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19407" y="4369913"/>
            <a:ext cx="288032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Industrial applications</a:t>
            </a:r>
          </a:p>
          <a:p>
            <a:pPr algn="ctr"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Medical devices</a:t>
            </a:r>
          </a:p>
          <a:p>
            <a:pPr algn="ctr">
              <a:spcBef>
                <a:spcPts val="1200"/>
              </a:spcBef>
            </a:pPr>
            <a:r>
              <a:rPr lang="en-US" dirty="0" smtClean="0">
                <a:solidFill>
                  <a:schemeClr val="bg1"/>
                </a:solidFill>
              </a:rPr>
              <a:t>Telecom</a:t>
            </a:r>
            <a:endParaRPr lang="pl-PL" dirty="0" smtClean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pl-PL" dirty="0">
                <a:solidFill>
                  <a:schemeClr val="bg1"/>
                </a:solidFill>
              </a:rPr>
              <a:t>Home Appliance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79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Na czym polega problem z </a:t>
            </a:r>
            <a:r>
              <a:rPr lang="pl-PL" dirty="0" smtClean="0"/>
              <a:t>klikaniem?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C:\Users\mbienkow\Downloads\0009388351N-1920x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053657"/>
            <a:ext cx="5851525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68711" y="6392089"/>
            <a:ext cx="203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Image from www.photl.com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593093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Na przykład na tym…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844" y1="3147" x2="9844" y2="3147"/>
                        <a14:foregroundMark x1="12573" y1="2448" x2="12573" y2="2448"/>
                        <a14:foregroundMark x1="6920" y1="1923" x2="6920" y2="1923"/>
                        <a14:foregroundMark x1="7115" y1="4545" x2="7115" y2="4545"/>
                        <a14:foregroundMark x1="7310" y1="8741" x2="7310" y2="11014"/>
                        <a14:foregroundMark x1="7310" y1="12937" x2="7602" y2="16434"/>
                        <a14:foregroundMark x1="7797" y1="19406" x2="8869" y2="26399"/>
                        <a14:foregroundMark x1="9259" y1="28671" x2="9844" y2="30944"/>
                        <a14:foregroundMark x1="10234" y1="34091" x2="10624" y2="38811"/>
                        <a14:foregroundMark x1="10526" y1="40559" x2="9942" y2="43357"/>
                        <a14:foregroundMark x1="9552" y1="44930" x2="9259" y2="46678"/>
                        <a14:foregroundMark x1="9259" y1="47552" x2="9259" y2="48427"/>
                        <a14:foregroundMark x1="9259" y1="48427" x2="9259" y2="48427"/>
                        <a14:foregroundMark x1="6823" y1="44755" x2="6433" y2="43881"/>
                        <a14:foregroundMark x1="585" y1="1399" x2="585" y2="65909"/>
                        <a14:foregroundMark x1="1170" y1="1224" x2="17934" y2="1224"/>
                        <a14:foregroundMark x1="17934" y1="1399" x2="20468" y2="12937"/>
                        <a14:foregroundMark x1="20468" y1="13112" x2="19981" y2="67308"/>
                        <a14:foregroundMark x1="19981" y1="67308" x2="585" y2="65909"/>
                        <a14:foregroundMark x1="20273" y1="12762" x2="23099" y2="9266"/>
                        <a14:foregroundMark x1="23489" y1="9266" x2="45322" y2="9266"/>
                        <a14:foregroundMark x1="45614" y1="9266" x2="45614" y2="54196"/>
                        <a14:foregroundMark x1="45614" y1="54196" x2="67154" y2="54196"/>
                        <a14:foregroundMark x1="67154" y1="55245" x2="67154" y2="61189"/>
                        <a14:foregroundMark x1="67154" y1="61189" x2="88402" y2="60664"/>
                        <a14:foregroundMark x1="88694" y1="60664" x2="88791" y2="73951"/>
                        <a14:foregroundMark x1="88791" y1="73951" x2="99220" y2="73951"/>
                        <a14:foregroundMark x1="99220" y1="73951" x2="99513" y2="92308"/>
                        <a14:foregroundMark x1="99513" y1="92657" x2="77096" y2="92133"/>
                        <a14:foregroundMark x1="77096" y1="92133" x2="77096" y2="79021"/>
                        <a14:foregroundMark x1="77096" y1="79021" x2="66277" y2="79021"/>
                        <a14:foregroundMark x1="66277" y1="79021" x2="66472" y2="72378"/>
                        <a14:foregroundMark x1="66472" y1="72378" x2="45614" y2="72902"/>
                        <a14:foregroundMark x1="45614" y1="72902" x2="45322" y2="98077"/>
                        <a14:foregroundMark x1="45322" y1="98077" x2="23294" y2="98601"/>
                        <a14:foregroundMark x1="23294" y1="98601" x2="19786" y2="66608"/>
                        <a14:foregroundMark x1="33431" y1="45105" x2="33431" y2="45105"/>
                        <a14:foregroundMark x1="34308" y1="38986" x2="34308" y2="38986"/>
                        <a14:foregroundMark x1="26413" y1="17133" x2="25536" y2="77797"/>
                        <a14:foregroundMark x1="32066" y1="89510" x2="37622" y2="20280"/>
                        <a14:foregroundMark x1="33431" y1="18881" x2="26121" y2="16958"/>
                        <a14:foregroundMark x1="38596" y1="13112" x2="45419" y2="13636"/>
                        <a14:foregroundMark x1="20760" y1="66084" x2="8480" y2="47552"/>
                        <a14:foregroundMark x1="7212" y1="60490" x2="28070" y2="36364"/>
                        <a14:foregroundMark x1="9649" y1="9965" x2="40253" y2="75000"/>
                        <a14:foregroundMark x1="8285" y1="33392" x2="34600" y2="67832"/>
                        <a14:foregroundMark x1="40643" y1="90734" x2="42885" y2="14685"/>
                        <a14:foregroundMark x1="28752" y1="73427" x2="29142" y2="95105"/>
                        <a14:foregroundMark x1="43957" y1="92657" x2="44737" y2="13986"/>
                        <a14:foregroundMark x1="37329" y1="64860" x2="40546" y2="12762"/>
                        <a14:foregroundMark x1="39571" y1="63636" x2="79922" y2="69930"/>
                        <a14:foregroundMark x1="78460" y1="66783" x2="86842" y2="85490"/>
                        <a14:foregroundMark x1="84405" y1="65909" x2="92788" y2="89685"/>
                        <a14:foregroundMark x1="79630" y1="89510" x2="95906" y2="86014"/>
                        <a14:backgroundMark x1="73684" y1="30594" x2="73684" y2="30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1" y="1700808"/>
            <a:ext cx="8774757" cy="489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546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Podstawowe metody redukcji klikania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9" y="1734067"/>
            <a:ext cx="8353623" cy="479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03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Podstawowe skróty klawiszowe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76" y="1772816"/>
            <a:ext cx="7505849" cy="468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725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2500" y="3068662"/>
            <a:ext cx="9001000" cy="1008410"/>
          </a:xfrm>
        </p:spPr>
        <p:txBody>
          <a:bodyPr/>
          <a:lstStyle/>
          <a:p>
            <a:pPr algn="ctr"/>
            <a:r>
              <a:rPr lang="pl-PL" sz="4000" dirty="0" smtClean="0"/>
              <a:t>Jak jeszcze możemy sobie pomóc?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7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826" y="1989138"/>
            <a:ext cx="8642350" cy="4319587"/>
          </a:xfrm>
        </p:spPr>
        <p:txBody>
          <a:bodyPr/>
          <a:lstStyle/>
          <a:p>
            <a:r>
              <a:rPr lang="pl-PL" dirty="0" smtClean="0"/>
              <a:t>24 lipca 2008 – Na rynku pojawia się </a:t>
            </a:r>
            <a:r>
              <a:rPr lang="pl-PL" dirty="0" err="1" smtClean="0"/>
              <a:t>LabVIEW</a:t>
            </a:r>
            <a:r>
              <a:rPr lang="pl-PL" dirty="0" smtClean="0"/>
              <a:t> 8.6 z funkcją </a:t>
            </a:r>
            <a:r>
              <a:rPr lang="pl-PL" dirty="0" err="1" smtClean="0"/>
              <a:t>QuickDrop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28 maja 2009 – Udostępniono </a:t>
            </a:r>
            <a:r>
              <a:rPr lang="pl-PL" dirty="0" err="1" smtClean="0"/>
              <a:t>LabVIEW</a:t>
            </a:r>
            <a:r>
              <a:rPr lang="pl-PL" dirty="0" smtClean="0"/>
              <a:t> Scripting 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en-US" i="1" dirty="0"/>
              <a:t>NI Community: „Automating LabVIEW Development with the </a:t>
            </a:r>
            <a:r>
              <a:rPr lang="en-US" i="1" dirty="0" smtClean="0"/>
              <a:t>Scripting</a:t>
            </a:r>
            <a:r>
              <a:rPr lang="pl-PL" i="1" dirty="0" smtClean="0"/>
              <a:t> </a:t>
            </a:r>
            <a:r>
              <a:rPr lang="en-US" i="1" dirty="0" smtClean="0"/>
              <a:t>Springboard”</a:t>
            </a:r>
            <a:endParaRPr lang="pl-PL" i="1" dirty="0" smtClean="0"/>
          </a:p>
          <a:p>
            <a:endParaRPr lang="pl-PL" dirty="0"/>
          </a:p>
          <a:p>
            <a:r>
              <a:rPr lang="pl-PL" dirty="0" err="1" smtClean="0"/>
              <a:t>Lipec</a:t>
            </a:r>
            <a:r>
              <a:rPr lang="pl-PL" dirty="0" smtClean="0"/>
              <a:t> </a:t>
            </a:r>
            <a:r>
              <a:rPr lang="pl-PL" dirty="0"/>
              <a:t>2009 –</a:t>
            </a:r>
            <a:r>
              <a:rPr lang="pl-PL" dirty="0" smtClean="0"/>
              <a:t> Na forum pojawia się JKI </a:t>
            </a:r>
            <a:r>
              <a:rPr lang="pl-PL" dirty="0"/>
              <a:t>Right-</a:t>
            </a:r>
            <a:r>
              <a:rPr lang="pl-PL" dirty="0" err="1"/>
              <a:t>Click</a:t>
            </a:r>
            <a:r>
              <a:rPr lang="pl-PL" dirty="0"/>
              <a:t> </a:t>
            </a:r>
            <a:r>
              <a:rPr lang="pl-PL" dirty="0" smtClean="0"/>
              <a:t>Framework</a:t>
            </a:r>
          </a:p>
          <a:p>
            <a:endParaRPr lang="pl-PL" dirty="0"/>
          </a:p>
          <a:p>
            <a:r>
              <a:rPr lang="pl-PL" dirty="0" smtClean="0"/>
              <a:t>Sierpień 2009 – </a:t>
            </a:r>
            <a:r>
              <a:rPr lang="pl-PL" dirty="0" err="1" smtClean="0"/>
              <a:t>Darren</a:t>
            </a:r>
            <a:r>
              <a:rPr lang="pl-PL" dirty="0" smtClean="0"/>
              <a:t> chwali się na swoim blogu funkcją </a:t>
            </a:r>
            <a:r>
              <a:rPr lang="pl-PL" dirty="0" err="1"/>
              <a:t>Quick</a:t>
            </a:r>
            <a:r>
              <a:rPr lang="pl-PL" dirty="0"/>
              <a:t> Drop Keyboard </a:t>
            </a:r>
            <a:r>
              <a:rPr lang="pl-PL" dirty="0" err="1"/>
              <a:t>Shortcuts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Krótka </a:t>
            </a:r>
            <a:r>
              <a:rPr lang="pl-PL" dirty="0"/>
              <a:t>historia </a:t>
            </a:r>
            <a:r>
              <a:rPr lang="pl-PL" dirty="0" err="1"/>
              <a:t>Quick</a:t>
            </a:r>
            <a:r>
              <a:rPr lang="pl-PL" dirty="0"/>
              <a:t> Drop Keyboard </a:t>
            </a:r>
            <a:r>
              <a:rPr lang="pl-PL" dirty="0" err="1"/>
              <a:t>Shortcuts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94517-F2A3-4A24-977A-308C5271B81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842" y1="9406" x2="11842" y2="9406"/>
                        <a14:foregroundMark x1="12719" y1="20792" x2="12719" y2="20792"/>
                        <a14:foregroundMark x1="9211" y1="16832" x2="8333" y2="84653"/>
                        <a14:foregroundMark x1="10965" y1="10396" x2="86404" y2="7921"/>
                        <a14:foregroundMark x1="88158" y1="14356" x2="87719" y2="84653"/>
                        <a14:foregroundMark x1="25877" y1="29208" x2="12719" y2="15347"/>
                        <a14:foregroundMark x1="22368" y1="16832" x2="11842" y2="13366"/>
                        <a14:foregroundMark x1="5702" y1="11881" x2="5702" y2="83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80" y="2204864"/>
            <a:ext cx="2171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7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otel_eye_plain">
  <a:themeElements>
    <a:clrScheme name="Espotel">
      <a:dk1>
        <a:sysClr val="windowText" lastClr="000000"/>
      </a:dk1>
      <a:lt1>
        <a:srgbClr val="FFFFFF"/>
      </a:lt1>
      <a:dk2>
        <a:srgbClr val="005092"/>
      </a:dk2>
      <a:lt2>
        <a:srgbClr val="0092D4"/>
      </a:lt2>
      <a:accent1>
        <a:srgbClr val="0092D4"/>
      </a:accent1>
      <a:accent2>
        <a:srgbClr val="005092"/>
      </a:accent2>
      <a:accent3>
        <a:srgbClr val="56AF31"/>
      </a:accent3>
      <a:accent4>
        <a:srgbClr val="FFE700"/>
      </a:accent4>
      <a:accent5>
        <a:srgbClr val="AB3A8D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Espotel">
      <a:dk1>
        <a:sysClr val="windowText" lastClr="000000"/>
      </a:dk1>
      <a:lt1>
        <a:srgbClr val="FFFFFF"/>
      </a:lt1>
      <a:dk2>
        <a:srgbClr val="005092"/>
      </a:dk2>
      <a:lt2>
        <a:srgbClr val="0092D4"/>
      </a:lt2>
      <a:accent1>
        <a:srgbClr val="0092D4"/>
      </a:accent1>
      <a:accent2>
        <a:srgbClr val="005092"/>
      </a:accent2>
      <a:accent3>
        <a:srgbClr val="56AF31"/>
      </a:accent3>
      <a:accent4>
        <a:srgbClr val="FFE700"/>
      </a:accent4>
      <a:accent5>
        <a:srgbClr val="AB3A8D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2F0A2A093A84AA1B28DAF6BBD28BF" ma:contentTypeVersion="0" ma:contentTypeDescription="Create a new document." ma:contentTypeScope="" ma:versionID="1c92770e35e693ee3e778b8c9ecf423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D6D1E7-F93C-40CF-9929-E3DBEBBA2D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AA4082-977F-45A4-9987-C4D602E96EB4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D844FB-77B9-426B-BBAE-91F189FD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Espotel_presentation_template</Template>
  <TotalTime>370</TotalTime>
  <Words>1688</Words>
  <Application>Microsoft Office PowerPoint</Application>
  <PresentationFormat>A4 Paper (210x297 mm)</PresentationFormat>
  <Paragraphs>228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Espotel_eye_plain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Bieńkowski Michał</dc:creator>
  <cp:lastModifiedBy>Bieńkowski Michał</cp:lastModifiedBy>
  <cp:revision>37</cp:revision>
  <cp:lastPrinted>2011-12-29T11:38:58Z</cp:lastPrinted>
  <dcterms:created xsi:type="dcterms:W3CDTF">2015-06-07T09:25:08Z</dcterms:created>
  <dcterms:modified xsi:type="dcterms:W3CDTF">2015-06-08T09:22:42Z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0x0101008712F0A2A093A84AA1B28DAF6BBD28BF</vt:lpwstr>
  </property>
</Properties>
</file>