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5" r:id="rId5"/>
    <p:sldId id="267" r:id="rId6"/>
    <p:sldId id="268" r:id="rId7"/>
    <p:sldId id="269" r:id="rId8"/>
    <p:sldId id="266" r:id="rId9"/>
    <p:sldId id="264" r:id="rId10"/>
    <p:sldId id="274" r:id="rId11"/>
    <p:sldId id="273" r:id="rId12"/>
    <p:sldId id="275" r:id="rId13"/>
    <p:sldId id="270" r:id="rId14"/>
    <p:sldId id="271" r:id="rId15"/>
    <p:sldId id="277" r:id="rId16"/>
    <p:sldId id="272" r:id="rId17"/>
    <p:sldId id="278" r:id="rId18"/>
    <p:sldId id="279" r:id="rId19"/>
    <p:sldId id="276" r:id="rId20"/>
    <p:sldId id="262" r:id="rId21"/>
    <p:sldId id="26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58"/>
    <p:restoredTop sz="94680"/>
  </p:normalViewPr>
  <p:slideViewPr>
    <p:cSldViewPr snapToGrid="0" snapToObjects="1">
      <p:cViewPr varScale="1">
        <p:scale>
          <a:sx n="146" d="100"/>
          <a:sy n="146" d="100"/>
        </p:scale>
        <p:origin x="18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2/26/18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sf/jsf_managed_beans.ht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CA1E4-437C-AD42-9944-6F00A5F31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4542B-42E3-A94B-861B-056BE0437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</p:spTree>
    <p:extLst>
      <p:ext uri="{BB962C8B-B14F-4D97-AF65-F5344CB8AC3E}">
        <p14:creationId xmlns:p14="http://schemas.microsoft.com/office/powerpoint/2010/main" val="284122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AA7A2-7962-B64C-9216-55B6AAD7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8FAA8-F62C-3448-AD22-FCC0ADEC4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the </a:t>
            </a:r>
            <a:r>
              <a:rPr lang="en-US" dirty="0" err="1"/>
              <a:t>primefaces</a:t>
            </a:r>
            <a:r>
              <a:rPr lang="en-US" dirty="0"/>
              <a:t> jar is added to your project</a:t>
            </a:r>
          </a:p>
          <a:p>
            <a:r>
              <a:rPr lang="en-US" dirty="0"/>
              <a:t>Notice also that there is no “JSF” jar</a:t>
            </a:r>
          </a:p>
          <a:p>
            <a:pPr lvl="1"/>
            <a:r>
              <a:rPr lang="en-US" dirty="0"/>
              <a:t>That’s because JSF is included in Java EE 7 Web</a:t>
            </a:r>
          </a:p>
        </p:txBody>
      </p:sp>
    </p:spTree>
    <p:extLst>
      <p:ext uri="{BB962C8B-B14F-4D97-AF65-F5344CB8AC3E}">
        <p14:creationId xmlns:p14="http://schemas.microsoft.com/office/powerpoint/2010/main" val="335673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8004C-A8A6-E941-ACB1-E588864B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</a:t>
            </a:r>
            <a:r>
              <a:rPr lang="en-US" dirty="0" err="1"/>
              <a:t>web.xml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86C95-6185-DC4A-BC80-2EF65AA30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a couple of things to notice</a:t>
            </a:r>
          </a:p>
          <a:p>
            <a:pPr lvl="1"/>
            <a:r>
              <a:rPr lang="en-US" dirty="0"/>
              <a:t>PROJECT_STAGE</a:t>
            </a:r>
          </a:p>
          <a:p>
            <a:pPr lvl="2"/>
            <a:r>
              <a:rPr lang="en-US" dirty="0"/>
              <a:t>Development provides more detailed logging during development</a:t>
            </a:r>
          </a:p>
          <a:p>
            <a:pPr lvl="2"/>
            <a:r>
              <a:rPr lang="en-US" dirty="0"/>
              <a:t>Production would turn off the extra logging</a:t>
            </a:r>
          </a:p>
          <a:p>
            <a:pPr lvl="1"/>
            <a:r>
              <a:rPr lang="en-US" dirty="0" err="1"/>
              <a:t>FacesServlet</a:t>
            </a:r>
            <a:endParaRPr lang="en-US" dirty="0"/>
          </a:p>
          <a:p>
            <a:r>
              <a:rPr lang="en-US" dirty="0"/>
              <a:t>Modify servlet mapping from /faces/* to *.</a:t>
            </a:r>
            <a:r>
              <a:rPr lang="en-US" dirty="0" err="1"/>
              <a:t>xhtml</a:t>
            </a:r>
            <a:endParaRPr lang="en-US" dirty="0"/>
          </a:p>
          <a:p>
            <a:r>
              <a:rPr lang="en-US" dirty="0"/>
              <a:t>Modify/add (?) welcome page from faces/</a:t>
            </a:r>
            <a:r>
              <a:rPr lang="en-US" dirty="0" err="1"/>
              <a:t>index.xhtml</a:t>
            </a:r>
            <a:r>
              <a:rPr lang="en-US" dirty="0"/>
              <a:t> to just </a:t>
            </a:r>
            <a:r>
              <a:rPr lang="en-US" dirty="0" err="1"/>
              <a:t>index.xhtml</a:t>
            </a:r>
            <a:endParaRPr lang="en-US" dirty="0"/>
          </a:p>
          <a:p>
            <a:r>
              <a:rPr lang="en-US" dirty="0"/>
              <a:t>No longer need to put pages in WEB-INF since the servlet mapping will make all *.</a:t>
            </a:r>
            <a:r>
              <a:rPr lang="en-US" dirty="0" err="1"/>
              <a:t>xhtml</a:t>
            </a:r>
            <a:r>
              <a:rPr lang="en-US" dirty="0"/>
              <a:t> files go through the </a:t>
            </a:r>
            <a:r>
              <a:rPr lang="en-US" dirty="0" err="1"/>
              <a:t>FacesServlet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5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DBE1-5703-6F4C-8B1C-A413DB529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55F8-6BE8-1249-8D25-76FE29B35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wizard creates the following pages</a:t>
            </a:r>
          </a:p>
          <a:p>
            <a:pPr lvl="1"/>
            <a:r>
              <a:rPr lang="en-US" dirty="0" err="1"/>
              <a:t>index.jsp</a:t>
            </a:r>
            <a:r>
              <a:rPr lang="en-US" dirty="0"/>
              <a:t> -&gt; delete it!</a:t>
            </a:r>
          </a:p>
          <a:p>
            <a:pPr lvl="1"/>
            <a:r>
              <a:rPr lang="en-US" dirty="0" err="1"/>
              <a:t>index.xhtml</a:t>
            </a:r>
            <a:r>
              <a:rPr lang="en-US" dirty="0"/>
              <a:t> -&gt; modify it to remove link to </a:t>
            </a:r>
            <a:r>
              <a:rPr lang="en-US" dirty="0" err="1"/>
              <a:t>welcomeprimesfaces</a:t>
            </a:r>
            <a:endParaRPr lang="en-US" dirty="0"/>
          </a:p>
          <a:p>
            <a:pPr lvl="1"/>
            <a:r>
              <a:rPr lang="en-US" dirty="0" err="1"/>
              <a:t>welcomeprimefaces.xhtml</a:t>
            </a:r>
            <a:r>
              <a:rPr lang="en-US" dirty="0"/>
              <a:t> -&gt; delete it!</a:t>
            </a:r>
          </a:p>
        </p:txBody>
      </p:sp>
    </p:spTree>
    <p:extLst>
      <p:ext uri="{BB962C8B-B14F-4D97-AF65-F5344CB8AC3E}">
        <p14:creationId xmlns:p14="http://schemas.microsoft.com/office/powerpoint/2010/main" val="3711349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B4A6-965E-9140-81CF-049740EF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over Model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4F73-A71D-4D45-9031-C2811C0B8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do it!</a:t>
            </a:r>
          </a:p>
        </p:txBody>
      </p:sp>
    </p:spTree>
    <p:extLst>
      <p:ext uri="{BB962C8B-B14F-4D97-AF65-F5344CB8AC3E}">
        <p14:creationId xmlns:p14="http://schemas.microsoft.com/office/powerpoint/2010/main" val="1660835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4EF0-A660-E245-80B8-5FF9F1FBC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Backing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AC071-F5D2-4C42-9E55-0F94F4757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749"/>
            <a:ext cx="8596668" cy="49203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 new ‘beans’ package</a:t>
            </a:r>
          </a:p>
          <a:p>
            <a:r>
              <a:rPr lang="en-US" dirty="0"/>
              <a:t>Data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NameService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Add Name field</a:t>
            </a:r>
          </a:p>
          <a:p>
            <a:pPr lvl="1"/>
            <a:r>
              <a:rPr lang="en-US" dirty="0"/>
              <a:t>Add List&lt;Name&gt; field</a:t>
            </a:r>
          </a:p>
          <a:p>
            <a:pPr lvl="1"/>
            <a:r>
              <a:rPr lang="en-US" dirty="0"/>
              <a:t>Add search string</a:t>
            </a:r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Getters/setters</a:t>
            </a:r>
          </a:p>
          <a:p>
            <a:pPr lvl="2"/>
            <a:r>
              <a:rPr lang="en-US" dirty="0" err="1"/>
              <a:t>getName</a:t>
            </a:r>
            <a:r>
              <a:rPr lang="en-US" dirty="0"/>
              <a:t>() : Name</a:t>
            </a:r>
          </a:p>
          <a:p>
            <a:pPr lvl="2"/>
            <a:r>
              <a:rPr lang="en-US" dirty="0" err="1"/>
              <a:t>getNameList</a:t>
            </a:r>
            <a:r>
              <a:rPr lang="en-US" dirty="0"/>
              <a:t>() : List&lt;Name&gt;</a:t>
            </a:r>
          </a:p>
          <a:p>
            <a:pPr lvl="1"/>
            <a:r>
              <a:rPr lang="en-US" dirty="0"/>
              <a:t>Page transition</a:t>
            </a:r>
          </a:p>
          <a:p>
            <a:pPr lvl="2"/>
            <a:r>
              <a:rPr lang="en-US" dirty="0" err="1"/>
              <a:t>allNames</a:t>
            </a:r>
            <a:r>
              <a:rPr lang="en-US" dirty="0"/>
              <a:t>() : String</a:t>
            </a:r>
          </a:p>
          <a:p>
            <a:pPr lvl="2"/>
            <a:r>
              <a:rPr lang="en-US" dirty="0" err="1"/>
              <a:t>searchNames</a:t>
            </a:r>
            <a:r>
              <a:rPr lang="en-US" dirty="0"/>
              <a:t>() : String</a:t>
            </a:r>
          </a:p>
          <a:p>
            <a:pPr lvl="1"/>
            <a:r>
              <a:rPr lang="en-US" dirty="0"/>
              <a:t>Event handler</a:t>
            </a:r>
          </a:p>
          <a:p>
            <a:pPr lvl="2"/>
            <a:r>
              <a:rPr lang="en-US" dirty="0" err="1"/>
              <a:t>nameDetail</a:t>
            </a:r>
            <a:r>
              <a:rPr lang="en-US" dirty="0"/>
              <a:t>(event) : void</a:t>
            </a:r>
          </a:p>
        </p:txBody>
      </p:sp>
    </p:spTree>
    <p:extLst>
      <p:ext uri="{BB962C8B-B14F-4D97-AF65-F5344CB8AC3E}">
        <p14:creationId xmlns:p14="http://schemas.microsoft.com/office/powerpoint/2010/main" val="180728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FB38-8E55-564C-ACDD-D9C54846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06326-3BF7-284B-B082-B3477F5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inspect (and copy) the already baked bean class</a:t>
            </a:r>
          </a:p>
          <a:p>
            <a:r>
              <a:rPr lang="en-US" dirty="0"/>
              <a:t>Notice how the page transition methods return a string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nameList</a:t>
            </a:r>
            <a:r>
              <a:rPr lang="en-US" dirty="0"/>
              <a:t>” tells JSF to navigate to the </a:t>
            </a:r>
            <a:r>
              <a:rPr lang="en-US" dirty="0" err="1"/>
              <a:t>nameList.xhtml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nameDetail</a:t>
            </a:r>
            <a:r>
              <a:rPr lang="en-US" dirty="0"/>
              <a:t>” tells JSF to navigate to the </a:t>
            </a:r>
            <a:r>
              <a:rPr lang="en-US" dirty="0" err="1"/>
              <a:t>nameDetail.xhtml</a:t>
            </a:r>
            <a:r>
              <a:rPr lang="en-US" dirty="0"/>
              <a:t> page</a:t>
            </a:r>
          </a:p>
          <a:p>
            <a:pPr lvl="1"/>
            <a:r>
              <a:rPr lang="en-US" dirty="0"/>
              <a:t>And so on…</a:t>
            </a:r>
          </a:p>
          <a:p>
            <a:r>
              <a:rPr lang="en-US" dirty="0"/>
              <a:t>Notice how the methods use the fields</a:t>
            </a:r>
          </a:p>
          <a:p>
            <a:pPr lvl="1"/>
            <a:r>
              <a:rPr lang="en-US" dirty="0"/>
              <a:t>The field used depends on the action being performed</a:t>
            </a:r>
          </a:p>
          <a:p>
            <a:pPr lvl="1"/>
            <a:r>
              <a:rPr lang="en-US" dirty="0"/>
              <a:t>The data comes from the pages…we’ll see in a bit how</a:t>
            </a:r>
          </a:p>
        </p:txBody>
      </p:sp>
    </p:spTree>
    <p:extLst>
      <p:ext uri="{BB962C8B-B14F-4D97-AF65-F5344CB8AC3E}">
        <p14:creationId xmlns:p14="http://schemas.microsoft.com/office/powerpoint/2010/main" val="3588976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AE85-48A1-0D4E-9D79-9C05B6E9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Name List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BD09B-D444-664D-B50D-2734309B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5954"/>
            <a:ext cx="8596668" cy="51467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    &lt;</a:t>
            </a:r>
            <a:r>
              <a:rPr lang="en-US" dirty="0" err="1"/>
              <a:t>h:body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</a:t>
            </a:r>
            <a:r>
              <a:rPr lang="en-US" dirty="0" err="1"/>
              <a:t>p:dataTable</a:t>
            </a:r>
            <a:r>
              <a:rPr lang="en-US" dirty="0"/>
              <a:t> value="#{</a:t>
            </a:r>
            <a:r>
              <a:rPr lang="en-US" dirty="0" err="1"/>
              <a:t>nameBean.nameList</a:t>
            </a:r>
            <a:r>
              <a:rPr lang="en-US" dirty="0"/>
              <a:t>}" </a:t>
            </a:r>
            <a:r>
              <a:rPr lang="en-US" dirty="0" err="1"/>
              <a:t>var</a:t>
            </a:r>
            <a:r>
              <a:rPr lang="en-US" dirty="0"/>
              <a:t>="name"</a:t>
            </a:r>
          </a:p>
          <a:p>
            <a:pPr marL="0" indent="0">
              <a:buNone/>
            </a:pPr>
            <a:r>
              <a:rPr lang="en-US" dirty="0"/>
              <a:t>                         </a:t>
            </a:r>
            <a:r>
              <a:rPr lang="en-US" dirty="0" err="1"/>
              <a:t>rowKey</a:t>
            </a:r>
            <a:r>
              <a:rPr lang="en-US" dirty="0"/>
              <a:t>="#{</a:t>
            </a:r>
            <a:r>
              <a:rPr lang="en-US" dirty="0" err="1"/>
              <a:t>name.id</a:t>
            </a:r>
            <a:r>
              <a:rPr lang="en-US" dirty="0"/>
              <a:t>}" selection="#{</a:t>
            </a:r>
            <a:r>
              <a:rPr lang="en-US" dirty="0" err="1"/>
              <a:t>nameBean.name</a:t>
            </a:r>
            <a:r>
              <a:rPr lang="en-US" dirty="0"/>
              <a:t>}"</a:t>
            </a:r>
          </a:p>
          <a:p>
            <a:pPr marL="0" indent="0">
              <a:buNone/>
            </a:pPr>
            <a:r>
              <a:rPr lang="en-US" dirty="0"/>
              <a:t>                         </a:t>
            </a:r>
            <a:r>
              <a:rPr lang="en-US" dirty="0" err="1"/>
              <a:t>selectionMode</a:t>
            </a:r>
            <a:r>
              <a:rPr lang="en-US" dirty="0"/>
              <a:t>="single"&gt;</a:t>
            </a:r>
          </a:p>
          <a:p>
            <a:pPr marL="0" indent="0">
              <a:buNone/>
            </a:pPr>
            <a:r>
              <a:rPr lang="en-US" dirty="0"/>
              <a:t>                &lt;</a:t>
            </a:r>
            <a:r>
              <a:rPr lang="en-US" dirty="0" err="1"/>
              <a:t>f:ajax</a:t>
            </a:r>
            <a:r>
              <a:rPr lang="en-US" dirty="0"/>
              <a:t> event="</a:t>
            </a:r>
            <a:r>
              <a:rPr lang="en-US" dirty="0" err="1"/>
              <a:t>rowSelect</a:t>
            </a:r>
            <a:r>
              <a:rPr lang="en-US" dirty="0"/>
              <a:t>" listener="#{</a:t>
            </a:r>
            <a:r>
              <a:rPr lang="en-US" dirty="0" err="1"/>
              <a:t>nameBean.nameDetail</a:t>
            </a:r>
            <a:r>
              <a:rPr lang="en-US" dirty="0"/>
              <a:t>}" /&gt;</a:t>
            </a:r>
          </a:p>
          <a:p>
            <a:pPr marL="0" indent="0">
              <a:buNone/>
            </a:pPr>
            <a:r>
              <a:rPr lang="en-US" dirty="0"/>
              <a:t>                &lt;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         &lt;</a:t>
            </a:r>
            <a:r>
              <a:rPr lang="en-US" dirty="0" err="1"/>
              <a:t>h:outputText</a:t>
            </a:r>
            <a:r>
              <a:rPr lang="en-US" dirty="0"/>
              <a:t> value="#{</a:t>
            </a:r>
            <a:r>
              <a:rPr lang="en-US" dirty="0" err="1"/>
              <a:t>name.first</a:t>
            </a:r>
            <a:r>
              <a:rPr lang="en-US" dirty="0"/>
              <a:t>}" /&gt;</a:t>
            </a:r>
          </a:p>
          <a:p>
            <a:pPr marL="0" indent="0">
              <a:buNone/>
            </a:pPr>
            <a:r>
              <a:rPr lang="en-US" dirty="0"/>
              <a:t>                &lt;/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 &lt;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            &lt;</a:t>
            </a:r>
            <a:r>
              <a:rPr lang="en-US" dirty="0" err="1"/>
              <a:t>h:outputText</a:t>
            </a:r>
            <a:r>
              <a:rPr lang="en-US" dirty="0"/>
              <a:t> value="#{</a:t>
            </a:r>
            <a:r>
              <a:rPr lang="en-US" dirty="0" err="1"/>
              <a:t>name.last</a:t>
            </a:r>
            <a:r>
              <a:rPr lang="en-US" dirty="0"/>
              <a:t>}" /&gt;</a:t>
            </a:r>
          </a:p>
          <a:p>
            <a:pPr marL="0" indent="0">
              <a:buNone/>
            </a:pPr>
            <a:r>
              <a:rPr lang="en-US" dirty="0"/>
              <a:t>                &lt;/</a:t>
            </a:r>
            <a:r>
              <a:rPr lang="en-US" dirty="0" err="1"/>
              <a:t>p:column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&lt;/</a:t>
            </a:r>
            <a:r>
              <a:rPr lang="en-US" dirty="0" err="1"/>
              <a:t>p:dataTable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        &lt;/</a:t>
            </a:r>
            <a:r>
              <a:rPr lang="en-US" dirty="0" err="1"/>
              <a:t>h:form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    &lt;/</a:t>
            </a:r>
            <a:r>
              <a:rPr lang="en-US" dirty="0" err="1"/>
              <a:t>h:body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77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74C2-FCDE-6445-BA8C-D29FD4BC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C823-DCB8-DE48-B95B-98328BC30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Notice how #{</a:t>
            </a:r>
            <a:r>
              <a:rPr lang="en-US" dirty="0" err="1"/>
              <a:t>nameBean.nameList</a:t>
            </a:r>
            <a:r>
              <a:rPr lang="en-US" dirty="0"/>
              <a:t>} is used to access the name list</a:t>
            </a:r>
          </a:p>
          <a:p>
            <a:r>
              <a:rPr lang="en-US" dirty="0"/>
              <a:t>Notice how there is a &lt;</a:t>
            </a:r>
            <a:r>
              <a:rPr lang="en-US" dirty="0" err="1"/>
              <a:t>h:form</a:t>
            </a:r>
            <a:r>
              <a:rPr lang="en-US" dirty="0"/>
              <a:t>&gt; wrapping everything</a:t>
            </a:r>
          </a:p>
          <a:p>
            <a:r>
              <a:rPr lang="en-US" dirty="0"/>
              <a:t>This is because of the &lt;</a:t>
            </a:r>
            <a:r>
              <a:rPr lang="en-US" dirty="0" err="1"/>
              <a:t>f:ajax</a:t>
            </a:r>
            <a:r>
              <a:rPr lang="en-US" dirty="0"/>
              <a:t>&gt; command</a:t>
            </a:r>
          </a:p>
          <a:p>
            <a:r>
              <a:rPr lang="en-US" dirty="0"/>
              <a:t>Basically, any “action” based component requires an &lt;</a:t>
            </a:r>
            <a:r>
              <a:rPr lang="en-US" dirty="0" err="1"/>
              <a:t>h:form</a:t>
            </a:r>
            <a:r>
              <a:rPr lang="en-US" dirty="0"/>
              <a:t>&gt; containing it</a:t>
            </a:r>
          </a:p>
          <a:p>
            <a:pPr lvl="1"/>
            <a:r>
              <a:rPr lang="en-US" dirty="0"/>
              <a:t>You’ll get an error in the log if you forget</a:t>
            </a:r>
          </a:p>
          <a:p>
            <a:r>
              <a:rPr lang="en-US" dirty="0"/>
              <a:t>Finally, notice the event and listener of the &lt;</a:t>
            </a:r>
            <a:r>
              <a:rPr lang="en-US" dirty="0" err="1"/>
              <a:t>f:ajax</a:t>
            </a:r>
            <a:r>
              <a:rPr lang="en-US" dirty="0"/>
              <a:t>&gt; component</a:t>
            </a:r>
          </a:p>
        </p:txBody>
      </p:sp>
    </p:spTree>
    <p:extLst>
      <p:ext uri="{BB962C8B-B14F-4D97-AF65-F5344CB8AC3E}">
        <p14:creationId xmlns:p14="http://schemas.microsoft.com/office/powerpoint/2010/main" val="3749343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4028-9490-E947-B9F0-C8135316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3AD1-37CF-0D49-A08B-A69E2C864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11087"/>
            <a:ext cx="9302689" cy="4841964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f:ajax</a:t>
            </a:r>
            <a:r>
              <a:rPr lang="en-US" dirty="0"/>
              <a:t>&gt; listener is set to #{</a:t>
            </a:r>
            <a:r>
              <a:rPr lang="en-US" dirty="0" err="1"/>
              <a:t>nameBean.nameDetail</a:t>
            </a:r>
            <a:r>
              <a:rPr lang="en-US" dirty="0"/>
              <a:t>}</a:t>
            </a:r>
          </a:p>
          <a:p>
            <a:r>
              <a:rPr lang="en-US" dirty="0"/>
              <a:t>Here’s the method:</a:t>
            </a:r>
          </a:p>
          <a:p>
            <a:endParaRPr lang="en-US" dirty="0"/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nameDetail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AjaxBehaviorEvent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event) {</a:t>
            </a:r>
          </a:p>
          <a:p>
            <a:pPr marL="8001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1257300" lvl="3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FacesContext.getCurrentInstance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getExternalContext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1257300" lvl="3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	.redirect("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nameDetail.xhtml?id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="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name.getId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8001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 catch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ex) {</a:t>
            </a:r>
          </a:p>
          <a:p>
            <a:pPr marL="1257300" lvl="3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FacesMessage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IOException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name.getId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1257300" lvl="3" indent="0">
              <a:buNone/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FacesContext.getCurrentInstance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addMessage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(null,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00100" lvl="2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C5D1-79FE-BF46-9B4F-9CBB7F27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Name Detail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544A-E942-C746-A1D7-FD3AE1D4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&lt;</a:t>
            </a:r>
            <a:r>
              <a:rPr lang="en-US" dirty="0" err="1"/>
              <a:t>p:panelGrid</a:t>
            </a:r>
            <a:r>
              <a:rPr lang="en-US" dirty="0"/>
              <a:t>&gt; to format rows and columns</a:t>
            </a:r>
          </a:p>
        </p:txBody>
      </p:sp>
    </p:spTree>
    <p:extLst>
      <p:ext uri="{BB962C8B-B14F-4D97-AF65-F5344CB8AC3E}">
        <p14:creationId xmlns:p14="http://schemas.microsoft.com/office/powerpoint/2010/main" val="195365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0DDD-589B-5148-BF73-48C2775F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B15C0-AF32-A848-A4F2-7E6B18C45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JSF (Java Server Faces)</a:t>
            </a:r>
          </a:p>
          <a:p>
            <a:r>
              <a:rPr lang="en-US" dirty="0"/>
              <a:t>Project 5</a:t>
            </a:r>
          </a:p>
        </p:txBody>
      </p:sp>
    </p:spTree>
    <p:extLst>
      <p:ext uri="{BB962C8B-B14F-4D97-AF65-F5344CB8AC3E}">
        <p14:creationId xmlns:p14="http://schemas.microsoft.com/office/powerpoint/2010/main" val="840659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68C8-EADE-A347-845B-42AD04E8B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C193-80E1-6A43-AC2A-7C361D17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5483"/>
            <a:ext cx="8596668" cy="4921529"/>
          </a:xfrm>
        </p:spPr>
        <p:txBody>
          <a:bodyPr>
            <a:normAutofit/>
          </a:bodyPr>
          <a:lstStyle/>
          <a:p>
            <a:r>
              <a:rPr lang="en-US" dirty="0"/>
              <a:t>Create a new week6 branch</a:t>
            </a:r>
          </a:p>
          <a:p>
            <a:pPr lvl="1"/>
            <a:r>
              <a:rPr lang="en-US" dirty="0"/>
              <a:t>Make sure you have committed everything beforehand</a:t>
            </a:r>
          </a:p>
          <a:p>
            <a:r>
              <a:rPr lang="en-US" dirty="0"/>
              <a:t>Convert your pages to JSF</a:t>
            </a:r>
          </a:p>
          <a:p>
            <a:pPr lvl="1"/>
            <a:r>
              <a:rPr lang="en-US" dirty="0"/>
              <a:t>Product list page</a:t>
            </a:r>
          </a:p>
          <a:p>
            <a:pPr lvl="1"/>
            <a:r>
              <a:rPr lang="en-US" dirty="0"/>
              <a:t>Product detail page</a:t>
            </a:r>
          </a:p>
          <a:p>
            <a:pPr lvl="1"/>
            <a:r>
              <a:rPr lang="en-US" dirty="0"/>
              <a:t>Shopping cart page</a:t>
            </a:r>
          </a:p>
          <a:p>
            <a:r>
              <a:rPr lang="en-US" dirty="0"/>
              <a:t>Create backing beans</a:t>
            </a:r>
          </a:p>
          <a:p>
            <a:pPr lvl="1"/>
            <a:r>
              <a:rPr lang="en-US" dirty="0" err="1"/>
              <a:t>ProductBean</a:t>
            </a:r>
            <a:endParaRPr lang="en-US" dirty="0"/>
          </a:p>
          <a:p>
            <a:pPr lvl="1"/>
            <a:r>
              <a:rPr lang="en-US" dirty="0" err="1"/>
              <a:t>ShoppingCartBean</a:t>
            </a:r>
            <a:endParaRPr lang="en-US" dirty="0"/>
          </a:p>
          <a:p>
            <a:pPr lvl="1"/>
            <a:r>
              <a:rPr lang="en-US" dirty="0"/>
              <a:t>Use @</a:t>
            </a:r>
            <a:r>
              <a:rPr lang="en-US" dirty="0" err="1"/>
              <a:t>SessionScoped</a:t>
            </a:r>
            <a:r>
              <a:rPr lang="en-US" dirty="0"/>
              <a:t>, everything will be saved in the session</a:t>
            </a:r>
          </a:p>
        </p:txBody>
      </p:sp>
    </p:spTree>
    <p:extLst>
      <p:ext uri="{BB962C8B-B14F-4D97-AF65-F5344CB8AC3E}">
        <p14:creationId xmlns:p14="http://schemas.microsoft.com/office/powerpoint/2010/main" val="187072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B77D-0981-D94A-8EF8-F1BC5D9D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8EF6-1B01-4143-B650-63AF37F4F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825254" cy="3880773"/>
          </a:xfrm>
        </p:spPr>
        <p:txBody>
          <a:bodyPr/>
          <a:lstStyle/>
          <a:p>
            <a:r>
              <a:rPr lang="en-US" dirty="0"/>
              <a:t>Readings from book</a:t>
            </a:r>
          </a:p>
          <a:p>
            <a:pPr lvl="1"/>
            <a:r>
              <a:rPr lang="en-US" dirty="0"/>
              <a:t>Continue reading Chapters 5, 6, and 7</a:t>
            </a:r>
          </a:p>
        </p:txBody>
      </p:sp>
    </p:spTree>
    <p:extLst>
      <p:ext uri="{BB962C8B-B14F-4D97-AF65-F5344CB8AC3E}">
        <p14:creationId xmlns:p14="http://schemas.microsoft.com/office/powerpoint/2010/main" val="121274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74F3-45E3-9F4A-BE67-62391EC8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Server Faces (JSF)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2464-421F-9944-9C3D-6E4C5357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based API for building web applications</a:t>
            </a:r>
          </a:p>
          <a:p>
            <a:r>
              <a:rPr lang="en-US" dirty="0"/>
              <a:t>MVC framework</a:t>
            </a:r>
          </a:p>
          <a:p>
            <a:r>
              <a:rPr lang="en-US" dirty="0"/>
              <a:t>View = </a:t>
            </a:r>
            <a:r>
              <a:rPr lang="en-US" dirty="0" err="1"/>
              <a:t>facelets</a:t>
            </a:r>
            <a:endParaRPr lang="en-US" dirty="0"/>
          </a:p>
          <a:p>
            <a:pPr lvl="1"/>
            <a:r>
              <a:rPr lang="en-US" dirty="0"/>
              <a:t>XHTML files</a:t>
            </a:r>
          </a:p>
          <a:p>
            <a:pPr lvl="1"/>
            <a:r>
              <a:rPr lang="en-US" dirty="0"/>
              <a:t>Similar to JSPs</a:t>
            </a:r>
          </a:p>
          <a:p>
            <a:pPr lvl="1"/>
            <a:r>
              <a:rPr lang="en-US" dirty="0"/>
              <a:t>Uses #{} EL instead of ${}</a:t>
            </a:r>
          </a:p>
          <a:p>
            <a:r>
              <a:rPr lang="en-US" dirty="0"/>
              <a:t>Controller = </a:t>
            </a:r>
            <a:r>
              <a:rPr lang="en-US" dirty="0" err="1"/>
              <a:t>javax.faces.webapp.FacesServlet</a:t>
            </a:r>
            <a:endParaRPr lang="en-US" dirty="0"/>
          </a:p>
          <a:p>
            <a:r>
              <a:rPr lang="en-US" dirty="0"/>
              <a:t>Model = Backing beans</a:t>
            </a:r>
          </a:p>
          <a:p>
            <a:pPr lvl="1"/>
            <a:r>
              <a:rPr lang="en-US" dirty="0"/>
              <a:t>Java objects tied to the view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8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EA998-3A52-0840-9453-93B7C0D12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0485-7409-284C-91F6-60BD8570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2638"/>
            <a:ext cx="8596668" cy="3880773"/>
          </a:xfrm>
        </p:spPr>
        <p:txBody>
          <a:bodyPr/>
          <a:lstStyle/>
          <a:p>
            <a:r>
              <a:rPr lang="en-US" dirty="0"/>
              <a:t>JSF supports multiple component libraries</a:t>
            </a:r>
          </a:p>
          <a:p>
            <a:r>
              <a:rPr lang="en-US" dirty="0"/>
              <a:t>A component library adds tags which render to HTML</a:t>
            </a:r>
          </a:p>
          <a:p>
            <a:r>
              <a:rPr lang="en-US" dirty="0" err="1"/>
              <a:t>PrimeFaces</a:t>
            </a:r>
            <a:r>
              <a:rPr lang="en-US" dirty="0"/>
              <a:t> = a mature, popular component library</a:t>
            </a:r>
          </a:p>
          <a:p>
            <a:r>
              <a:rPr lang="en-US" dirty="0"/>
              <a:t>Others</a:t>
            </a:r>
          </a:p>
          <a:p>
            <a:pPr lvl="1"/>
            <a:r>
              <a:rPr lang="en-US" dirty="0" err="1"/>
              <a:t>ICEfaces</a:t>
            </a:r>
            <a:endParaRPr lang="en-US" dirty="0"/>
          </a:p>
          <a:p>
            <a:pPr lvl="1"/>
            <a:r>
              <a:rPr lang="en-US" dirty="0" err="1"/>
              <a:t>RichFaces</a:t>
            </a:r>
            <a:endParaRPr lang="en-US" dirty="0"/>
          </a:p>
          <a:p>
            <a:pPr lvl="1"/>
            <a:r>
              <a:rPr lang="en-US" dirty="0" err="1"/>
              <a:t>Bootsfaces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56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EA32-0349-E444-9C01-40755FF6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9D1BC-34F5-2841-9AEC-D2D263787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www.primefaces.org</a:t>
            </a:r>
            <a:r>
              <a:rPr lang="en-US" dirty="0"/>
              <a:t>/showcase/</a:t>
            </a:r>
            <a:r>
              <a:rPr lang="en-US" dirty="0" err="1"/>
              <a:t>index.xhtml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76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1209-BECC-D74E-B3D0-7B407523A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Bean (POJO)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F637-FEA0-244C-85A5-3F116A44E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Fields</a:t>
            </a:r>
          </a:p>
          <a:p>
            <a:pPr lvl="1"/>
            <a:r>
              <a:rPr lang="en-US" dirty="0"/>
              <a:t>Nothing special here…</a:t>
            </a:r>
          </a:p>
          <a:p>
            <a:r>
              <a:rPr lang="en-US" dirty="0"/>
              <a:t>Method types</a:t>
            </a:r>
          </a:p>
          <a:p>
            <a:pPr lvl="1"/>
            <a:r>
              <a:rPr lang="en-US" dirty="0"/>
              <a:t>Setters/getters</a:t>
            </a:r>
          </a:p>
          <a:p>
            <a:pPr lvl="2"/>
            <a:r>
              <a:rPr lang="en-US" dirty="0"/>
              <a:t>Used by page to get and set data in the backing bean</a:t>
            </a:r>
          </a:p>
          <a:p>
            <a:pPr lvl="1"/>
            <a:r>
              <a:rPr lang="en-US" dirty="0"/>
              <a:t>Page transition</a:t>
            </a:r>
          </a:p>
          <a:p>
            <a:pPr lvl="2"/>
            <a:r>
              <a:rPr lang="en-US" dirty="0"/>
              <a:t>Used by one page to transition to another page</a:t>
            </a:r>
          </a:p>
          <a:p>
            <a:pPr lvl="1"/>
            <a:r>
              <a:rPr lang="en-US" dirty="0"/>
              <a:t>Action handlers</a:t>
            </a:r>
          </a:p>
          <a:p>
            <a:pPr lvl="2"/>
            <a:r>
              <a:rPr lang="en-US" dirty="0"/>
              <a:t>Used by page when a user interacts with a component (e.g., selects a row in a table)</a:t>
            </a:r>
          </a:p>
          <a:p>
            <a:r>
              <a:rPr lang="en-US" dirty="0"/>
              <a:t>Be aware of how often methods are invoked by the page</a:t>
            </a:r>
          </a:p>
          <a:p>
            <a:pPr lvl="1"/>
            <a:r>
              <a:rPr lang="en-US" dirty="0"/>
              <a:t>If a method is invoked multiple times from a page, then you may not want to perform expensive or non-idempotent operations (e.g., access a database)</a:t>
            </a:r>
          </a:p>
        </p:txBody>
      </p:sp>
    </p:spTree>
    <p:extLst>
      <p:ext uri="{BB962C8B-B14F-4D97-AF65-F5344CB8AC3E}">
        <p14:creationId xmlns:p14="http://schemas.microsoft.com/office/powerpoint/2010/main" val="226178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45E9-2318-8C44-A1C0-A1813864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Backing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44EE-FAAD-124E-97B5-FF1918F8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Backing beans have a scope</a:t>
            </a:r>
          </a:p>
          <a:p>
            <a:pPr lvl="1"/>
            <a:r>
              <a:rPr lang="en-US" dirty="0">
                <a:hlinkClick r:id="rId2"/>
              </a:rPr>
              <a:t>https://www.tutorialspoint.com/jsf/jsf_managed_beans.htm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RequestScoped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ViewScoped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SessionScoped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ApplicationScoped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03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633E-0FAC-B54E-8730-0B0C3EBB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ThemeRoller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1A7CD-0B76-944C-82A0-A2D196FCC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PrimeFaces</a:t>
            </a:r>
            <a:r>
              <a:rPr lang="en-US" dirty="0"/>
              <a:t> supports themes created via the </a:t>
            </a:r>
            <a:r>
              <a:rPr lang="en-US" dirty="0" err="1"/>
              <a:t>ThemeRoller</a:t>
            </a:r>
            <a:r>
              <a:rPr lang="en-US" dirty="0"/>
              <a:t> tool</a:t>
            </a:r>
          </a:p>
          <a:p>
            <a:r>
              <a:rPr lang="en-US" dirty="0"/>
              <a:t>There are instructions online to incorporate into your project</a:t>
            </a:r>
          </a:p>
        </p:txBody>
      </p:sp>
    </p:spTree>
    <p:extLst>
      <p:ext uri="{BB962C8B-B14F-4D97-AF65-F5344CB8AC3E}">
        <p14:creationId xmlns:p14="http://schemas.microsoft.com/office/powerpoint/2010/main" val="21852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A594-BD4A-9648-A3B6-D0F2189B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4901C-97AA-B34A-B7E1-53AB7A1A6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Web Application</a:t>
            </a:r>
          </a:p>
          <a:p>
            <a:pPr lvl="1"/>
            <a:r>
              <a:rPr lang="en-US" dirty="0"/>
              <a:t>Use Java EE 7 Web now!</a:t>
            </a:r>
          </a:p>
          <a:p>
            <a:pPr lvl="1"/>
            <a:r>
              <a:rPr lang="en-US" dirty="0"/>
              <a:t>JSF is included in the API</a:t>
            </a:r>
          </a:p>
          <a:p>
            <a:r>
              <a:rPr lang="en-US" dirty="0"/>
              <a:t>Project Properties</a:t>
            </a:r>
          </a:p>
          <a:p>
            <a:pPr lvl="1"/>
            <a:r>
              <a:rPr lang="en-US" dirty="0"/>
              <a:t>Add Framework</a:t>
            </a:r>
          </a:p>
          <a:p>
            <a:pPr lvl="2"/>
            <a:r>
              <a:rPr lang="en-US" dirty="0"/>
              <a:t>Java Server Faces</a:t>
            </a:r>
          </a:p>
          <a:p>
            <a:pPr lvl="2"/>
            <a:r>
              <a:rPr lang="en-US" dirty="0"/>
              <a:t>Add </a:t>
            </a:r>
            <a:r>
              <a:rPr lang="en-US" dirty="0" err="1"/>
              <a:t>PrimeFaces</a:t>
            </a:r>
            <a:r>
              <a:rPr lang="en-US" dirty="0"/>
              <a:t> component</a:t>
            </a:r>
          </a:p>
          <a:p>
            <a:r>
              <a:rPr lang="en-US" dirty="0"/>
              <a:t>This adds the </a:t>
            </a:r>
            <a:r>
              <a:rPr lang="en-US" dirty="0" err="1"/>
              <a:t>PrimeFaces</a:t>
            </a:r>
            <a:r>
              <a:rPr lang="en-US" dirty="0"/>
              <a:t> dependency to the project</a:t>
            </a:r>
          </a:p>
        </p:txBody>
      </p:sp>
    </p:spTree>
    <p:extLst>
      <p:ext uri="{BB962C8B-B14F-4D97-AF65-F5344CB8AC3E}">
        <p14:creationId xmlns:p14="http://schemas.microsoft.com/office/powerpoint/2010/main" val="11116503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7432</TotalTime>
  <Words>782</Words>
  <Application>Microsoft Macintosh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Trebuchet MS</vt:lpstr>
      <vt:lpstr>Wingdings 3</vt:lpstr>
      <vt:lpstr>Facet</vt:lpstr>
      <vt:lpstr>Distributed Java</vt:lpstr>
      <vt:lpstr>Agenda</vt:lpstr>
      <vt:lpstr>Java Server Faces (JSF)</vt:lpstr>
      <vt:lpstr>Component Libraries</vt:lpstr>
      <vt:lpstr>Component Example</vt:lpstr>
      <vt:lpstr>Backing Bean (POJO)</vt:lpstr>
      <vt:lpstr>Backing Bean</vt:lpstr>
      <vt:lpstr>ThemeRoller</vt:lpstr>
      <vt:lpstr>Create a New Web Application</vt:lpstr>
      <vt:lpstr>Dependencies</vt:lpstr>
      <vt:lpstr>Edit web.xml</vt:lpstr>
      <vt:lpstr>Web Pages</vt:lpstr>
      <vt:lpstr>Copy over Model Classes</vt:lpstr>
      <vt:lpstr>Create Backing Bean</vt:lpstr>
      <vt:lpstr>Backing Bean</vt:lpstr>
      <vt:lpstr>Create Name List Page</vt:lpstr>
      <vt:lpstr>Name List</vt:lpstr>
      <vt:lpstr>Event Handler</vt:lpstr>
      <vt:lpstr>Create Name Detail Page</vt:lpstr>
      <vt:lpstr>Project 5</vt:lpstr>
      <vt:lpstr>Next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Java</dc:title>
  <dc:creator>Biewer, Andrew (GE Healthcare)</dc:creator>
  <cp:lastModifiedBy>Biewer, Andrew (GE Healthcare)</cp:lastModifiedBy>
  <cp:revision>237</cp:revision>
  <dcterms:created xsi:type="dcterms:W3CDTF">2018-02-03T12:53:40Z</dcterms:created>
  <dcterms:modified xsi:type="dcterms:W3CDTF">2018-02-27T16:28:47Z</dcterms:modified>
</cp:coreProperties>
</file>