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8" r:id="rId4"/>
    <p:sldId id="288" r:id="rId5"/>
    <p:sldId id="289" r:id="rId6"/>
    <p:sldId id="271" r:id="rId7"/>
    <p:sldId id="287" r:id="rId8"/>
    <p:sldId id="269" r:id="rId9"/>
    <p:sldId id="272" r:id="rId10"/>
    <p:sldId id="270" r:id="rId11"/>
    <p:sldId id="273" r:id="rId12"/>
    <p:sldId id="266" r:id="rId13"/>
    <p:sldId id="275" r:id="rId14"/>
    <p:sldId id="274" r:id="rId15"/>
    <p:sldId id="286" r:id="rId16"/>
    <p:sldId id="279" r:id="rId17"/>
    <p:sldId id="280" r:id="rId18"/>
    <p:sldId id="263" r:id="rId19"/>
    <p:sldId id="282" r:id="rId20"/>
    <p:sldId id="290" r:id="rId21"/>
    <p:sldId id="291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C1B"/>
    <a:srgbClr val="830F11"/>
    <a:srgbClr val="871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2" autoAdjust="0"/>
  </p:normalViewPr>
  <p:slideViewPr>
    <p:cSldViewPr>
      <p:cViewPr varScale="1">
        <p:scale>
          <a:sx n="145" d="100"/>
          <a:sy n="145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5DCE-2AA9-454C-9AA2-238D6CD200C4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A68D-21EE-43E6-AB9B-79924CC94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DA68D-21EE-43E6-AB9B-79924CC942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DA68D-21EE-43E6-AB9B-79924CC942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3" name="Picture 12" descr="wctc2ctag.t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6172200"/>
            <a:ext cx="1834896" cy="515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dzone.com/articles/categorization-web-framework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iobe.com/tiobe-index/" TargetMode="External"/><Relationship Id="rId3" Type="http://schemas.openxmlformats.org/officeDocument/2006/relationships/hyperlink" Target="http://pypl.github.io/PYP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DISTRIBUTED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for the Web and Other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Andy Biewer</a:t>
            </a:r>
            <a:endParaRPr lang="en-US" dirty="0"/>
          </a:p>
        </p:txBody>
      </p:sp>
      <p:pic>
        <p:nvPicPr>
          <p:cNvPr id="6" name="Picture 7" descr="WCTC_logo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76800"/>
            <a:ext cx="1143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omputer_network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6172200" cy="414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Should We Bother to Create Web Applications?</a:t>
            </a:r>
          </a:p>
          <a:p>
            <a:pPr lvl="1"/>
            <a:r>
              <a:rPr lang="en-US" dirty="0" smtClean="0"/>
              <a:t>That’s where the work/jobs are</a:t>
            </a:r>
          </a:p>
          <a:p>
            <a:pPr lvl="1"/>
            <a:r>
              <a:rPr lang="en-US" dirty="0" smtClean="0"/>
              <a:t>Economies of scale:</a:t>
            </a:r>
          </a:p>
          <a:p>
            <a:pPr lvl="2"/>
            <a:r>
              <a:rPr lang="en-US" dirty="0" smtClean="0"/>
              <a:t>Faster time to market</a:t>
            </a:r>
          </a:p>
          <a:p>
            <a:pPr lvl="2"/>
            <a:r>
              <a:rPr lang="en-US" dirty="0" smtClean="0"/>
              <a:t>Centralized server install vs. many users machines</a:t>
            </a:r>
          </a:p>
          <a:p>
            <a:pPr lvl="2"/>
            <a:r>
              <a:rPr lang="en-US" dirty="0" smtClean="0"/>
              <a:t>No printing or distribution costs</a:t>
            </a:r>
          </a:p>
          <a:p>
            <a:pPr lvl="2"/>
            <a:r>
              <a:rPr lang="en-US" dirty="0" smtClean="0"/>
              <a:t>Users get 24x7 availability, anywhere in world, with only Internet access &amp; Web Browser software required</a:t>
            </a:r>
          </a:p>
          <a:p>
            <a:pPr lvl="1"/>
            <a:r>
              <a:rPr lang="en-US" dirty="0" smtClean="0"/>
              <a:t>It’s a distributed environment!</a:t>
            </a:r>
          </a:p>
        </p:txBody>
      </p:sp>
    </p:spTree>
    <p:extLst>
      <p:ext uri="{BB962C8B-B14F-4D97-AF65-F5344CB8AC3E}">
        <p14:creationId xmlns:p14="http://schemas.microsoft.com/office/powerpoint/2010/main" val="15947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skills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Do You Need to Know to Create Distributed Apps?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hlinkClick r:id="" action="ppaction://hlinkshowjump?jump=nextslide"/>
              </a:rPr>
              <a:t>Design Patterns </a:t>
            </a:r>
            <a:r>
              <a:rPr lang="en-US" dirty="0" smtClean="0"/>
              <a:t>for Flexibility, Quality</a:t>
            </a:r>
          </a:p>
          <a:p>
            <a:pPr lvl="1"/>
            <a:r>
              <a:rPr lang="en-US" dirty="0" smtClean="0"/>
              <a:t>Some </a:t>
            </a:r>
            <a:r>
              <a:rPr lang="en-US" b="1" dirty="0" smtClean="0">
                <a:solidFill>
                  <a:srgbClr val="FF0000"/>
                </a:solidFill>
              </a:rPr>
              <a:t>Networking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Tech</a:t>
            </a:r>
          </a:p>
          <a:p>
            <a:pPr lvl="1"/>
            <a:r>
              <a:rPr lang="en-US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Servers</a:t>
            </a:r>
            <a:r>
              <a:rPr lang="en-US" dirty="0" smtClean="0"/>
              <a:t>, Especially Web Servers, work</a:t>
            </a:r>
          </a:p>
          <a:p>
            <a:pPr lvl="1"/>
            <a:r>
              <a:rPr lang="en-US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Clients</a:t>
            </a:r>
            <a:r>
              <a:rPr lang="en-US" dirty="0" smtClean="0"/>
              <a:t>, especially Web clients, work</a:t>
            </a:r>
          </a:p>
          <a:p>
            <a:pPr lvl="1"/>
            <a:r>
              <a:rPr lang="en-US" dirty="0" smtClean="0"/>
              <a:t>At least 4 </a:t>
            </a:r>
            <a:r>
              <a:rPr lang="en-US" dirty="0" smtClean="0">
                <a:solidFill>
                  <a:srgbClr val="971C1B"/>
                </a:solidFill>
              </a:rPr>
              <a:t>languages</a:t>
            </a:r>
            <a:r>
              <a:rPr lang="en-US" dirty="0" smtClean="0"/>
              <a:t>: Java*, HTML, CSS, JavaScript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hlinkClick r:id="rId2" action="ppaction://hlinksldjump"/>
              </a:rPr>
              <a:t>Frameworks</a:t>
            </a:r>
            <a:r>
              <a:rPr lang="en-US" dirty="0" smtClean="0">
                <a:solidFill>
                  <a:srgbClr val="FF0000"/>
                </a:solidFill>
                <a:hlinkClick r:id="rId2" action="ppaction://hlinksldjump"/>
              </a:rPr>
              <a:t> </a:t>
            </a:r>
            <a:r>
              <a:rPr lang="en-US" dirty="0" smtClean="0"/>
              <a:t>for the Web and Other types of Distributed Application Development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*Or VB, C#, PHP, etc.</a:t>
            </a:r>
          </a:p>
        </p:txBody>
      </p:sp>
    </p:spTree>
    <p:extLst>
      <p:ext uri="{BB962C8B-B14F-4D97-AF65-F5344CB8AC3E}">
        <p14:creationId xmlns:p14="http://schemas.microsoft.com/office/powerpoint/2010/main" val="29321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impacts WEB APP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38943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 you learned in Advanced Java, </a:t>
            </a:r>
            <a:r>
              <a:rPr lang="en-US" sz="2800" dirty="0" smtClean="0">
                <a:solidFill>
                  <a:srgbClr val="FF0000"/>
                </a:solidFill>
              </a:rPr>
              <a:t>architecture</a:t>
            </a:r>
            <a:r>
              <a:rPr lang="en-US" sz="2800" dirty="0" smtClean="0"/>
              <a:t> plays a big role in the overall quality of your application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Same </a:t>
            </a:r>
            <a:r>
              <a:rPr lang="en-US" sz="2800" dirty="0" smtClean="0">
                <a:solidFill>
                  <a:srgbClr val="FF0000"/>
                </a:solidFill>
              </a:rPr>
              <a:t>metrics</a:t>
            </a:r>
            <a:r>
              <a:rPr lang="en-US" sz="2800" dirty="0" smtClean="0"/>
              <a:t> apply: </a:t>
            </a:r>
            <a:r>
              <a:rPr lang="en-US" sz="2800" dirty="0" smtClean="0">
                <a:solidFill>
                  <a:srgbClr val="FF0000"/>
                </a:solidFill>
              </a:rPr>
              <a:t>a quality app has: </a:t>
            </a:r>
            <a:r>
              <a:rPr lang="en-US" sz="2800" u="sng" dirty="0" smtClean="0"/>
              <a:t>non-rigid, non-fragile and highly portable</a:t>
            </a:r>
            <a:r>
              <a:rPr lang="en-US" sz="2800" dirty="0" smtClean="0"/>
              <a:t> (flexible) modules</a:t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r>
              <a:rPr lang="en-US" sz="2800" dirty="0" smtClean="0"/>
              <a:t>Even </a:t>
            </a:r>
            <a:r>
              <a:rPr lang="en-US" sz="2800" dirty="0" smtClean="0">
                <a:solidFill>
                  <a:srgbClr val="FF0000"/>
                </a:solidFill>
              </a:rPr>
              <a:t>more important with a distributed app</a:t>
            </a:r>
            <a:r>
              <a:rPr lang="en-US" sz="2800" dirty="0" smtClean="0"/>
              <a:t>. Why? Because modules now live on </a:t>
            </a:r>
            <a:r>
              <a:rPr lang="en-US" sz="2800" u="sng" dirty="0" smtClean="0"/>
              <a:t>multiple computers</a:t>
            </a:r>
            <a:r>
              <a:rPr lang="en-US" sz="2800" dirty="0" smtClean="0"/>
              <a:t>. Deciding </a:t>
            </a:r>
            <a:r>
              <a:rPr lang="en-US" sz="2800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how many computers </a:t>
            </a:r>
            <a:r>
              <a:rPr lang="en-US" sz="2800" dirty="0" smtClean="0"/>
              <a:t>requires careful consideration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 POOR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731838"/>
          </a:xfrm>
        </p:spPr>
        <p:txBody>
          <a:bodyPr/>
          <a:lstStyle/>
          <a:p>
            <a:r>
              <a:rPr lang="en-US" dirty="0" smtClean="0"/>
              <a:t>You don’t want your app to work like this:</a:t>
            </a:r>
            <a:endParaRPr lang="en-US" dirty="0"/>
          </a:p>
        </p:txBody>
      </p:sp>
      <p:pic>
        <p:nvPicPr>
          <p:cNvPr id="4" name="Picture 3" descr="urina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36220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will need to learn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/>
              <a:t>Java frameworks to build web apps in Java</a:t>
            </a:r>
          </a:p>
          <a:p>
            <a:r>
              <a:rPr lang="en-US" dirty="0" smtClean="0"/>
              <a:t>What’s a Framework?</a:t>
            </a:r>
          </a:p>
          <a:p>
            <a:pPr lvl="1"/>
            <a:r>
              <a:rPr lang="en-US" dirty="0" smtClean="0"/>
              <a:t>Software libraries that make development easier</a:t>
            </a:r>
          </a:p>
          <a:p>
            <a:pPr lvl="1"/>
            <a:r>
              <a:rPr lang="en-US" dirty="0" smtClean="0"/>
              <a:t>Standard, built-in to JEE, plus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lvl="2"/>
            <a:r>
              <a:rPr lang="en-US" dirty="0" smtClean="0"/>
              <a:t>100s in Java World: more choice, more freedom, more challenge</a:t>
            </a:r>
          </a:p>
          <a:p>
            <a:pPr lvl="2"/>
            <a:r>
              <a:rPr lang="en-US" dirty="0" smtClean="0"/>
              <a:t>Only 2 in Microsoft World (ASP &amp; </a:t>
            </a:r>
            <a:r>
              <a:rPr lang="en-US" dirty="0" err="1" smtClean="0"/>
              <a:t>ASP.Net</a:t>
            </a:r>
            <a:r>
              <a:rPr lang="en-US" dirty="0" smtClean="0"/>
              <a:t>): vendor lock-in, only the Microsoft way, licensing costs</a:t>
            </a:r>
          </a:p>
          <a:p>
            <a:pPr lvl="2"/>
            <a:r>
              <a:rPr lang="en-US" dirty="0" smtClean="0"/>
              <a:t>PHP also very limited</a:t>
            </a:r>
          </a:p>
          <a:p>
            <a:pPr lvl="1"/>
            <a:r>
              <a:rPr lang="en-US" dirty="0" smtClean="0"/>
              <a:t>How to Choose:</a:t>
            </a:r>
          </a:p>
          <a:p>
            <a:pPr lvl="2"/>
            <a:r>
              <a:rPr lang="en-US" dirty="0" smtClean="0"/>
              <a:t>Avoid dogma, choose best tool for job</a:t>
            </a:r>
          </a:p>
          <a:p>
            <a:pPr lvl="2"/>
            <a:r>
              <a:rPr lang="en-US" dirty="0" smtClean="0"/>
              <a:t>Learn legacy and modern techniques</a:t>
            </a:r>
          </a:p>
          <a:p>
            <a:pPr lvl="2"/>
            <a:r>
              <a:rPr lang="en-US" dirty="0" smtClean="0">
                <a:hlinkClick r:id="rId2"/>
              </a:rPr>
              <a:t>3</a:t>
            </a:r>
            <a:r>
              <a:rPr lang="en-US" baseline="30000" dirty="0" smtClean="0">
                <a:hlinkClick r:id="rId2"/>
              </a:rPr>
              <a:t>rd</a:t>
            </a:r>
            <a:r>
              <a:rPr lang="en-US" dirty="0" smtClean="0">
                <a:hlinkClick r:id="rId2"/>
              </a:rPr>
              <a:t> Party Perspective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4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need to learn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/>
              <a:t>Java frameworks to build web apps in Java:</a:t>
            </a:r>
          </a:p>
          <a:p>
            <a:pPr lvl="1"/>
            <a:r>
              <a:rPr lang="en-US" dirty="0" smtClean="0"/>
              <a:t>Legacy (JSPs and Servlets with HTML5, CSS and JavaScript)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(F-A-S-T, total control, but labor-intensive)</a:t>
            </a:r>
          </a:p>
          <a:p>
            <a:pPr lvl="1"/>
            <a:r>
              <a:rPr lang="en-US" dirty="0" smtClean="0"/>
              <a:t>Ultra-Modern (</a:t>
            </a:r>
            <a:r>
              <a:rPr lang="en-US" dirty="0" err="1" smtClean="0"/>
              <a:t>RESTful</a:t>
            </a:r>
            <a:r>
              <a:rPr lang="en-US" dirty="0" smtClean="0"/>
              <a:t> Web Services with</a:t>
            </a:r>
            <a:br>
              <a:rPr lang="en-US" dirty="0" smtClean="0"/>
            </a:br>
            <a:r>
              <a:rPr lang="en-US" dirty="0" smtClean="0"/>
              <a:t>HTML5, CSS and JavaScript)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(decouples server-side technology from client-side)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Many others (50+): JSF, ZK, </a:t>
            </a:r>
            <a:r>
              <a:rPr lang="en-US" dirty="0" err="1" smtClean="0">
                <a:solidFill>
                  <a:schemeClr val="tx1"/>
                </a:solidFill>
              </a:rPr>
              <a:t>Vaadin</a:t>
            </a:r>
            <a:r>
              <a:rPr lang="en-US" dirty="0" smtClean="0">
                <a:solidFill>
                  <a:schemeClr val="tx1"/>
                </a:solidFill>
              </a:rPr>
              <a:t>, Struts, etc.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week will introduce a new topic</a:t>
            </a:r>
          </a:p>
          <a:p>
            <a:r>
              <a:rPr lang="en-US" dirty="0" smtClean="0"/>
              <a:t>Each week you will then be required to work on and submit a project related to the new topic</a:t>
            </a:r>
          </a:p>
          <a:p>
            <a:r>
              <a:rPr lang="en-US" dirty="0" smtClean="0"/>
              <a:t>Each project will be worth 50 points:</a:t>
            </a:r>
          </a:p>
          <a:p>
            <a:pPr lvl="1"/>
            <a:r>
              <a:rPr lang="en-US" dirty="0" smtClean="0"/>
              <a:t>25 points for effort (</a:t>
            </a:r>
            <a:r>
              <a:rPr lang="en-US" dirty="0" err="1" smtClean="0"/>
              <a:t>i.e</a:t>
            </a:r>
            <a:r>
              <a:rPr lang="en-US" dirty="0" smtClean="0"/>
              <a:t>, requirements satisfied)</a:t>
            </a:r>
          </a:p>
          <a:p>
            <a:pPr lvl="1"/>
            <a:r>
              <a:rPr lang="en-US" dirty="0" smtClean="0"/>
              <a:t>20 points for quality</a:t>
            </a:r>
          </a:p>
          <a:p>
            <a:pPr lvl="1"/>
            <a:r>
              <a:rPr lang="en-US" dirty="0" smtClean="0"/>
              <a:t>5 points for timeliness (10% late penalty)</a:t>
            </a:r>
          </a:p>
          <a:p>
            <a:r>
              <a:rPr lang="en-US" dirty="0" smtClean="0"/>
              <a:t>There will be no tests or quizzes</a:t>
            </a:r>
          </a:p>
          <a:p>
            <a:r>
              <a:rPr lang="en-US" dirty="0" smtClean="0"/>
              <a:t>Those who do the work, do the learning</a:t>
            </a:r>
          </a:p>
        </p:txBody>
      </p:sp>
    </p:spTree>
    <p:extLst>
      <p:ext uri="{BB962C8B-B14F-4D97-AF65-F5344CB8AC3E}">
        <p14:creationId xmlns:p14="http://schemas.microsoft.com/office/powerpoint/2010/main" val="14024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Web Application developers use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Java Enterprise Edition (JEE)</a:t>
            </a:r>
            <a:r>
              <a:rPr lang="en-US" dirty="0" smtClean="0"/>
              <a:t> on top of the Java Standard Edition (JSE).</a:t>
            </a:r>
          </a:p>
          <a:p>
            <a:r>
              <a:rPr lang="en-US" dirty="0" smtClean="0"/>
              <a:t>Unlike JSE you don’t download a JDK for JEE. Instead, the </a:t>
            </a:r>
            <a:r>
              <a:rPr lang="en-US" b="1" dirty="0" smtClean="0">
                <a:solidFill>
                  <a:srgbClr val="FF0000"/>
                </a:solidFill>
              </a:rPr>
              <a:t>software libraries are embedded </a:t>
            </a:r>
            <a:r>
              <a:rPr lang="en-US" dirty="0" smtClean="0"/>
              <a:t>in the JEE Server – in our case that will be Glassfish.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JEE v7 was released </a:t>
            </a:r>
            <a:r>
              <a:rPr lang="en-US" dirty="0" smtClean="0"/>
              <a:t>(Summer 2013). Many new features; some challenges. We’ll focus on v7.</a:t>
            </a:r>
          </a:p>
        </p:txBody>
      </p:sp>
    </p:spTree>
    <p:extLst>
      <p:ext uri="{BB962C8B-B14F-4D97-AF65-F5344CB8AC3E}">
        <p14:creationId xmlns:p14="http://schemas.microsoft.com/office/powerpoint/2010/main" val="7554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Throughout the semester, you will build a web application, using the MVC design pattern</a:t>
            </a:r>
          </a:p>
          <a:p>
            <a:pPr lvl="1"/>
            <a:r>
              <a:rPr lang="en-US" dirty="0" smtClean="0"/>
              <a:t>A store front application of your choosing which implements a shopping cart with ordering functionality</a:t>
            </a:r>
          </a:p>
          <a:p>
            <a:endParaRPr lang="en-US" dirty="0"/>
          </a:p>
          <a:p>
            <a:r>
              <a:rPr lang="en-US" dirty="0" smtClean="0"/>
              <a:t>Samples of Real World Web Apps</a:t>
            </a:r>
          </a:p>
          <a:p>
            <a:pPr lvl="1"/>
            <a:r>
              <a:rPr lang="en-US" dirty="0" smtClean="0"/>
              <a:t>There’s the amazing technology out there called Google</a:t>
            </a:r>
          </a:p>
          <a:p>
            <a:pPr lvl="1"/>
            <a:r>
              <a:rPr lang="en-US" dirty="0" smtClean="0"/>
              <a:t>Research different applications and see what you like and don’t like</a:t>
            </a:r>
          </a:p>
          <a:p>
            <a:pPr lvl="1"/>
            <a:r>
              <a:rPr lang="en-US" dirty="0" smtClean="0"/>
              <a:t>Incorporate these ideas into your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points earned or lost in this course</a:t>
            </a:r>
            <a:br>
              <a:rPr lang="en-US" dirty="0" smtClean="0"/>
            </a:br>
            <a:r>
              <a:rPr lang="en-US" dirty="0" smtClean="0"/>
              <a:t>(be specific)?</a:t>
            </a:r>
          </a:p>
          <a:p>
            <a:r>
              <a:rPr lang="en-US" dirty="0" smtClean="0"/>
              <a:t>What is the attendance policy and why is it so strict?</a:t>
            </a:r>
          </a:p>
          <a:p>
            <a:r>
              <a:rPr lang="en-US" dirty="0" smtClean="0"/>
              <a:t>What is the policy regarding late assignments?</a:t>
            </a:r>
          </a:p>
          <a:p>
            <a:r>
              <a:rPr lang="en-US" dirty="0" smtClean="0"/>
              <a:t>How should work be submitted?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/>
          <a:lstStyle/>
          <a:p>
            <a:r>
              <a:rPr lang="en-US" dirty="0" smtClean="0"/>
              <a:t>Andy Biewer, Instructor</a:t>
            </a:r>
          </a:p>
          <a:p>
            <a:r>
              <a:rPr lang="en-US" dirty="0" smtClean="0"/>
              <a:t>Distributed Java, Course #152-198</a:t>
            </a:r>
          </a:p>
          <a:p>
            <a:r>
              <a:rPr lang="en-US" dirty="0" smtClean="0"/>
              <a:t>Pre-requisites:</a:t>
            </a:r>
          </a:p>
          <a:p>
            <a:pPr lvl="1"/>
            <a:r>
              <a:rPr lang="en-US" dirty="0" smtClean="0"/>
              <a:t>Registered</a:t>
            </a:r>
            <a:r>
              <a:rPr lang="en-US" dirty="0"/>
              <a:t> </a:t>
            </a:r>
            <a:r>
              <a:rPr lang="en-US" dirty="0" smtClean="0"/>
              <a:t>(gets you on my roster)</a:t>
            </a:r>
          </a:p>
          <a:p>
            <a:pPr lvl="1"/>
            <a:r>
              <a:rPr lang="en-US" dirty="0" smtClean="0"/>
              <a:t>Completion of Intro Java #152-134 &amp; Advanced Java #152-135 with grade of “C” or better, or academic/commercial equivalents</a:t>
            </a:r>
          </a:p>
          <a:p>
            <a:r>
              <a:rPr lang="en-US" dirty="0" smtClean="0"/>
              <a:t>Student Introductions: your name, career goal and what you’ve been working on (code)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needs to create a </a:t>
            </a:r>
            <a:r>
              <a:rPr lang="en-US" dirty="0" err="1" smtClean="0"/>
              <a:t>github.com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Each weekly project will be committed to </a:t>
            </a:r>
            <a:r>
              <a:rPr lang="en-US" dirty="0" err="1" smtClean="0"/>
              <a:t>git</a:t>
            </a:r>
            <a:r>
              <a:rPr lang="en-US" dirty="0" smtClean="0"/>
              <a:t> as a new branch</a:t>
            </a:r>
          </a:p>
          <a:p>
            <a:r>
              <a:rPr lang="en-US" dirty="0" smtClean="0"/>
              <a:t>Branches will be merged into master so the culmination of your semester’s work is in master</a:t>
            </a:r>
          </a:p>
          <a:p>
            <a:r>
              <a:rPr lang="en-US" dirty="0" smtClean="0"/>
              <a:t>Let’s get you all setup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materials on Blackboard</a:t>
            </a:r>
          </a:p>
          <a:p>
            <a:r>
              <a:rPr lang="en-US" dirty="0" smtClean="0"/>
              <a:t>Multitude of resources online</a:t>
            </a:r>
          </a:p>
          <a:p>
            <a:r>
              <a:rPr lang="en-US" smtClean="0"/>
              <a:t>Really cool tools that build content for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6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Week 1 project on Blackboard and continue </a:t>
            </a:r>
            <a:r>
              <a:rPr lang="en-US" dirty="0" smtClean="0"/>
              <a:t>there</a:t>
            </a:r>
          </a:p>
          <a:p>
            <a:r>
              <a:rPr lang="en-US" dirty="0"/>
              <a:t>For next time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Read chapters 1 and 2 of the Java Servlet Tutorial (on </a:t>
            </a:r>
            <a:r>
              <a:rPr lang="en-US"/>
              <a:t>Blackboard</a:t>
            </a:r>
            <a:r>
              <a:rPr lang="en-US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we mean by the phrase</a:t>
            </a:r>
            <a:br>
              <a:rPr lang="en-US" dirty="0" smtClean="0"/>
            </a:br>
            <a:r>
              <a:rPr lang="en-US" dirty="0" smtClean="0"/>
              <a:t>“Distributed Java” </a:t>
            </a:r>
          </a:p>
          <a:p>
            <a:pPr lvl="1"/>
            <a:r>
              <a:rPr lang="en-US" dirty="0" smtClean="0"/>
              <a:t>A computer software program, </a:t>
            </a:r>
            <a:r>
              <a:rPr lang="en-US" u="sng" dirty="0" smtClean="0">
                <a:solidFill>
                  <a:srgbClr val="971C1B"/>
                </a:solidFill>
              </a:rPr>
              <a:t>often polyglot</a:t>
            </a:r>
            <a:r>
              <a:rPr lang="en-US" dirty="0" smtClean="0"/>
              <a:t>, split into modules or tiers, where each module/tier runs on a </a:t>
            </a:r>
            <a:r>
              <a:rPr lang="en-US" dirty="0" smtClean="0">
                <a:hlinkClick r:id="" action="ppaction://hlinkshowjump?jump=nextslide"/>
              </a:rPr>
              <a:t>different computer</a:t>
            </a:r>
            <a:endParaRPr lang="en-US" dirty="0" smtClean="0"/>
          </a:p>
          <a:p>
            <a:pPr lvl="1"/>
            <a:r>
              <a:rPr lang="en-US" dirty="0" smtClean="0"/>
              <a:t>The web is a distributed execution environment: </a:t>
            </a:r>
            <a:br>
              <a:rPr lang="en-US" dirty="0" smtClean="0"/>
            </a:br>
            <a:r>
              <a:rPr lang="en-US" dirty="0" smtClean="0"/>
              <a:t>client tier + server tier (&gt;= 2 computers needed)</a:t>
            </a:r>
          </a:p>
          <a:p>
            <a:pPr lvl="1"/>
            <a:r>
              <a:rPr lang="en-US" dirty="0" smtClean="0"/>
              <a:t>But regular, non-web apps can also be distributed among multiple computers on a LAN: grid computing, remote method invocation (RMI), etc.</a:t>
            </a:r>
          </a:p>
        </p:txBody>
      </p:sp>
    </p:spTree>
    <p:extLst>
      <p:ext uri="{BB962C8B-B14F-4D97-AF65-F5344CB8AC3E}">
        <p14:creationId xmlns:p14="http://schemas.microsoft.com/office/powerpoint/2010/main" val="29040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Many developers use PHP, </a:t>
            </a:r>
            <a:r>
              <a:rPr lang="en-US" dirty="0" err="1" smtClean="0"/>
              <a:t>C#.Net</a:t>
            </a:r>
            <a:r>
              <a:rPr lang="en-US" dirty="0" smtClean="0"/>
              <a:t>, </a:t>
            </a:r>
            <a:r>
              <a:rPr lang="en-US" dirty="0" err="1" smtClean="0"/>
              <a:t>VB.Net</a:t>
            </a:r>
            <a:r>
              <a:rPr lang="en-US" dirty="0" smtClean="0"/>
              <a:t>, Ruby on Rails and other languages to develop web apps</a:t>
            </a:r>
          </a:p>
          <a:p>
            <a:pPr lvl="1"/>
            <a:r>
              <a:rPr lang="en-US" u="sng" dirty="0" smtClean="0"/>
              <a:t>All </a:t>
            </a:r>
            <a:r>
              <a:rPr lang="en-US" dirty="0" smtClean="0"/>
              <a:t>are good choices, depending on the job. Pick the right tool for the job.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u="sng" dirty="0" smtClean="0"/>
              <a:t>Java Advantages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Portability across Operating Systems</a:t>
            </a:r>
          </a:p>
          <a:p>
            <a:pPr lvl="2"/>
            <a:r>
              <a:rPr lang="en-US" dirty="0" smtClean="0"/>
              <a:t>Powerful JVM (performance and scalability)</a:t>
            </a:r>
          </a:p>
          <a:p>
            <a:pPr lvl="2"/>
            <a:r>
              <a:rPr lang="en-US" dirty="0" smtClean="0"/>
              <a:t>Huge number of features., E.g., Java has built-in messaging via JMS and </a:t>
            </a:r>
            <a:r>
              <a:rPr lang="en-US" dirty="0" err="1" smtClean="0"/>
              <a:t>remoting</a:t>
            </a:r>
            <a:r>
              <a:rPr lang="en-US" dirty="0" smtClean="0"/>
              <a:t> via EJBs. Many others do not. </a:t>
            </a:r>
          </a:p>
          <a:p>
            <a:pPr lvl="2"/>
            <a:r>
              <a:rPr lang="en-US" dirty="0" smtClean="0"/>
              <a:t>Large Ecosystem of third-party libraries</a:t>
            </a:r>
          </a:p>
          <a:p>
            <a:pPr lvl="2"/>
            <a:r>
              <a:rPr lang="en-US" dirty="0" smtClean="0"/>
              <a:t>Solves problems others cannot</a:t>
            </a:r>
          </a:p>
        </p:txBody>
      </p:sp>
    </p:spTree>
    <p:extLst>
      <p:ext uri="{BB962C8B-B14F-4D97-AF65-F5344CB8AC3E}">
        <p14:creationId xmlns:p14="http://schemas.microsoft.com/office/powerpoint/2010/main" val="18001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Uses Java for Web Development?</a:t>
            </a:r>
          </a:p>
          <a:p>
            <a:pPr lvl="1"/>
            <a:r>
              <a:rPr lang="en-US" dirty="0" smtClean="0"/>
              <a:t>Large and Small companies</a:t>
            </a:r>
          </a:p>
          <a:p>
            <a:pPr lvl="1"/>
            <a:r>
              <a:rPr lang="en-US" u="sng" dirty="0" smtClean="0"/>
              <a:t>Large</a:t>
            </a:r>
            <a:r>
              <a:rPr lang="en-US" dirty="0" smtClean="0"/>
              <a:t> Organizations such as: Johnson Controls, GE, Wells Fargo, US Bank, Twitter, </a:t>
            </a:r>
            <a:r>
              <a:rPr lang="en-US" dirty="0" err="1" smtClean="0"/>
              <a:t>Kohls</a:t>
            </a:r>
            <a:r>
              <a:rPr lang="en-US" dirty="0" smtClean="0"/>
              <a:t>, NM Ins.</a:t>
            </a:r>
          </a:p>
          <a:p>
            <a:pPr lvl="1"/>
            <a:r>
              <a:rPr lang="en-US" u="sng" dirty="0" smtClean="0"/>
              <a:t>Small</a:t>
            </a:r>
            <a:r>
              <a:rPr lang="en-US" dirty="0" smtClean="0"/>
              <a:t> Organizations such as: Guardian Business Solutions, Boar’s Head Deli Products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World-wide #1 language </a:t>
            </a:r>
            <a:r>
              <a:rPr lang="en-US" dirty="0"/>
              <a:t>in world:</a:t>
            </a:r>
            <a:br>
              <a:rPr lang="en-US" dirty="0"/>
            </a:br>
            <a:r>
              <a:rPr lang="en-US" dirty="0">
                <a:hlinkClick r:id="rId2"/>
              </a:rPr>
              <a:t>http://www.tiobe.com/tiobe-index/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://pypl.github.io/</a:t>
            </a:r>
            <a:r>
              <a:rPr lang="en-US" dirty="0" smtClean="0">
                <a:hlinkClick r:id="rId3"/>
              </a:rPr>
              <a:t>PYPL.html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WEB APP example (N-tier)</a:t>
            </a:r>
            <a:endParaRPr lang="en-US" dirty="0"/>
          </a:p>
        </p:txBody>
      </p:sp>
      <p:pic>
        <p:nvPicPr>
          <p:cNvPr id="4" name="Content Placeholder 3" descr="JEE-Web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8" r="-4046" b="15171"/>
          <a:stretch/>
        </p:blipFill>
        <p:spPr>
          <a:xfrm>
            <a:off x="298174" y="1371600"/>
            <a:ext cx="8337826" cy="4613966"/>
          </a:xfrm>
        </p:spPr>
      </p:pic>
    </p:spTree>
    <p:extLst>
      <p:ext uri="{BB962C8B-B14F-4D97-AF65-F5344CB8AC3E}">
        <p14:creationId xmlns:p14="http://schemas.microsoft.com/office/powerpoint/2010/main" val="4033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mounted servers</a:t>
            </a:r>
            <a:endParaRPr lang="en-US" dirty="0"/>
          </a:p>
        </p:txBody>
      </p:sp>
      <p:pic>
        <p:nvPicPr>
          <p:cNvPr id="5" name="Content Placeholder 4" descr="rack-room-servers-I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4" b="10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35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Should We Bother to Create Distributed Applications that Use Multiple Computers?</a:t>
            </a:r>
          </a:p>
          <a:p>
            <a:pPr lvl="1"/>
            <a:r>
              <a:rPr lang="en-US" dirty="0" smtClean="0"/>
              <a:t>Service more users, run faster, process more data</a:t>
            </a:r>
          </a:p>
          <a:p>
            <a:pPr lvl="1"/>
            <a:r>
              <a:rPr lang="en-US" dirty="0" smtClean="0"/>
              <a:t>More computers means more processing power</a:t>
            </a:r>
          </a:p>
          <a:p>
            <a:pPr lvl="1"/>
            <a:r>
              <a:rPr lang="en-US" dirty="0" smtClean="0"/>
              <a:t>Decoupling of </a:t>
            </a:r>
            <a:r>
              <a:rPr lang="en-US" dirty="0" smtClean="0">
                <a:hlinkClick r:id="" action="ppaction://hlinkshowjump?jump=nextslide"/>
              </a:rPr>
              <a:t>modules/tiers</a:t>
            </a:r>
            <a:r>
              <a:rPr lang="en-US" dirty="0" smtClean="0"/>
              <a:t>: more flexible</a:t>
            </a:r>
          </a:p>
          <a:p>
            <a:pPr lvl="1"/>
            <a:r>
              <a:rPr lang="en-US" dirty="0" smtClean="0"/>
              <a:t>Reuse common functionality among different programs</a:t>
            </a:r>
          </a:p>
          <a:p>
            <a:pPr lvl="1"/>
            <a:r>
              <a:rPr lang="en-US" dirty="0" smtClean="0"/>
              <a:t>Horizontally scalable (easily adapt to increased processing demands)</a:t>
            </a:r>
          </a:p>
        </p:txBody>
      </p:sp>
    </p:spTree>
    <p:extLst>
      <p:ext uri="{BB962C8B-B14F-4D97-AF65-F5344CB8AC3E}">
        <p14:creationId xmlns:p14="http://schemas.microsoft.com/office/powerpoint/2010/main" val="10745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WEB APP SERVICE TIERS</a:t>
            </a:r>
            <a:endParaRPr lang="en-US" dirty="0"/>
          </a:p>
        </p:txBody>
      </p:sp>
      <p:pic>
        <p:nvPicPr>
          <p:cNvPr id="5" name="Content Placeholder 4" descr="overview-businessAndEisTiers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41" r="-10841"/>
          <a:stretch>
            <a:fillRect/>
          </a:stretch>
        </p:blipFill>
        <p:spPr>
          <a:xfrm>
            <a:off x="-228601" y="1295400"/>
            <a:ext cx="9360173" cy="4876800"/>
          </a:xfrm>
        </p:spPr>
      </p:pic>
    </p:spTree>
    <p:extLst>
      <p:ext uri="{BB962C8B-B14F-4D97-AF65-F5344CB8AC3E}">
        <p14:creationId xmlns:p14="http://schemas.microsoft.com/office/powerpoint/2010/main" val="1949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1608</TotalTime>
  <Words>878</Words>
  <Application>Microsoft Macintosh PowerPoint</Application>
  <PresentationFormat>On-screen Show (4:3)</PresentationFormat>
  <Paragraphs>124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Franklin Gothic Book</vt:lpstr>
      <vt:lpstr>Franklin Gothic Medium</vt:lpstr>
      <vt:lpstr>Mangal</vt:lpstr>
      <vt:lpstr>Wingdings 2</vt:lpstr>
      <vt:lpstr>Trek</vt:lpstr>
      <vt:lpstr>WELCOME TO DISTRIBUTED java</vt:lpstr>
      <vt:lpstr>introductions</vt:lpstr>
      <vt:lpstr>ABOUT THIS COURSE</vt:lpstr>
      <vt:lpstr>ABOUT THIS COURSE</vt:lpstr>
      <vt:lpstr>ABOUT THIS COURSE</vt:lpstr>
      <vt:lpstr>Distributed WEB APP example (N-tier)</vt:lpstr>
      <vt:lpstr>Rack mounted servers</vt:lpstr>
      <vt:lpstr>ABOUT THIS COURSE</vt:lpstr>
      <vt:lpstr>Java EE WEB APP SERVICE TIERS</vt:lpstr>
      <vt:lpstr>ABOUT THIS COURSE</vt:lpstr>
      <vt:lpstr>The skills you will need</vt:lpstr>
      <vt:lpstr>architecture impacts WEB APP quality</vt:lpstr>
      <vt:lpstr>Example of A POOR architecture</vt:lpstr>
      <vt:lpstr>ABOUT THIS COURSE</vt:lpstr>
      <vt:lpstr>ABOUT THIS COURSE</vt:lpstr>
      <vt:lpstr>About this course</vt:lpstr>
      <vt:lpstr>RECENT UPDATES</vt:lpstr>
      <vt:lpstr>Projects</vt:lpstr>
      <vt:lpstr>Course syllabus</vt:lpstr>
      <vt:lpstr>Github.com</vt:lpstr>
      <vt:lpstr>HTML/javascript/css</vt:lpstr>
      <vt:lpstr>Next activity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subject/>
  <dc:creator>jlombardo</dc:creator>
  <cp:keywords/>
  <dc:description/>
  <cp:lastModifiedBy>Biewer, Andrew (GE Healthcare)</cp:lastModifiedBy>
  <cp:revision>93</cp:revision>
  <dcterms:created xsi:type="dcterms:W3CDTF">2011-01-20T21:31:37Z</dcterms:created>
  <dcterms:modified xsi:type="dcterms:W3CDTF">2018-01-23T18:29:50Z</dcterms:modified>
  <cp:category/>
</cp:coreProperties>
</file>