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79" r:id="rId4"/>
    <p:sldId id="257" r:id="rId5"/>
    <p:sldId id="262" r:id="rId6"/>
    <p:sldId id="263" r:id="rId7"/>
    <p:sldId id="264" r:id="rId8"/>
    <p:sldId id="261" r:id="rId9"/>
    <p:sldId id="258" r:id="rId10"/>
    <p:sldId id="259" r:id="rId11"/>
    <p:sldId id="265" r:id="rId12"/>
    <p:sldId id="266" r:id="rId13"/>
    <p:sldId id="27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1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37"/>
  </p:normalViewPr>
  <p:slideViewPr>
    <p:cSldViewPr snapToGrid="0" snapToObjects="1">
      <p:cViewPr varScale="1">
        <p:scale>
          <a:sx n="143" d="100"/>
          <a:sy n="14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FirstWebApp_war_exploded/test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 : Web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9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web applications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Request/response</a:t>
            </a:r>
          </a:p>
          <a:p>
            <a:r>
              <a:rPr lang="en-US" dirty="0" smtClean="0"/>
              <a:t>HTTP Verbs</a:t>
            </a:r>
          </a:p>
          <a:p>
            <a:pPr lvl="1"/>
            <a:r>
              <a:rPr lang="en-US" dirty="0" smtClean="0"/>
              <a:t>GET</a:t>
            </a:r>
          </a:p>
          <a:p>
            <a:pPr lvl="2"/>
            <a:r>
              <a:rPr lang="en-US" dirty="0" smtClean="0"/>
              <a:t>Data can be sent on the same line as the URL</a:t>
            </a:r>
          </a:p>
          <a:p>
            <a:pPr lvl="1"/>
            <a:r>
              <a:rPr lang="en-US" dirty="0" smtClean="0"/>
              <a:t>POST</a:t>
            </a:r>
          </a:p>
          <a:p>
            <a:pPr lvl="2"/>
            <a:r>
              <a:rPr lang="en-US" dirty="0" smtClean="0"/>
              <a:t>Another way to request a response from the server</a:t>
            </a:r>
          </a:p>
          <a:p>
            <a:pPr lvl="2"/>
            <a:r>
              <a:rPr lang="en-US" dirty="0" smtClean="0"/>
              <a:t>Data is sent as part of the request message itself</a:t>
            </a:r>
            <a:endParaRPr lang="en-US" dirty="0"/>
          </a:p>
          <a:p>
            <a:pPr lvl="1"/>
            <a:r>
              <a:rPr lang="en-US" dirty="0" smtClean="0"/>
              <a:t>There are more which we will revisit with REST services but these will suffice for now</a:t>
            </a:r>
          </a:p>
        </p:txBody>
      </p:sp>
    </p:spTree>
    <p:extLst>
      <p:ext uri="{BB962C8B-B14F-4D97-AF65-F5344CB8AC3E}">
        <p14:creationId xmlns:p14="http://schemas.microsoft.com/office/powerpoint/2010/main" val="9416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hr-HR" sz="1500" dirty="0" err="1" smtClean="0"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hr-HR" sz="1500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hr-HR" sz="1500" dirty="0" err="1">
                <a:latin typeface="Courier New" charset="0"/>
                <a:ea typeface="Courier New" charset="0"/>
                <a:cs typeface="Courier New" charset="0"/>
              </a:rPr>
              <a:t>www.google.com</a:t>
            </a:r>
            <a:r>
              <a:rPr lang="hr-HR" sz="15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hr-HR" sz="1500" dirty="0" err="1">
                <a:latin typeface="Courier New" charset="0"/>
                <a:ea typeface="Courier New" charset="0"/>
                <a:cs typeface="Courier New" charset="0"/>
              </a:rPr>
              <a:t>search</a:t>
            </a:r>
            <a:r>
              <a:rPr lang="hr-HR" sz="15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?source</a:t>
            </a:r>
            <a:r>
              <a:rPr lang="hr-HR" sz="1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hr-HR" sz="15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hp&amp;ei</a:t>
            </a:r>
            <a:r>
              <a:rPr lang="hr-HR" sz="1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=Ii1uWvb0HMG10ASQz7eYBQ&amp;q=html5+doctype&amp;oq=&amp;</a:t>
            </a:r>
            <a:r>
              <a:rPr lang="hr-HR" sz="15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gs_l</a:t>
            </a:r>
            <a:r>
              <a:rPr lang="hr-HR" sz="1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=psy-ab.3.0.35i39k1l6.12164.13002.0.17705.5.4.0.0.0.0.329.329.3-1.2.0..2..0...1.1.64.psy-ab..3.2.1564.6..0j0i20i264k1j0i131i67k1j0i67k1j0i131k1.1235.yvXebgTk2Qw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Everything in red after the question mark is the content (aka parameters)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Limited length to the URL</a:t>
            </a:r>
          </a:p>
          <a:p>
            <a:pPr lvl="1"/>
            <a:r>
              <a:rPr lang="en-US" dirty="0" smtClean="0"/>
              <a:t>Insecure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ser can see this data in the address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POST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POST /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HTTP/1.1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Host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foo.com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Content-Type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application/x-www-form-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urlencoded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Content-Length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13</a:t>
            </a:r>
          </a:p>
          <a:p>
            <a:pPr marL="40005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say=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Hi&amp;to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=Mom</a:t>
            </a:r>
          </a:p>
          <a:p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Advantages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Larger amounts of data (unlimited) can be sent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Secure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048000" y="2160589"/>
            <a:ext cx="268941" cy="3047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Left Brace 4"/>
          <p:cNvSpPr/>
          <p:nvPr/>
        </p:nvSpPr>
        <p:spPr>
          <a:xfrm>
            <a:off x="842682" y="2545976"/>
            <a:ext cx="233083" cy="995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770094" y="3971365"/>
            <a:ext cx="197224" cy="421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29889" y="2128275"/>
            <a:ext cx="471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erb + requested resource + http version</a:t>
            </a:r>
            <a:endParaRPr lang="en-US" dirty="0"/>
          </a:p>
        </p:txBody>
      </p:sp>
      <p:cxnSp>
        <p:nvCxnSpPr>
          <p:cNvPr id="10" name="Elbow Connector 9"/>
          <p:cNvCxnSpPr>
            <a:endCxn id="5" idx="1"/>
          </p:cNvCxnSpPr>
          <p:nvPr/>
        </p:nvCxnSpPr>
        <p:spPr>
          <a:xfrm rot="16200000" flipH="1">
            <a:off x="148415" y="2349251"/>
            <a:ext cx="1113118" cy="275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952" y="1531274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3971365"/>
            <a:ext cx="2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the following for the project for this week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Follow the remaining slides step by step to create a web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Copy your HTML pages from week 1 into the web folder</a:t>
            </a:r>
          </a:p>
          <a:p>
            <a:pPr marL="1200150" lvl="2" indent="-342900"/>
            <a:r>
              <a:rPr lang="en-US" dirty="0" err="1" smtClean="0"/>
              <a:t>Redploy</a:t>
            </a:r>
            <a:r>
              <a:rPr lang="en-US" dirty="0" smtClean="0"/>
              <a:t> and make sure you can open your web pages from the browser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Figure out how you can change the application context in the browser URL</a:t>
            </a:r>
          </a:p>
          <a:p>
            <a:pPr marL="1200150" lvl="2" indent="-342900"/>
            <a:r>
              <a:rPr lang="en-US" dirty="0" smtClean="0"/>
              <a:t>Right now, it’s pretty ugly </a:t>
            </a:r>
            <a:r>
              <a:rPr lang="en-US" dirty="0"/>
              <a:t>(e.g., </a:t>
            </a:r>
            <a:r>
              <a:rPr lang="en-US" dirty="0" err="1" smtClean="0"/>
              <a:t>FirstWebApp_war_exploded</a:t>
            </a:r>
            <a:r>
              <a:rPr lang="en-US" dirty="0" smtClean="0"/>
              <a:t>)</a:t>
            </a:r>
          </a:p>
          <a:p>
            <a:pPr marL="1200150" lvl="2" indent="-342900"/>
            <a:r>
              <a:rPr lang="en-US" dirty="0" smtClean="0"/>
              <a:t>There is an IntelliJ setting in the Run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Commit and push all of your work to a ‘week2’ branch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marL="400050"/>
            <a:r>
              <a:rPr lang="en-US" dirty="0" smtClean="0"/>
              <a:t>You should be able to accomplish this all in class</a:t>
            </a:r>
          </a:p>
          <a:p>
            <a:pPr marL="800100" lvl="1"/>
            <a:r>
              <a:rPr lang="en-US" b="1" dirty="0" smtClean="0">
                <a:solidFill>
                  <a:srgbClr val="FF0000"/>
                </a:solidFill>
              </a:rPr>
              <a:t>Make sure to do it in class since I’m sure you will run into some issues and we can resolve them as they come up!</a:t>
            </a:r>
          </a:p>
        </p:txBody>
      </p:sp>
    </p:spTree>
    <p:extLst>
      <p:ext uri="{BB962C8B-B14F-4D97-AF65-F5344CB8AC3E}">
        <p14:creationId xmlns:p14="http://schemas.microsoft.com/office/powerpoint/2010/main" val="11527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Servlet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5" y="1270000"/>
            <a:ext cx="4155203" cy="5489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290898"/>
            <a:ext cx="4264212" cy="31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Servlet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65" y="1930400"/>
            <a:ext cx="79375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618" y="3637802"/>
            <a:ext cx="5130800" cy="30607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309791"/>
            <a:ext cx="8596668" cy="465222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FirstServlet.java</a:t>
            </a:r>
            <a:r>
              <a:rPr lang="en-US" dirty="0" smtClean="0"/>
              <a:t> and add Java EE 6 JARs to module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47010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web.xml</a:t>
            </a:r>
            <a:r>
              <a:rPr lang="en-US" dirty="0" smtClean="0"/>
              <a:t> and add servlet mapping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servlet-mapping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servlet-name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FirstServlet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servlet-name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-pattern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&gt;/first&lt;/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-pattern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servlet-mapping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2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web/</a:t>
            </a:r>
            <a:r>
              <a:rPr lang="en-US" dirty="0" err="1" smtClean="0"/>
              <a:t>test.html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&lt;!DOCTYPE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html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meta charset="UTF-8"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&gt;Title&lt;/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form method="get" action="first"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input type="text" name="param1"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input type="submit" value="GET"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form method="post" action="first"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input type="text" name="param1"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input type="submit" value="POST"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4533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and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59800"/>
            <a:ext cx="8596668" cy="941199"/>
          </a:xfrm>
        </p:spPr>
        <p:txBody>
          <a:bodyPr/>
          <a:lstStyle/>
          <a:p>
            <a:r>
              <a:rPr lang="en-US" dirty="0" smtClean="0"/>
              <a:t>Assumption: Glassfish is installed!</a:t>
            </a:r>
          </a:p>
          <a:p>
            <a:r>
              <a:rPr lang="en-US" dirty="0" smtClean="0"/>
              <a:t>Create run configuration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0999"/>
            <a:ext cx="4076700" cy="146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40" y="2400999"/>
            <a:ext cx="5712012" cy="37356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149788" y="1270000"/>
            <a:ext cx="717177" cy="122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94612" y="900668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the +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12640" y="3131249"/>
            <a:ext cx="636494" cy="28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1247"/>
            <a:ext cx="8596668" cy="469153"/>
          </a:xfrm>
        </p:spPr>
        <p:txBody>
          <a:bodyPr/>
          <a:lstStyle/>
          <a:p>
            <a:r>
              <a:rPr lang="en-US" smtClean="0"/>
              <a:t>Select the Glassfish domain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9154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884" y="3830918"/>
            <a:ext cx="4178300" cy="5588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135034" y="3120838"/>
            <a:ext cx="259977" cy="573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9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Demos </a:t>
            </a:r>
            <a:r>
              <a:rPr lang="mr-IN" dirty="0" smtClean="0"/>
              <a:t>–</a:t>
            </a:r>
            <a:r>
              <a:rPr lang="en-US" dirty="0" smtClean="0"/>
              <a:t> looking for volunteers</a:t>
            </a:r>
          </a:p>
          <a:p>
            <a:r>
              <a:rPr lang="en-US" dirty="0" smtClean="0"/>
              <a:t>Review </a:t>
            </a:r>
            <a:r>
              <a:rPr lang="en-US" dirty="0" err="1" smtClean="0"/>
              <a:t>git</a:t>
            </a:r>
            <a:r>
              <a:rPr lang="en-US" dirty="0" smtClean="0"/>
              <a:t> and IntelliJ integration</a:t>
            </a:r>
          </a:p>
          <a:p>
            <a:r>
              <a:rPr lang="en-US" dirty="0" smtClean="0"/>
              <a:t>Dive into what is a Java web application</a:t>
            </a:r>
          </a:p>
          <a:p>
            <a:r>
              <a:rPr lang="en-US" dirty="0" smtClean="0"/>
              <a:t>HTTP request/response verbs</a:t>
            </a:r>
          </a:p>
          <a:p>
            <a:r>
              <a:rPr lang="en-US" dirty="0" smtClean="0"/>
              <a:t>Project 2 (done in class this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0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260"/>
            <a:ext cx="8596668" cy="448140"/>
          </a:xfrm>
        </p:spPr>
        <p:txBody>
          <a:bodyPr/>
          <a:lstStyle/>
          <a:p>
            <a:r>
              <a:rPr lang="en-US" dirty="0" smtClean="0"/>
              <a:t>Add your </a:t>
            </a:r>
            <a:r>
              <a:rPr lang="en-US" smtClean="0"/>
              <a:t>web application to the deployments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001309" cy="464598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084729" y="4984376"/>
            <a:ext cx="358589" cy="8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5740" y="4607859"/>
            <a:ext cx="129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the +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11" y="1930400"/>
            <a:ext cx="4000500" cy="17272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885415" y="2637117"/>
            <a:ext cx="1264024" cy="313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59" y="4534401"/>
            <a:ext cx="2082800" cy="4826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7211243" y="3657600"/>
            <a:ext cx="290433" cy="780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211242" y="5113371"/>
            <a:ext cx="290433" cy="780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5326" y="5990172"/>
            <a:ext cx="100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Hit OK!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4736"/>
            <a:ext cx="8596668" cy="457105"/>
          </a:xfrm>
        </p:spPr>
        <p:txBody>
          <a:bodyPr/>
          <a:lstStyle/>
          <a:p>
            <a:r>
              <a:rPr lang="en-US" smtClean="0"/>
              <a:t>Run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63632"/>
            <a:ext cx="26162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02" y="3302746"/>
            <a:ext cx="4127500" cy="1117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44588" y="2617694"/>
            <a:ext cx="564777" cy="90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06681" y="2617694"/>
            <a:ext cx="447979" cy="10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3437" y="2387505"/>
            <a:ext cx="15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or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test.html</a:t>
            </a:r>
            <a:r>
              <a:rPr lang="en-US" dirty="0" smtClean="0"/>
              <a:t> from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URL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  <a:hlinkClick r:id="rId2"/>
              </a:rPr>
              <a:t>http://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hlinkClick r:id="rId2"/>
              </a:rPr>
              <a:t>localhost:8080/FirstWebApp_war_exploded/test.html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85750"/>
            <a:r>
              <a:rPr lang="en-US" dirty="0" smtClean="0">
                <a:ea typeface="Courier New" charset="0"/>
                <a:cs typeface="Courier New" charset="0"/>
              </a:rPr>
              <a:t>View Page Source if you want</a:t>
            </a:r>
          </a:p>
          <a:p>
            <a:pPr marL="685800" lvl="1"/>
            <a:r>
              <a:rPr lang="en-US" dirty="0" smtClean="0">
                <a:ea typeface="Courier New" charset="0"/>
                <a:cs typeface="Courier New" charset="0"/>
              </a:rPr>
              <a:t>You should see your forms</a:t>
            </a:r>
          </a:p>
          <a:p>
            <a:pPr marL="285750"/>
            <a:r>
              <a:rPr lang="en-US" dirty="0" smtClean="0">
                <a:ea typeface="Courier New" charset="0"/>
                <a:cs typeface="Courier New" charset="0"/>
              </a:rPr>
              <a:t>Enter data in first text box and click GET</a:t>
            </a:r>
          </a:p>
          <a:p>
            <a:pPr marL="685800" lvl="1"/>
            <a:r>
              <a:rPr lang="en-US" dirty="0" smtClean="0">
                <a:ea typeface="Courier New" charset="0"/>
                <a:cs typeface="Courier New" charset="0"/>
              </a:rPr>
              <a:t>Should take you to an empty page but look at the address bar!</a:t>
            </a:r>
          </a:p>
          <a:p>
            <a:pPr marL="285750"/>
            <a:r>
              <a:rPr lang="en-US" dirty="0" smtClean="0">
                <a:ea typeface="Courier New" charset="0"/>
                <a:cs typeface="Courier New" charset="0"/>
              </a:rPr>
              <a:t>Hit the back button and do the same for POST</a:t>
            </a:r>
          </a:p>
          <a:p>
            <a:pPr marL="685800" lvl="1"/>
            <a:r>
              <a:rPr lang="en-US" dirty="0" smtClean="0">
                <a:ea typeface="Courier New" charset="0"/>
                <a:cs typeface="Courier New" charset="0"/>
              </a:rPr>
              <a:t>Should take you to an empty page and look at the address bar</a:t>
            </a: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Response from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00189"/>
            <a:ext cx="10277537" cy="4559953"/>
          </a:xfrm>
        </p:spPr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doGet</a:t>
            </a:r>
            <a:r>
              <a:rPr lang="en-US" dirty="0" smtClean="0"/>
              <a:t> and </a:t>
            </a:r>
            <a:r>
              <a:rPr lang="en-US" dirty="0" err="1" smtClean="0"/>
              <a:t>doPost</a:t>
            </a:r>
            <a:endParaRPr lang="en-US" dirty="0" smtClean="0"/>
          </a:p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Courier New" charset="0"/>
                <a:ea typeface="Courier New" charset="0"/>
                <a:cs typeface="Courier New" charset="0"/>
              </a:rPr>
              <a:t>protected void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doPost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HttpServletRequest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request,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HttpServletResponse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response) </a:t>
            </a:r>
            <a:r>
              <a:rPr lang="en-US" sz="1500" b="1" dirty="0">
                <a:solidFill>
                  <a:srgbClr val="000080"/>
                </a:solidFill>
                <a:latin typeface="Courier New" charset="0"/>
                <a:ea typeface="Courier New" charset="0"/>
                <a:cs typeface="Courier New" charset="0"/>
              </a:rPr>
              <a:t>throws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ServletException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 String html = 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"&lt;html&gt;&lt;body&gt;Hi. I received param1="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request.getParameter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"param1"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) +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 via POST&lt;/body&gt;&lt;html&gt;"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response.getOutputStream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(html);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solidFill>
                  <a:srgbClr val="000080"/>
                </a:solidFill>
                <a:latin typeface="Courier New" charset="0"/>
                <a:ea typeface="Courier New" charset="0"/>
                <a:cs typeface="Courier New" charset="0"/>
              </a:rPr>
              <a:t>protected void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doGet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HttpServletRequest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request,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HttpServletResponse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response) </a:t>
            </a:r>
            <a:r>
              <a:rPr lang="en-US" sz="1500" b="1" dirty="0">
                <a:solidFill>
                  <a:srgbClr val="000080"/>
                </a:solidFill>
                <a:latin typeface="Courier New" charset="0"/>
                <a:ea typeface="Courier New" charset="0"/>
                <a:cs typeface="Courier New" charset="0"/>
              </a:rPr>
              <a:t>throws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ServletException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 String html = 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"&lt;html&gt;&lt;body&gt;Hi. I received param1="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request.getParameter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"param1"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) +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 via GET&lt;/body&gt;&lt;html&gt;"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response.getOutputStream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(html);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655" y="6060142"/>
            <a:ext cx="749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When you makes changes you need to either </a:t>
            </a:r>
            <a:r>
              <a:rPr lang="en-US" b="1" dirty="0" err="1" smtClean="0">
                <a:solidFill>
                  <a:srgbClr val="FF0000"/>
                </a:solidFill>
              </a:rPr>
              <a:t>redploy</a:t>
            </a:r>
            <a:r>
              <a:rPr lang="en-US" b="1" dirty="0" smtClean="0">
                <a:solidFill>
                  <a:srgbClr val="FF0000"/>
                </a:solidFill>
              </a:rPr>
              <a:t> your application or restart the Glassfish server completely.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Obviously using </a:t>
            </a:r>
            <a:r>
              <a:rPr lang="en-US" dirty="0" err="1" smtClean="0"/>
              <a:t>println’s</a:t>
            </a:r>
            <a:r>
              <a:rPr lang="en-US" dirty="0" smtClean="0"/>
              <a:t> to output HTML is less than optimal</a:t>
            </a:r>
          </a:p>
          <a:p>
            <a:r>
              <a:rPr lang="en-US" dirty="0" smtClean="0"/>
              <a:t>Think about alternatives</a:t>
            </a:r>
          </a:p>
          <a:p>
            <a:r>
              <a:rPr lang="en-US" dirty="0" smtClean="0"/>
              <a:t>Can you implement an alternative using </a:t>
            </a:r>
            <a:r>
              <a:rPr lang="en-US" dirty="0" err="1" smtClean="0"/>
              <a:t>FileReader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Such as reading an HTML file that is stored under the project and writing that out on the response</a:t>
            </a:r>
          </a:p>
          <a:p>
            <a:pPr lvl="1"/>
            <a:r>
              <a:rPr lang="en-US" dirty="0" smtClean="0"/>
              <a:t>Give it a try</a:t>
            </a:r>
          </a:p>
          <a:p>
            <a:pPr lvl="1"/>
            <a:r>
              <a:rPr lang="en-US" dirty="0" smtClean="0"/>
              <a:t>Can you identify limitations to this new </a:t>
            </a:r>
            <a:r>
              <a:rPr lang="en-US" smtClean="0"/>
              <a:t>approach?</a:t>
            </a:r>
            <a:endParaRPr lang="en-US" dirty="0" smtClean="0"/>
          </a:p>
          <a:p>
            <a:r>
              <a:rPr lang="en-US" dirty="0" smtClean="0"/>
              <a:t>Next week, we’ll look at another alternative: JSPs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chapters 1, 3 and 4 from the book</a:t>
            </a:r>
          </a:p>
          <a:p>
            <a:r>
              <a:rPr lang="en-US" dirty="0" smtClean="0"/>
              <a:t>We will be working on converting your HTML pages to Java Server Pages</a:t>
            </a:r>
          </a:p>
          <a:p>
            <a:pPr lvl="1"/>
            <a:r>
              <a:rPr lang="en-US" dirty="0" smtClean="0"/>
              <a:t>Anyone who wants to work ahead on this is entirely welcome but don’t submit that as part of the ‘week2’ branch on </a:t>
            </a:r>
            <a:r>
              <a:rPr lang="en-US" dirty="0" err="1" smtClean="0"/>
              <a:t>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File and directory patterns</a:t>
            </a:r>
          </a:p>
          <a:p>
            <a:pPr lvl="1"/>
            <a:r>
              <a:rPr lang="en-US" dirty="0" smtClean="0"/>
              <a:t>Used to ignore any files you don’t want to show up in your list of files to be </a:t>
            </a:r>
            <a:r>
              <a:rPr lang="en-US" dirty="0" err="1" smtClean="0"/>
              <a:t>commited</a:t>
            </a:r>
            <a:r>
              <a:rPr lang="en-US" dirty="0" smtClean="0"/>
              <a:t> to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lvl="1"/>
            <a:r>
              <a:rPr lang="en-US" dirty="0" smtClean="0"/>
              <a:t>It’s up to you which files you want to commit</a:t>
            </a:r>
          </a:p>
          <a:p>
            <a:pPr lvl="1"/>
            <a:r>
              <a:rPr lang="en-US" dirty="0" smtClean="0"/>
              <a:t>There are some predefined .</a:t>
            </a:r>
            <a:r>
              <a:rPr lang="en-US" dirty="0" err="1" smtClean="0"/>
              <a:t>gitignore</a:t>
            </a:r>
            <a:r>
              <a:rPr lang="en-US" dirty="0" smtClean="0"/>
              <a:t> files for various types of projects</a:t>
            </a:r>
          </a:p>
          <a:p>
            <a:pPr lvl="2"/>
            <a:r>
              <a:rPr lang="en-US" dirty="0"/>
              <a:t>Google: “.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intellij</a:t>
            </a:r>
            <a:r>
              <a:rPr lang="en-US" dirty="0"/>
              <a:t> java web </a:t>
            </a:r>
            <a:r>
              <a:rPr lang="en-US" dirty="0" smtClean="0"/>
              <a:t>application”</a:t>
            </a:r>
          </a:p>
          <a:p>
            <a:pPr lvl="2"/>
            <a:r>
              <a:rPr lang="en-US" dirty="0" smtClean="0"/>
              <a:t>You can use them or just borrow from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0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Java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Servlets, filters, listeners</a:t>
            </a:r>
          </a:p>
          <a:p>
            <a:r>
              <a:rPr lang="en-US" dirty="0" smtClean="0"/>
              <a:t>JSPs (another type of servlet)</a:t>
            </a:r>
          </a:p>
          <a:p>
            <a:r>
              <a:rPr lang="en-US" dirty="0"/>
              <a:t>Static </a:t>
            </a:r>
            <a:r>
              <a:rPr lang="en-US" dirty="0" smtClean="0"/>
              <a:t>content (images, CSS, JavaScript)</a:t>
            </a:r>
            <a:endParaRPr lang="en-US" dirty="0"/>
          </a:p>
          <a:p>
            <a:r>
              <a:rPr lang="en-US" dirty="0" smtClean="0"/>
              <a:t>Metadata information</a:t>
            </a:r>
          </a:p>
          <a:p>
            <a:r>
              <a:rPr lang="en-US" dirty="0" smtClean="0"/>
              <a:t>Library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web (i.e., HTTP) requests</a:t>
            </a:r>
          </a:p>
          <a:p>
            <a:pPr lvl="1"/>
            <a:r>
              <a:rPr lang="en-US" dirty="0" smtClean="0"/>
              <a:t>In the case of a web application, request contains data submitted from HTML forms</a:t>
            </a:r>
          </a:p>
          <a:p>
            <a:r>
              <a:rPr lang="en-US" dirty="0" smtClean="0"/>
              <a:t>Process the request (logic, data model, database, other services)</a:t>
            </a:r>
          </a:p>
          <a:p>
            <a:r>
              <a:rPr lang="en-US" dirty="0" smtClean="0"/>
              <a:t>Respond with an HTTP response</a:t>
            </a:r>
          </a:p>
          <a:p>
            <a:pPr lvl="1"/>
            <a:r>
              <a:rPr lang="en-US" dirty="0" smtClean="0"/>
              <a:t>In the case of a web application, the response is HTML</a:t>
            </a:r>
          </a:p>
          <a:p>
            <a:r>
              <a:rPr lang="en-US" dirty="0" smtClean="0"/>
              <a:t>NOTE: servlets are singletons</a:t>
            </a:r>
          </a:p>
          <a:p>
            <a:pPr lvl="1"/>
            <a:r>
              <a:rPr lang="en-US" dirty="0" smtClean="0"/>
              <a:t>Q: How does a web server handle multiple simultaneous requests?</a:t>
            </a:r>
          </a:p>
          <a:p>
            <a:pPr lvl="1"/>
            <a:r>
              <a:rPr lang="en-US" dirty="0" smtClean="0"/>
              <a:t>A: Threads</a:t>
            </a:r>
          </a:p>
          <a:p>
            <a:pPr lvl="1"/>
            <a:r>
              <a:rPr lang="en-US" dirty="0" smtClean="0"/>
              <a:t>Therefore: DO NOT store state (instance data) which should not be shared between requests</a:t>
            </a:r>
          </a:p>
        </p:txBody>
      </p:sp>
    </p:spTree>
    <p:extLst>
      <p:ext uri="{BB962C8B-B14F-4D97-AF65-F5344CB8AC3E}">
        <p14:creationId xmlns:p14="http://schemas.microsoft.com/office/powerpoint/2010/main" val="6802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Pages (JSPs)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a JSPs as an executable HTML with code</a:t>
            </a:r>
          </a:p>
          <a:p>
            <a:r>
              <a:rPr lang="en-US" dirty="0" smtClean="0"/>
              <a:t>Embedded code can be Java (we’ll see this is pretty ugly)</a:t>
            </a:r>
          </a:p>
          <a:p>
            <a:r>
              <a:rPr lang="en-US" dirty="0" smtClean="0"/>
              <a:t>Embedded code can also be tags from standard tag libraries or custom tags</a:t>
            </a:r>
          </a:p>
          <a:p>
            <a:r>
              <a:rPr lang="en-US" dirty="0" smtClean="0"/>
              <a:t>JSPs are compiled at runtime by the web server</a:t>
            </a:r>
          </a:p>
          <a:p>
            <a:pPr lvl="1"/>
            <a:r>
              <a:rPr lang="en-US" dirty="0" smtClean="0"/>
              <a:t>First to Java</a:t>
            </a:r>
          </a:p>
          <a:p>
            <a:pPr lvl="1"/>
            <a:r>
              <a:rPr lang="en-US" dirty="0" smtClean="0"/>
              <a:t>Second to bytecode</a:t>
            </a:r>
          </a:p>
          <a:p>
            <a:r>
              <a:rPr lang="en-US" dirty="0" smtClean="0"/>
              <a:t>Basically, JSPs are another form of servlet</a:t>
            </a:r>
          </a:p>
        </p:txBody>
      </p:sp>
    </p:spTree>
    <p:extLst>
      <p:ext uri="{BB962C8B-B14F-4D97-AF65-F5344CB8AC3E}">
        <p14:creationId xmlns:p14="http://schemas.microsoft.com/office/powerpoint/2010/main" val="2847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 contain WEB-INF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eb.xml</a:t>
            </a:r>
            <a:r>
              <a:rPr lang="en-US" dirty="0" smtClean="0"/>
              <a:t> file which contains definitions of</a:t>
            </a:r>
          </a:p>
          <a:p>
            <a:pPr lvl="2"/>
            <a:r>
              <a:rPr lang="en-US" dirty="0" smtClean="0"/>
              <a:t>Servlets</a:t>
            </a:r>
          </a:p>
          <a:p>
            <a:pPr lvl="2"/>
            <a:r>
              <a:rPr lang="en-US" dirty="0" smtClean="0"/>
              <a:t>Filters</a:t>
            </a:r>
          </a:p>
          <a:p>
            <a:pPr lvl="2"/>
            <a:r>
              <a:rPr lang="en-US" dirty="0" smtClean="0"/>
              <a:t>Listeners</a:t>
            </a:r>
          </a:p>
          <a:p>
            <a:pPr lvl="2"/>
            <a:r>
              <a:rPr lang="en-US" dirty="0" smtClean="0"/>
              <a:t>Welcome pages</a:t>
            </a:r>
          </a:p>
          <a:p>
            <a:pPr lvl="2"/>
            <a:r>
              <a:rPr lang="en-US" dirty="0" smtClean="0"/>
              <a:t>Resources</a:t>
            </a:r>
          </a:p>
          <a:p>
            <a:pPr lvl="2"/>
            <a:r>
              <a:rPr lang="en-US" dirty="0" err="1"/>
              <a:t>e</a:t>
            </a:r>
            <a:r>
              <a:rPr lang="en-US" dirty="0" err="1" smtClean="0"/>
              <a:t>tc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WEB-INF also contains</a:t>
            </a:r>
          </a:p>
          <a:p>
            <a:pPr lvl="2"/>
            <a:r>
              <a:rPr lang="en-US" dirty="0" smtClean="0"/>
              <a:t>Compiled classes</a:t>
            </a:r>
          </a:p>
          <a:p>
            <a:pPr lvl="2"/>
            <a:r>
              <a:rPr lang="en-US" dirty="0" smtClean="0"/>
              <a:t>JAR files that your application requires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7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Java web application in 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/ New Project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We will do it this way this week (no guarantees next week)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18" y="2980662"/>
            <a:ext cx="8039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Java web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369" y="2463006"/>
            <a:ext cx="4051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041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1566</TotalTime>
  <Words>932</Words>
  <Application>Microsoft Macintosh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Courier New</vt:lpstr>
      <vt:lpstr>Mangal</vt:lpstr>
      <vt:lpstr>Trebuchet MS</vt:lpstr>
      <vt:lpstr>Wingdings 3</vt:lpstr>
      <vt:lpstr>Arial</vt:lpstr>
      <vt:lpstr>Facet</vt:lpstr>
      <vt:lpstr>Distributed Java</vt:lpstr>
      <vt:lpstr>Agenda</vt:lpstr>
      <vt:lpstr>Git Ignore</vt:lpstr>
      <vt:lpstr>What is a Java web application</vt:lpstr>
      <vt:lpstr>Servlets</vt:lpstr>
      <vt:lpstr>Java Server Pages (JSPs)</vt:lpstr>
      <vt:lpstr>Metadata</vt:lpstr>
      <vt:lpstr>Creating a Java web application in IntelliJ</vt:lpstr>
      <vt:lpstr>Structure of a Java web application</vt:lpstr>
      <vt:lpstr>How web applications work</vt:lpstr>
      <vt:lpstr>HTTP GET Example</vt:lpstr>
      <vt:lpstr>HTTP POST Example</vt:lpstr>
      <vt:lpstr>Project</vt:lpstr>
      <vt:lpstr>Create a Servlet</vt:lpstr>
      <vt:lpstr>Create a Servlet</vt:lpstr>
      <vt:lpstr>Create a Servlet</vt:lpstr>
      <vt:lpstr>HTML Page</vt:lpstr>
      <vt:lpstr>Run and Test</vt:lpstr>
      <vt:lpstr>Run and Test</vt:lpstr>
      <vt:lpstr>Run and Test</vt:lpstr>
      <vt:lpstr>Run and Test</vt:lpstr>
      <vt:lpstr>Open test.html from Browser</vt:lpstr>
      <vt:lpstr>Generate a Response from Servlet</vt:lpstr>
      <vt:lpstr>Alternatives?</vt:lpstr>
      <vt:lpstr>Next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Biewer, Andrew (GE Healthcare)</dc:creator>
  <cp:lastModifiedBy>Biewer, Andrew (GE Healthcare)</cp:lastModifiedBy>
  <cp:revision>93</cp:revision>
  <dcterms:created xsi:type="dcterms:W3CDTF">2018-01-27T13:06:59Z</dcterms:created>
  <dcterms:modified xsi:type="dcterms:W3CDTF">2018-01-30T15:31:19Z</dcterms:modified>
</cp:coreProperties>
</file>