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8" r:id="rId9"/>
    <p:sldId id="269" r:id="rId10"/>
    <p:sldId id="266" r:id="rId11"/>
    <p:sldId id="270" r:id="rId12"/>
    <p:sldId id="271" r:id="rId13"/>
    <p:sldId id="267" r:id="rId14"/>
    <p:sldId id="275" r:id="rId15"/>
    <p:sldId id="274" r:id="rId16"/>
    <p:sldId id="272" r:id="rId17"/>
    <p:sldId id="262" r:id="rId18"/>
    <p:sldId id="27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1"/>
    <p:restoredTop sz="94680"/>
  </p:normalViewPr>
  <p:slideViewPr>
    <p:cSldViewPr snapToGrid="0" snapToObjects="1">
      <p:cViewPr varScale="1">
        <p:scale>
          <a:sx n="143" d="100"/>
          <a:sy n="143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66F4-ED13-574D-A75E-C68C000A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233A-D081-AF40-A5E2-F832269A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sym typeface="Wingdings" pitchFamily="2" charset="2"/>
              </a:rPr>
              <a:t></a:t>
            </a:r>
            <a:r>
              <a:rPr lang="en-US" dirty="0"/>
              <a:t> Controller </a:t>
            </a:r>
            <a:r>
              <a:rPr lang="en-US" dirty="0">
                <a:sym typeface="Wingdings" pitchFamily="2" charset="2"/>
              </a:rPr>
              <a:t></a:t>
            </a:r>
            <a:r>
              <a:rPr lang="en-US" dirty="0"/>
              <a:t> View</a:t>
            </a:r>
          </a:p>
          <a:p>
            <a:r>
              <a:rPr lang="en-US" dirty="0"/>
              <a:t>The Model is everything having to do with retrieving and storing data</a:t>
            </a:r>
          </a:p>
          <a:p>
            <a:pPr lvl="1"/>
            <a:r>
              <a:rPr lang="en-US" dirty="0"/>
              <a:t>Usually a database but for now we’ll mock up some data</a:t>
            </a:r>
          </a:p>
          <a:p>
            <a:r>
              <a:rPr lang="en-US" dirty="0"/>
              <a:t>View is the user interface (JSPs in this case)</a:t>
            </a:r>
          </a:p>
          <a:p>
            <a:r>
              <a:rPr lang="en-US" dirty="0"/>
              <a:t>Controller bridges the model and view</a:t>
            </a:r>
          </a:p>
          <a:p>
            <a:pPr lvl="1"/>
            <a:r>
              <a:rPr lang="en-US" dirty="0"/>
              <a:t>Handles requests</a:t>
            </a:r>
          </a:p>
          <a:p>
            <a:pPr lvl="1"/>
            <a:r>
              <a:rPr lang="en-US" dirty="0"/>
              <a:t>Invokes data access in the model</a:t>
            </a:r>
          </a:p>
          <a:p>
            <a:pPr lvl="1"/>
            <a:r>
              <a:rPr lang="en-US" dirty="0"/>
              <a:t>Forwards to the appropriate view</a:t>
            </a:r>
          </a:p>
          <a:p>
            <a:r>
              <a:rPr lang="en-US" dirty="0"/>
              <a:t>You can create different controllers, model classes, and views as suits the design of your application – single responsibility principle!</a:t>
            </a:r>
          </a:p>
        </p:txBody>
      </p:sp>
    </p:spTree>
    <p:extLst>
      <p:ext uri="{BB962C8B-B14F-4D97-AF65-F5344CB8AC3E}">
        <p14:creationId xmlns:p14="http://schemas.microsoft.com/office/powerpoint/2010/main" val="38601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31AD-5282-EF40-B394-BCB7E340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7551-D86F-264E-8664-BFD974BC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old Java objects</a:t>
            </a:r>
          </a:p>
          <a:p>
            <a:r>
              <a:rPr lang="en-US" dirty="0"/>
              <a:t>Create a Name class under a model package</a:t>
            </a:r>
          </a:p>
          <a:p>
            <a:pPr lvl="1"/>
            <a:r>
              <a:rPr lang="en-US" dirty="0"/>
              <a:t>id : String</a:t>
            </a:r>
          </a:p>
          <a:p>
            <a:pPr lvl="1"/>
            <a:r>
              <a:rPr lang="en-US" dirty="0"/>
              <a:t>first : String</a:t>
            </a:r>
          </a:p>
          <a:p>
            <a:pPr lvl="1"/>
            <a:r>
              <a:rPr lang="en-US" dirty="0"/>
              <a:t>last : String</a:t>
            </a:r>
          </a:p>
          <a:p>
            <a:r>
              <a:rPr lang="en-US" dirty="0"/>
              <a:t>Create a </a:t>
            </a:r>
            <a:r>
              <a:rPr lang="en-US" dirty="0" err="1"/>
              <a:t>NameService</a:t>
            </a:r>
            <a:r>
              <a:rPr lang="en-US" dirty="0"/>
              <a:t> class under the model package also</a:t>
            </a:r>
          </a:p>
          <a:p>
            <a:pPr lvl="1"/>
            <a:r>
              <a:rPr lang="en-US" dirty="0" err="1"/>
              <a:t>getName</a:t>
            </a:r>
            <a:r>
              <a:rPr lang="en-US" dirty="0"/>
              <a:t>(id : String) : Name</a:t>
            </a:r>
          </a:p>
          <a:p>
            <a:pPr lvl="1"/>
            <a:r>
              <a:rPr lang="en-US" dirty="0" err="1"/>
              <a:t>getAllNames</a:t>
            </a:r>
            <a:r>
              <a:rPr lang="en-US" dirty="0"/>
              <a:t>() : List&lt;Name&gt;</a:t>
            </a:r>
          </a:p>
          <a:p>
            <a:pPr lvl="1"/>
            <a:r>
              <a:rPr lang="en-US" dirty="0" err="1"/>
              <a:t>findNames</a:t>
            </a:r>
            <a:r>
              <a:rPr lang="en-US" dirty="0"/>
              <a:t>(search : String) : List&lt;Name&gt;</a:t>
            </a:r>
          </a:p>
        </p:txBody>
      </p:sp>
    </p:spTree>
    <p:extLst>
      <p:ext uri="{BB962C8B-B14F-4D97-AF65-F5344CB8AC3E}">
        <p14:creationId xmlns:p14="http://schemas.microsoft.com/office/powerpoint/2010/main" val="24420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2F9B-B3F9-884D-9093-26F53736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Model in the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BF32-6B42-B74D-93DF-7675C6F7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controller </a:t>
            </a:r>
            <a:r>
              <a:rPr lang="en-US" dirty="0" err="1"/>
              <a:t>doGet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Instantiate the </a:t>
            </a:r>
            <a:r>
              <a:rPr lang="en-US" dirty="0" err="1"/>
              <a:t>NameService</a:t>
            </a:r>
            <a:r>
              <a:rPr lang="en-US" dirty="0"/>
              <a:t> and invoke the </a:t>
            </a:r>
            <a:r>
              <a:rPr lang="en-US" dirty="0" err="1"/>
              <a:t>getName</a:t>
            </a:r>
            <a:r>
              <a:rPr lang="en-US" dirty="0"/>
              <a:t>() method with the “id” for “Fred”</a:t>
            </a:r>
          </a:p>
          <a:p>
            <a:pPr lvl="1"/>
            <a:r>
              <a:rPr lang="en-US" dirty="0"/>
              <a:t>Store the name as an attribute in the request from the Name object that was returned</a:t>
            </a:r>
          </a:p>
          <a:p>
            <a:pPr lvl="1"/>
            <a:r>
              <a:rPr lang="en-US" dirty="0"/>
              <a:t>Test your site again</a:t>
            </a:r>
          </a:p>
          <a:p>
            <a:pPr lvl="1"/>
            <a:r>
              <a:rPr lang="en-US" dirty="0"/>
              <a:t>In the next slide, we’ll add more sophisticated branching</a:t>
            </a:r>
          </a:p>
        </p:txBody>
      </p:sp>
    </p:spTree>
    <p:extLst>
      <p:ext uri="{BB962C8B-B14F-4D97-AF65-F5344CB8AC3E}">
        <p14:creationId xmlns:p14="http://schemas.microsoft.com/office/powerpoint/2010/main" val="22852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7C37-A47C-EA4A-A213-7EBCE0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in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C32D-D241-A845-B7D7-471C2216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Recall, requests can take parameters from the requests (HTTP GET and POST)</a:t>
            </a:r>
          </a:p>
          <a:p>
            <a:r>
              <a:rPr lang="en-US" dirty="0"/>
              <a:t>You can use these parameters to branch in your controllers and do different things, perhaps even navigate to different pages</a:t>
            </a:r>
          </a:p>
          <a:p>
            <a:r>
              <a:rPr lang="en-US" dirty="0"/>
              <a:t>Refactor the </a:t>
            </a:r>
            <a:r>
              <a:rPr lang="en-US" dirty="0" err="1"/>
              <a:t>NameController</a:t>
            </a:r>
            <a:endParaRPr lang="en-US" dirty="0"/>
          </a:p>
          <a:p>
            <a:pPr lvl="1"/>
            <a:r>
              <a:rPr lang="en-US" dirty="0"/>
              <a:t>If no request parameters, retrieve entire list of names and forward to </a:t>
            </a:r>
            <a:r>
              <a:rPr lang="en-US" dirty="0" err="1"/>
              <a:t>nameList.jsp</a:t>
            </a:r>
            <a:r>
              <a:rPr lang="en-US" dirty="0"/>
              <a:t> (will require new service method, right?)</a:t>
            </a:r>
          </a:p>
          <a:p>
            <a:pPr lvl="1"/>
            <a:r>
              <a:rPr lang="en-US" dirty="0"/>
              <a:t>If request contains “id” parameter, retrieve the name and forward to </a:t>
            </a:r>
            <a:r>
              <a:rPr lang="en-US" dirty="0" err="1"/>
              <a:t>nameDetails.jsp</a:t>
            </a:r>
            <a:r>
              <a:rPr lang="en-US" dirty="0"/>
              <a:t> (new page!)</a:t>
            </a:r>
          </a:p>
          <a:p>
            <a:pPr lvl="1"/>
            <a:r>
              <a:rPr lang="en-US" dirty="0"/>
              <a:t>If request contains “search” parameter, search via the service for matching names and forward to </a:t>
            </a:r>
            <a:r>
              <a:rPr lang="en-US" dirty="0" err="1"/>
              <a:t>nameList.jsp</a:t>
            </a:r>
            <a:endParaRPr lang="en-US" dirty="0"/>
          </a:p>
          <a:p>
            <a:pPr lvl="1"/>
            <a:r>
              <a:rPr lang="en-US" dirty="0"/>
              <a:t>Note: we need to also create a Name class with id, first and last name fields </a:t>
            </a:r>
          </a:p>
        </p:txBody>
      </p:sp>
    </p:spTree>
    <p:extLst>
      <p:ext uri="{BB962C8B-B14F-4D97-AF65-F5344CB8AC3E}">
        <p14:creationId xmlns:p14="http://schemas.microsoft.com/office/powerpoint/2010/main" val="277122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AC32-1DDF-5A47-865A-D2B132B4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in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A612-082B-3442-90D0-ED6DC5AE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</a:t>
            </a:r>
            <a:r>
              <a:rPr lang="en-US" dirty="0" err="1"/>
              <a:t>nameList.jsp</a:t>
            </a:r>
            <a:endParaRPr lang="en-US" dirty="0"/>
          </a:p>
          <a:p>
            <a:pPr lvl="1"/>
            <a:r>
              <a:rPr lang="en-US" dirty="0"/>
              <a:t>Embed Java code to loop over the list attribute that was set in the controller</a:t>
            </a:r>
          </a:p>
          <a:p>
            <a:pPr lvl="1"/>
            <a:r>
              <a:rPr lang="en-US" dirty="0"/>
              <a:t>Create an HTML table of names</a:t>
            </a:r>
          </a:p>
          <a:p>
            <a:pPr lvl="1"/>
            <a:r>
              <a:rPr lang="en-US" dirty="0"/>
              <a:t>Create an anchor on each row with </a:t>
            </a:r>
            <a:r>
              <a:rPr lang="en-US" dirty="0" err="1"/>
              <a:t>href</a:t>
            </a:r>
            <a:r>
              <a:rPr lang="en-US" dirty="0"/>
              <a:t> to the /name servlet and request parameter “id”</a:t>
            </a:r>
          </a:p>
          <a:p>
            <a:r>
              <a:rPr lang="en-US" dirty="0"/>
              <a:t>Create a new </a:t>
            </a:r>
            <a:r>
              <a:rPr lang="en-US" dirty="0" err="1"/>
              <a:t>nameDetail.jsp</a:t>
            </a:r>
            <a:endParaRPr lang="en-US" dirty="0"/>
          </a:p>
          <a:p>
            <a:pPr lvl="1"/>
            <a:r>
              <a:rPr lang="en-US" dirty="0"/>
              <a:t>Display the details of the name object that was set in the request by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8535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9E1C-7FBC-4646-B480-7A8C4034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2804-3C3E-BB4B-82B9-E271E922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pattern allows us to separate concerns</a:t>
            </a:r>
          </a:p>
          <a:p>
            <a:pPr lvl="1"/>
            <a:r>
              <a:rPr lang="en-US" dirty="0"/>
              <a:t>Model from View from Controller</a:t>
            </a:r>
          </a:p>
          <a:p>
            <a:r>
              <a:rPr lang="en-US" dirty="0"/>
              <a:t>The model defines the data retrieval and storage for the application</a:t>
            </a:r>
          </a:p>
          <a:p>
            <a:r>
              <a:rPr lang="en-US" dirty="0"/>
              <a:t>The controller accepts requests, invokes the model, and sets attributes in the request for the view to use</a:t>
            </a:r>
          </a:p>
          <a:p>
            <a:r>
              <a:rPr lang="en-US" dirty="0"/>
              <a:t>The JSP can then access attributes in the request that are set by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161758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8711-3CF2-3F4D-BFF0-1AEEB84B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BeerAdvice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848E-7EE9-FB41-B767-24CCDC5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</a:t>
            </a:r>
            <a:r>
              <a:rPr lang="en-US" dirty="0" err="1"/>
              <a:t>BeerAdvice</a:t>
            </a:r>
            <a:r>
              <a:rPr lang="en-US" dirty="0"/>
              <a:t> project</a:t>
            </a:r>
          </a:p>
          <a:p>
            <a:r>
              <a:rPr lang="en-US" dirty="0"/>
              <a:t>Serves as another example that you can use when working on your project for this week</a:t>
            </a:r>
          </a:p>
        </p:txBody>
      </p:sp>
    </p:spTree>
    <p:extLst>
      <p:ext uri="{BB962C8B-B14F-4D97-AF65-F5344CB8AC3E}">
        <p14:creationId xmlns:p14="http://schemas.microsoft.com/office/powerpoint/2010/main" val="243071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week3 branch</a:t>
            </a:r>
          </a:p>
          <a:p>
            <a:pPr lvl="1"/>
            <a:r>
              <a:rPr lang="en-US" dirty="0"/>
              <a:t>Make sure you have committed everything beforehand</a:t>
            </a:r>
          </a:p>
          <a:p>
            <a:r>
              <a:rPr lang="en-US" dirty="0"/>
              <a:t>Convert your HTML pages to JSPs</a:t>
            </a:r>
          </a:p>
          <a:p>
            <a:pPr lvl="1"/>
            <a:r>
              <a:rPr lang="en-US" dirty="0"/>
              <a:t>(If you have not already created pages, then create them now!)</a:t>
            </a:r>
          </a:p>
          <a:p>
            <a:r>
              <a:rPr lang="en-US" dirty="0"/>
              <a:t>Create model classes</a:t>
            </a:r>
          </a:p>
          <a:p>
            <a:pPr lvl="1"/>
            <a:r>
              <a:rPr lang="en-US" dirty="0" err="1"/>
              <a:t>ProductService</a:t>
            </a:r>
            <a:endParaRPr lang="en-US" dirty="0"/>
          </a:p>
          <a:p>
            <a:pPr lvl="1"/>
            <a:r>
              <a:rPr lang="en-US" dirty="0"/>
              <a:t>Product</a:t>
            </a:r>
          </a:p>
          <a:p>
            <a:r>
              <a:rPr lang="en-US" dirty="0"/>
              <a:t>Create product controller</a:t>
            </a:r>
          </a:p>
          <a:p>
            <a:pPr lvl="1"/>
            <a:r>
              <a:rPr lang="en-US" dirty="0"/>
              <a:t>If no “id” parameter is provided, then retrieve all products and forward to the product list JSP</a:t>
            </a:r>
          </a:p>
          <a:p>
            <a:pPr lvl="1"/>
            <a:r>
              <a:rPr lang="en-US" dirty="0"/>
              <a:t>If “id” parameter is provided, then retrieve only that product and forward to the product details JSP</a:t>
            </a:r>
          </a:p>
          <a:p>
            <a:pPr lvl="1"/>
            <a:r>
              <a:rPr lang="en-US" dirty="0"/>
              <a:t>If “search” parameter is provided, then search for matching products and forward to the product list JSP</a:t>
            </a:r>
          </a:p>
          <a:p>
            <a:pPr lvl="2"/>
            <a:r>
              <a:rPr lang="en-US" dirty="0"/>
              <a:t>Note: it might be nice to indicate to the user “No results found” if nothing matches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9ECD-AFD8-A840-A92E-A5E76027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36D2-C23A-B54B-A4C7-3EFB8A03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What should you do if the “id” parameter does not match any products?</a:t>
            </a:r>
          </a:p>
          <a:p>
            <a:r>
              <a:rPr lang="en-US" dirty="0"/>
              <a:t>A: A simple approach is to set an “error” attribute in the request that the JSP can detect and display an error on the page for the user</a:t>
            </a:r>
          </a:p>
          <a:p>
            <a:pPr lvl="1"/>
            <a:r>
              <a:rPr lang="en-US" dirty="0"/>
              <a:t>You can get way more sophisticated than just an error string by creating an Error class and storing a list of errors in the request</a:t>
            </a:r>
          </a:p>
          <a:p>
            <a:pPr lvl="1"/>
            <a:r>
              <a:rPr lang="en-US" dirty="0"/>
              <a:t>Each Error could represent a particular item on a page which is invalid and the JSP could then highlight those areas on the page that require the user’s attention</a:t>
            </a:r>
          </a:p>
          <a:p>
            <a:r>
              <a:rPr lang="en-US" dirty="0"/>
              <a:t>Don’t worry about doing this for this weeks project…yet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B77D-0981-D94A-8EF8-F1BC5D9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8EF6-1B01-4143-B650-63AF37F4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25254" cy="3880773"/>
          </a:xfrm>
        </p:spPr>
        <p:txBody>
          <a:bodyPr/>
          <a:lstStyle/>
          <a:p>
            <a:r>
              <a:rPr lang="en-US" dirty="0"/>
              <a:t>Readings from book</a:t>
            </a:r>
          </a:p>
          <a:p>
            <a:pPr lvl="1"/>
            <a:r>
              <a:rPr lang="en-US" dirty="0"/>
              <a:t>Over the next couple of weeks, we will be covering materials in Chapters 5, 6, and 7</a:t>
            </a:r>
          </a:p>
          <a:p>
            <a:pPr lvl="1"/>
            <a:r>
              <a:rPr lang="en-US" dirty="0"/>
              <a:t>Make sure you are reading these chapters but they are not all due by next week!</a:t>
            </a:r>
          </a:p>
          <a:p>
            <a:pPr lvl="1"/>
            <a:r>
              <a:rPr lang="en-US" dirty="0"/>
              <a:t>Again, we are not covering the book directly but it is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1274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 situation</a:t>
            </a:r>
          </a:p>
          <a:p>
            <a:r>
              <a:rPr lang="en-US" dirty="0"/>
              <a:t>Review servlets</a:t>
            </a:r>
          </a:p>
          <a:p>
            <a:r>
              <a:rPr lang="en-US" dirty="0"/>
              <a:t>Java Server Pages</a:t>
            </a:r>
          </a:p>
          <a:p>
            <a:r>
              <a:rPr lang="en-US" dirty="0"/>
              <a:t>MVC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D22-22BF-7C48-A331-1D75FF88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9392-5A9B-9243-8FA4-3E3761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to NetBeans (yup, I caved)</a:t>
            </a:r>
          </a:p>
          <a:p>
            <a:pPr lvl="1"/>
            <a:r>
              <a:rPr lang="en-US" dirty="0"/>
              <a:t>Students already familiar with it</a:t>
            </a:r>
          </a:p>
          <a:p>
            <a:pPr lvl="1"/>
            <a:r>
              <a:rPr lang="en-US" dirty="0"/>
              <a:t>IntelliJ not properly configured in labs!</a:t>
            </a:r>
          </a:p>
          <a:p>
            <a:pPr lvl="1"/>
            <a:r>
              <a:rPr lang="en-US" dirty="0"/>
              <a:t>You can still use IntelliJ but I won’t provide the same level of support for it</a:t>
            </a:r>
          </a:p>
          <a:p>
            <a:r>
              <a:rPr lang="en-US" dirty="0"/>
              <a:t>Ensure NetBeans is configured</a:t>
            </a:r>
          </a:p>
          <a:p>
            <a:pPr lvl="1"/>
            <a:r>
              <a:rPr lang="en-US" dirty="0"/>
              <a:t>Tools/Plugins</a:t>
            </a:r>
          </a:p>
          <a:p>
            <a:pPr lvl="2"/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toolbar</a:t>
            </a:r>
          </a:p>
        </p:txBody>
      </p:sp>
    </p:spTree>
    <p:extLst>
      <p:ext uri="{BB962C8B-B14F-4D97-AF65-F5344CB8AC3E}">
        <p14:creationId xmlns:p14="http://schemas.microsoft.com/office/powerpoint/2010/main" val="13483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D36-4555-9A41-BA4D-CD92F6AB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DCDB-D1A3-9E41-B453-55D87D90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called </a:t>
            </a:r>
            <a:r>
              <a:rPr lang="en-US" dirty="0" err="1"/>
              <a:t>NamesApp</a:t>
            </a:r>
            <a:endParaRPr lang="en-US" dirty="0"/>
          </a:p>
          <a:p>
            <a:pPr lvl="1"/>
            <a:r>
              <a:rPr lang="en-US" dirty="0"/>
              <a:t>Java Web / Web Application</a:t>
            </a:r>
          </a:p>
          <a:p>
            <a:pPr lvl="1"/>
            <a:r>
              <a:rPr lang="en-US" dirty="0"/>
              <a:t>Under Server and Settings</a:t>
            </a:r>
          </a:p>
          <a:p>
            <a:pPr lvl="2"/>
            <a:r>
              <a:rPr lang="en-US" dirty="0"/>
              <a:t>Choose Java EE 6 Web for the Java EE Version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3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E19-E5DB-0D40-8E8E-EA3697B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455A-4B83-9F40-A882-864D22F5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it </a:t>
            </a:r>
            <a:r>
              <a:rPr lang="en-US" dirty="0" err="1"/>
              <a:t>NameController</a:t>
            </a:r>
            <a:endParaRPr lang="en-US" dirty="0"/>
          </a:p>
          <a:p>
            <a:r>
              <a:rPr lang="en-US" dirty="0"/>
              <a:t>We’ll use </a:t>
            </a:r>
            <a:r>
              <a:rPr lang="en-US" dirty="0" err="1"/>
              <a:t>doGet</a:t>
            </a:r>
            <a:r>
              <a:rPr lang="en-US" dirty="0"/>
              <a:t>() for</a:t>
            </a:r>
          </a:p>
          <a:p>
            <a:pPr lvl="1"/>
            <a:r>
              <a:rPr lang="en-US" dirty="0"/>
              <a:t>When the user accesses a name URL without any request parameters</a:t>
            </a:r>
          </a:p>
          <a:p>
            <a:pPr lvl="1"/>
            <a:r>
              <a:rPr lang="en-US" dirty="0"/>
              <a:t>When the user accesses a name URL with a name “id” request parameter</a:t>
            </a:r>
          </a:p>
          <a:p>
            <a:r>
              <a:rPr lang="en-US" dirty="0"/>
              <a:t>We’ll use </a:t>
            </a:r>
            <a:r>
              <a:rPr lang="en-US" dirty="0" err="1"/>
              <a:t>doPost</a:t>
            </a:r>
            <a:r>
              <a:rPr lang="en-US" dirty="0"/>
              <a:t>() for</a:t>
            </a:r>
          </a:p>
          <a:p>
            <a:pPr lvl="1"/>
            <a:r>
              <a:rPr lang="en-US" dirty="0"/>
              <a:t>When the user enters a search string and clicks a search button</a:t>
            </a:r>
          </a:p>
          <a:p>
            <a:r>
              <a:rPr lang="en-US" dirty="0"/>
              <a:t>We’ll come back to these in a minute, but just get the servlet created for now</a:t>
            </a:r>
          </a:p>
        </p:txBody>
      </p:sp>
    </p:spTree>
    <p:extLst>
      <p:ext uri="{BB962C8B-B14F-4D97-AF65-F5344CB8AC3E}">
        <p14:creationId xmlns:p14="http://schemas.microsoft.com/office/powerpoint/2010/main" val="383363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D672-381C-A044-BF24-199F203A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Java Server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4122-1F9A-DF43-B961-D5CF70D1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it </a:t>
            </a:r>
            <a:r>
              <a:rPr lang="en-US" dirty="0" err="1"/>
              <a:t>nameList.jsp</a:t>
            </a:r>
            <a:endParaRPr lang="en-US" dirty="0"/>
          </a:p>
          <a:p>
            <a:r>
              <a:rPr lang="en-US" dirty="0"/>
              <a:t>JSP pages always begin with &lt;%@page %&gt; tag</a:t>
            </a:r>
          </a:p>
          <a:p>
            <a:pPr lvl="1"/>
            <a:r>
              <a:rPr lang="en-US" dirty="0"/>
              <a:t>&lt;%@page </a:t>
            </a:r>
            <a:r>
              <a:rPr lang="en-US" dirty="0" err="1"/>
              <a:t>contentType</a:t>
            </a:r>
            <a:r>
              <a:rPr lang="en-US" dirty="0"/>
              <a:t>="text/html" </a:t>
            </a:r>
            <a:r>
              <a:rPr lang="en-US" dirty="0" err="1"/>
              <a:t>pageEncoding</a:t>
            </a:r>
            <a:r>
              <a:rPr lang="en-US" dirty="0"/>
              <a:t>="UTF-8"%&gt;</a:t>
            </a:r>
          </a:p>
          <a:p>
            <a:r>
              <a:rPr lang="en-US" dirty="0"/>
              <a:t>Contains HTML tags</a:t>
            </a:r>
          </a:p>
          <a:p>
            <a:r>
              <a:rPr lang="en-US" dirty="0"/>
              <a:t>Contains embedded Java code</a:t>
            </a:r>
          </a:p>
        </p:txBody>
      </p:sp>
    </p:spTree>
    <p:extLst>
      <p:ext uri="{BB962C8B-B14F-4D97-AF65-F5344CB8AC3E}">
        <p14:creationId xmlns:p14="http://schemas.microsoft.com/office/powerpoint/2010/main" val="391413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8A9-C725-944E-80C0-8A48C5D4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the Request to the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F313-7091-734D-B27A-8FF7D8F6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doGet</a:t>
            </a:r>
            <a:r>
              <a:rPr lang="en-US" dirty="0"/>
              <a:t>() in the controller servlet to get the request dispatcher for the JSP from the request</a:t>
            </a:r>
          </a:p>
          <a:p>
            <a:pPr lvl="1"/>
            <a:r>
              <a:rPr lang="en-US" dirty="0" err="1"/>
              <a:t>request.getRequestDispatcher</a:t>
            </a:r>
            <a:r>
              <a:rPr lang="en-US" dirty="0"/>
              <a:t>(“/</a:t>
            </a:r>
            <a:r>
              <a:rPr lang="en-US" dirty="0" err="1"/>
              <a:t>nameList.jsp</a:t>
            </a:r>
            <a:r>
              <a:rPr lang="en-US" dirty="0"/>
              <a:t>”)</a:t>
            </a:r>
          </a:p>
          <a:p>
            <a:r>
              <a:rPr lang="en-US" dirty="0"/>
              <a:t>Then invoke the forward() method</a:t>
            </a:r>
          </a:p>
          <a:p>
            <a:r>
              <a:rPr lang="en-US" dirty="0"/>
              <a:t>Thus, rather than returning embedded HTML (ick), we get the request dispatcher for a JSP and forward to it</a:t>
            </a:r>
          </a:p>
        </p:txBody>
      </p:sp>
    </p:spTree>
    <p:extLst>
      <p:ext uri="{BB962C8B-B14F-4D97-AF65-F5344CB8AC3E}">
        <p14:creationId xmlns:p14="http://schemas.microsoft.com/office/powerpoint/2010/main" val="66803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931D-E02F-6548-AA0E-B6D1A915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Controller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0C55-FEED-4E45-9809-86837804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servlet is forwarding to JSP, modify the controller</a:t>
            </a:r>
          </a:p>
          <a:p>
            <a:r>
              <a:rPr lang="en-US" dirty="0"/>
              <a:t>The request can contain attributes</a:t>
            </a:r>
          </a:p>
          <a:p>
            <a:pPr lvl="1"/>
            <a:r>
              <a:rPr lang="en-US" dirty="0" err="1"/>
              <a:t>request.setAttribute</a:t>
            </a:r>
            <a:r>
              <a:rPr lang="en-US" dirty="0"/>
              <a:t>(“name”, “Fred”);</a:t>
            </a:r>
          </a:p>
          <a:p>
            <a:r>
              <a:rPr lang="en-US" dirty="0"/>
              <a:t>Do this prior to the forward() call and then the JSP can access that attribute</a:t>
            </a:r>
          </a:p>
          <a:p>
            <a:r>
              <a:rPr lang="en-US" dirty="0"/>
              <a:t>Thus, we can define attributes for the JSP to use in its rendering</a:t>
            </a:r>
          </a:p>
        </p:txBody>
      </p:sp>
    </p:spTree>
    <p:extLst>
      <p:ext uri="{BB962C8B-B14F-4D97-AF65-F5344CB8AC3E}">
        <p14:creationId xmlns:p14="http://schemas.microsoft.com/office/powerpoint/2010/main" val="100520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2CE0-8F42-0B44-84F8-D725DEF3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JSP to display name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31BC-4447-A540-A9F1-610B1C08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embed Java in the JSP to display the name attribute</a:t>
            </a:r>
          </a:p>
          <a:p>
            <a:pPr lvl="1"/>
            <a:r>
              <a:rPr lang="en-US" dirty="0"/>
              <a:t>&lt;h1&gt;Hello, &lt;%= </a:t>
            </a:r>
            <a:r>
              <a:rPr lang="en-US" dirty="0" err="1"/>
              <a:t>request.getAttribute</a:t>
            </a:r>
            <a:r>
              <a:rPr lang="en-US" dirty="0"/>
              <a:t>(“name”) %&gt;!&lt;/h1&gt;</a:t>
            </a:r>
          </a:p>
          <a:p>
            <a:r>
              <a:rPr lang="en-US" dirty="0"/>
              <a:t>Here is where it all comes together</a:t>
            </a:r>
          </a:p>
        </p:txBody>
      </p:sp>
    </p:spTree>
    <p:extLst>
      <p:ext uri="{BB962C8B-B14F-4D97-AF65-F5344CB8AC3E}">
        <p14:creationId xmlns:p14="http://schemas.microsoft.com/office/powerpoint/2010/main" val="527557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3476</TotalTime>
  <Words>1128</Words>
  <Application>Microsoft Macintosh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Distributed Java</vt:lpstr>
      <vt:lpstr>Agenda</vt:lpstr>
      <vt:lpstr>NetBeans</vt:lpstr>
      <vt:lpstr>Create a Web Application</vt:lpstr>
      <vt:lpstr>Add a Servlet</vt:lpstr>
      <vt:lpstr>Add a Java Server Page</vt:lpstr>
      <vt:lpstr>Forward the Request to the JSP</vt:lpstr>
      <vt:lpstr>Modify Controller Servlet</vt:lpstr>
      <vt:lpstr>Modify JSP to display name attribute</vt:lpstr>
      <vt:lpstr>MVC Design Pattern</vt:lpstr>
      <vt:lpstr>Model Classes</vt:lpstr>
      <vt:lpstr>Use the Model in the Controller</vt:lpstr>
      <vt:lpstr>Branching in Controller</vt:lpstr>
      <vt:lpstr>Branching in Controller</vt:lpstr>
      <vt:lpstr>Summary</vt:lpstr>
      <vt:lpstr>BeerAdvice</vt:lpstr>
      <vt:lpstr>Project</vt:lpstr>
      <vt:lpstr>Project</vt:lpstr>
      <vt:lpstr>Next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91</cp:revision>
  <dcterms:created xsi:type="dcterms:W3CDTF">2018-02-03T12:53:40Z</dcterms:created>
  <dcterms:modified xsi:type="dcterms:W3CDTF">2018-02-05T22:50:16Z</dcterms:modified>
</cp:coreProperties>
</file>