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71" r:id="rId5"/>
    <p:sldId id="272" r:id="rId6"/>
    <p:sldId id="273" r:id="rId7"/>
    <p:sldId id="264" r:id="rId8"/>
    <p:sldId id="265" r:id="rId9"/>
    <p:sldId id="270" r:id="rId10"/>
    <p:sldId id="274" r:id="rId11"/>
    <p:sldId id="266" r:id="rId12"/>
    <p:sldId id="267" r:id="rId13"/>
    <p:sldId id="280" r:id="rId14"/>
    <p:sldId id="281" r:id="rId15"/>
    <p:sldId id="268" r:id="rId16"/>
    <p:sldId id="275" r:id="rId17"/>
    <p:sldId id="276" r:id="rId18"/>
    <p:sldId id="277" r:id="rId19"/>
    <p:sldId id="278" r:id="rId20"/>
    <p:sldId id="262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243"/>
    <p:restoredTop sz="94680"/>
  </p:normalViewPr>
  <p:slideViewPr>
    <p:cSldViewPr snapToGrid="0" snapToObjects="1">
      <p:cViewPr>
        <p:scale>
          <a:sx n="110" d="100"/>
          <a:sy n="110" d="100"/>
        </p:scale>
        <p:origin x="-1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A1E4-437C-AD42-9944-6F00A5F31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542B-42E3-A94B-861B-056BE0437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</p:spTree>
    <p:extLst>
      <p:ext uri="{BB962C8B-B14F-4D97-AF65-F5344CB8AC3E}">
        <p14:creationId xmlns:p14="http://schemas.microsoft.com/office/powerpoint/2010/main" val="284122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689F-BA73-CB4C-B866-BB2097F2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939E-512D-8346-BE36-9F8FB308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API that the browser exposes for your JavaScript code to send AJAX requests</a:t>
            </a:r>
          </a:p>
          <a:p>
            <a:r>
              <a:rPr lang="en-US" dirty="0"/>
              <a:t>To use </a:t>
            </a:r>
            <a:r>
              <a:rPr lang="en-US" dirty="0" err="1"/>
              <a:t>XMLHttpRequest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Set the </a:t>
            </a:r>
            <a:r>
              <a:rPr lang="en-US" dirty="0" err="1"/>
              <a:t>onreadystatechange</a:t>
            </a:r>
            <a:r>
              <a:rPr lang="en-US" dirty="0"/>
              <a:t> function on the object</a:t>
            </a:r>
          </a:p>
          <a:p>
            <a:pPr lvl="2"/>
            <a:r>
              <a:rPr lang="en-US" dirty="0"/>
              <a:t>This function receives a response which contains the data coming from the server</a:t>
            </a:r>
          </a:p>
          <a:p>
            <a:pPr lvl="2"/>
            <a:r>
              <a:rPr lang="en-US" dirty="0"/>
              <a:t>Use this data to update an element on the page</a:t>
            </a:r>
          </a:p>
          <a:p>
            <a:pPr lvl="1"/>
            <a:r>
              <a:rPr lang="en-US" dirty="0"/>
              <a:t>Open the URL you want to send to</a:t>
            </a:r>
          </a:p>
          <a:p>
            <a:pPr lvl="1"/>
            <a:r>
              <a:rPr lang="en-US" dirty="0"/>
              <a:t>Invoke the send() method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5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67DA-F44B-954D-B532-5B3693BD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89F3-47AC-524E-BED1-BFE6BEE5D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772445"/>
          </a:xfrm>
        </p:spPr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is a browser object that has methods for sending and receiving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EF66-4814-354B-B481-016F5B083528}"/>
              </a:ext>
            </a:extLst>
          </p:cNvPr>
          <p:cNvSpPr txBox="1"/>
          <p:nvPr/>
        </p:nvSpPr>
        <p:spPr>
          <a:xfrm>
            <a:off x="290557" y="2102680"/>
            <a:ext cx="750237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&lt;div id="demo"&gt;</a:t>
            </a:r>
            <a:br>
              <a:rPr lang="en-US" dirty="0"/>
            </a:br>
            <a:r>
              <a:rPr lang="en-US" dirty="0"/>
              <a:t>  &lt;h2&gt;Let AJAX change this text&lt;/h2&gt;</a:t>
            </a:r>
            <a:br>
              <a:rPr lang="en-US" dirty="0"/>
            </a:br>
            <a:r>
              <a:rPr lang="en-US" dirty="0"/>
              <a:t>  &lt;button type="button"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loadDoc</a:t>
            </a:r>
            <a:r>
              <a:rPr lang="en-US" dirty="0"/>
              <a:t>()"&gt;Change Content&lt;/button&gt;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340D2-03C1-7544-A094-90D06C57537C}"/>
              </a:ext>
            </a:extLst>
          </p:cNvPr>
          <p:cNvSpPr txBox="1"/>
          <p:nvPr/>
        </p:nvSpPr>
        <p:spPr>
          <a:xfrm>
            <a:off x="2059537" y="3607280"/>
            <a:ext cx="748910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function </a:t>
            </a:r>
            <a:r>
              <a:rPr lang="en-US" dirty="0" err="1"/>
              <a:t>loadDoc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xhttp</a:t>
            </a:r>
            <a:r>
              <a:rPr lang="en-US" dirty="0"/>
              <a:t> = new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xhttp.onreadystatechange</a:t>
            </a:r>
            <a:r>
              <a:rPr lang="en-US" dirty="0"/>
              <a:t> = function() {</a:t>
            </a:r>
            <a:br>
              <a:rPr lang="en-US" dirty="0"/>
            </a:br>
            <a:r>
              <a:rPr lang="en-US" dirty="0"/>
              <a:t>    if (</a:t>
            </a:r>
            <a:r>
              <a:rPr lang="en-US" dirty="0" err="1"/>
              <a:t>this.readyState</a:t>
            </a:r>
            <a:r>
              <a:rPr lang="en-US" dirty="0"/>
              <a:t> == 4 &amp;&amp; </a:t>
            </a:r>
            <a:r>
              <a:rPr lang="en-US" dirty="0" err="1"/>
              <a:t>this.status</a:t>
            </a:r>
            <a:r>
              <a:rPr lang="en-US" dirty="0"/>
              <a:t> == 200) {</a:t>
            </a:r>
            <a:br>
              <a:rPr lang="en-US" dirty="0"/>
            </a:br>
            <a:r>
              <a:rPr lang="en-US" dirty="0"/>
              <a:t>    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 </a:t>
            </a:r>
            <a:r>
              <a:rPr lang="en-US" dirty="0" err="1"/>
              <a:t>this.responseText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  };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xhttp.open</a:t>
            </a:r>
            <a:r>
              <a:rPr lang="en-US" dirty="0"/>
              <a:t>("GET", ”</a:t>
            </a:r>
            <a:r>
              <a:rPr lang="en-US" dirty="0" err="1"/>
              <a:t>DocumentController?id</a:t>
            </a:r>
            <a:r>
              <a:rPr lang="en-US" dirty="0"/>
              <a:t>=1234", true);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xhttp.send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91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9B83-D335-DC4E-8365-5C96DCC0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181"/>
          </a:xfrm>
        </p:spPr>
        <p:txBody>
          <a:bodyPr/>
          <a:lstStyle/>
          <a:p>
            <a:r>
              <a:rPr lang="en-US" dirty="0"/>
              <a:t>How JSF does 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0101-DE48-714E-BB58-ED9F2816F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833"/>
            <a:ext cx="8596668" cy="1473200"/>
          </a:xfrm>
        </p:spPr>
        <p:txBody>
          <a:bodyPr/>
          <a:lstStyle/>
          <a:p>
            <a:r>
              <a:rPr lang="en-US" dirty="0"/>
              <a:t>One way is with &lt;</a:t>
            </a:r>
            <a:r>
              <a:rPr lang="en-US" dirty="0" err="1"/>
              <a:t>f:ajax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“execute” attribute specifies the input fields that will get sent to the bean</a:t>
            </a:r>
          </a:p>
          <a:p>
            <a:pPr lvl="1"/>
            <a:r>
              <a:rPr lang="en-US" dirty="0"/>
              <a:t>“render” attribute specifies the output field that gets updated when the bean returns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61E93-614C-8846-83B1-FE636FACAF50}"/>
              </a:ext>
            </a:extLst>
          </p:cNvPr>
          <p:cNvSpPr txBox="1"/>
          <p:nvPr/>
        </p:nvSpPr>
        <p:spPr>
          <a:xfrm>
            <a:off x="692209" y="3461047"/>
            <a:ext cx="84852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     &lt;</a:t>
            </a:r>
            <a:r>
              <a:rPr lang="en-US" dirty="0" err="1"/>
              <a:t>h:form</a:t>
            </a:r>
            <a:r>
              <a:rPr lang="en-US" dirty="0"/>
              <a:t>&gt;</a:t>
            </a:r>
          </a:p>
          <a:p>
            <a:r>
              <a:rPr lang="en-US" dirty="0"/>
              <a:t>         &lt;</a:t>
            </a:r>
            <a:r>
              <a:rPr lang="en-US" dirty="0" err="1"/>
              <a:t>h:inputText</a:t>
            </a:r>
            <a:r>
              <a:rPr lang="en-US" dirty="0"/>
              <a:t> id="</a:t>
            </a:r>
            <a:r>
              <a:rPr lang="en-US" dirty="0" err="1"/>
              <a:t>inputName</a:t>
            </a:r>
            <a:r>
              <a:rPr lang="en-US" dirty="0"/>
              <a:t>" value="#{</a:t>
            </a:r>
            <a:r>
              <a:rPr lang="en-US" dirty="0" err="1"/>
              <a:t>userData.name</a:t>
            </a:r>
            <a:r>
              <a:rPr lang="en-US" dirty="0"/>
              <a:t>}"&gt;&lt;/</a:t>
            </a:r>
            <a:r>
              <a:rPr lang="en-US" dirty="0" err="1"/>
              <a:t>h:inputText</a:t>
            </a:r>
            <a:r>
              <a:rPr lang="en-US" dirty="0"/>
              <a:t>&gt;</a:t>
            </a:r>
          </a:p>
          <a:p>
            <a:r>
              <a:rPr lang="en-US" dirty="0"/>
              <a:t>         &lt;</a:t>
            </a:r>
            <a:r>
              <a:rPr lang="en-US" dirty="0" err="1"/>
              <a:t>h:commandButton</a:t>
            </a:r>
            <a:r>
              <a:rPr lang="en-US" dirty="0"/>
              <a:t> value="Show Message"&gt;</a:t>
            </a:r>
          </a:p>
          <a:p>
            <a:r>
              <a:rPr lang="en-US" dirty="0"/>
              <a:t>            &lt;</a:t>
            </a:r>
            <a:r>
              <a:rPr lang="en-US" dirty="0" err="1"/>
              <a:t>f:ajax</a:t>
            </a:r>
            <a:r>
              <a:rPr lang="en-US" dirty="0"/>
              <a:t> execute="</a:t>
            </a:r>
            <a:r>
              <a:rPr lang="en-US" dirty="0" err="1"/>
              <a:t>inputName</a:t>
            </a:r>
            <a:r>
              <a:rPr lang="en-US" dirty="0"/>
              <a:t>" render="</a:t>
            </a:r>
            <a:r>
              <a:rPr lang="en-US" dirty="0" err="1"/>
              <a:t>outputMessage</a:t>
            </a:r>
            <a:r>
              <a:rPr lang="en-US" dirty="0"/>
              <a:t>" /&gt;</a:t>
            </a:r>
          </a:p>
          <a:p>
            <a:r>
              <a:rPr lang="en-US" dirty="0"/>
              <a:t>         &lt;/</a:t>
            </a:r>
            <a:r>
              <a:rPr lang="en-US" dirty="0" err="1"/>
              <a:t>h:commandButton</a:t>
            </a:r>
            <a:r>
              <a:rPr lang="en-US" dirty="0"/>
              <a:t>&gt;</a:t>
            </a:r>
          </a:p>
          <a:p>
            <a:r>
              <a:rPr lang="en-US" dirty="0"/>
              <a:t>         &lt;h2&gt;&lt;</a:t>
            </a:r>
            <a:r>
              <a:rPr lang="en-US" dirty="0" err="1"/>
              <a:t>h:outputText</a:t>
            </a:r>
            <a:r>
              <a:rPr lang="en-US" dirty="0"/>
              <a:t> id="</a:t>
            </a:r>
            <a:r>
              <a:rPr lang="en-US" dirty="0" err="1"/>
              <a:t>outputMessage</a:t>
            </a:r>
            <a:r>
              <a:rPr lang="en-US" dirty="0"/>
              <a:t>"</a:t>
            </a:r>
          </a:p>
          <a:p>
            <a:r>
              <a:rPr lang="en-US" dirty="0"/>
              <a:t>            value="#{</a:t>
            </a:r>
            <a:r>
              <a:rPr lang="en-US" dirty="0" err="1"/>
              <a:t>userData.welcomeMessage</a:t>
            </a:r>
            <a:r>
              <a:rPr lang="en-US" dirty="0"/>
              <a:t> ! = null ?</a:t>
            </a:r>
          </a:p>
          <a:p>
            <a:r>
              <a:rPr lang="en-US" dirty="0"/>
              <a:t>            </a:t>
            </a:r>
            <a:r>
              <a:rPr lang="en-US" dirty="0" err="1"/>
              <a:t>userData.welcomeMessage</a:t>
            </a:r>
            <a:r>
              <a:rPr lang="en-US" dirty="0"/>
              <a:t> : ''}"</a:t>
            </a:r>
          </a:p>
          <a:p>
            <a:r>
              <a:rPr lang="en-US" dirty="0"/>
              <a:t>         /&gt;&lt;/h2&gt;</a:t>
            </a:r>
          </a:p>
          <a:p>
            <a:r>
              <a:rPr lang="en-US" dirty="0"/>
              <a:t>      &lt;/</a:t>
            </a:r>
            <a:r>
              <a:rPr lang="en-US" dirty="0" err="1"/>
              <a:t>h:form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17685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8616-AF9A-9749-BE5D-37D40ED0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PrimeFaces</a:t>
            </a:r>
            <a:r>
              <a:rPr lang="en-US" dirty="0"/>
              <a:t> does 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09FD-0229-B247-BD58-A3D7C994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way, for example, with </a:t>
            </a:r>
            <a:r>
              <a:rPr lang="en-US" dirty="0" err="1"/>
              <a:t>commandButton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 err="1"/>
              <a:t>h:form</a:t>
            </a:r>
            <a:r>
              <a:rPr lang="en-US" dirty="0"/>
              <a:t> id=“form”&gt;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 err="1"/>
              <a:t>p:outputLabel</a:t>
            </a:r>
            <a:r>
              <a:rPr lang="en-US" dirty="0"/>
              <a:t> for="</a:t>
            </a:r>
            <a:r>
              <a:rPr lang="en-US" dirty="0" err="1"/>
              <a:t>cartQuantity</a:t>
            </a:r>
            <a:r>
              <a:rPr lang="en-US" dirty="0"/>
              <a:t>" value="Cart:" /&gt;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 err="1"/>
              <a:t>h:outputText</a:t>
            </a:r>
            <a:r>
              <a:rPr lang="en-US" dirty="0"/>
              <a:t> id="</a:t>
            </a:r>
            <a:r>
              <a:rPr lang="en-US" dirty="0" err="1"/>
              <a:t>cartQuantity</a:t>
            </a:r>
            <a:r>
              <a:rPr lang="en-US" dirty="0"/>
              <a:t>" value="#{</a:t>
            </a:r>
            <a:r>
              <a:rPr lang="en-US" dirty="0" err="1"/>
              <a:t>cartBean.itemsInCart</a:t>
            </a:r>
            <a:r>
              <a:rPr lang="en-US" dirty="0"/>
              <a:t>} "/&gt;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 err="1"/>
              <a:t>p:commandButton</a:t>
            </a:r>
            <a:r>
              <a:rPr lang="en-US" dirty="0"/>
              <a:t> value="Add” </a:t>
            </a:r>
            <a:r>
              <a:rPr lang="en-US"/>
              <a:t>update=”:</a:t>
            </a:r>
            <a:r>
              <a:rPr lang="en-US" dirty="0" err="1"/>
              <a:t>form:cartQuantity</a:t>
            </a:r>
            <a:r>
              <a:rPr lang="en-US" dirty="0"/>
              <a:t>”</a:t>
            </a:r>
          </a:p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dirty="0" err="1"/>
              <a:t>actionListener</a:t>
            </a:r>
            <a:r>
              <a:rPr lang="en-US" dirty="0"/>
              <a:t>="#{</a:t>
            </a:r>
            <a:r>
              <a:rPr lang="en-US" dirty="0" err="1"/>
              <a:t>cartBean.addToCart</a:t>
            </a:r>
            <a:r>
              <a:rPr lang="en-US" dirty="0"/>
              <a:t>(name)}" /&gt;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contained in &lt;</a:t>
            </a:r>
            <a:r>
              <a:rPr lang="en-US" dirty="0" err="1"/>
              <a:t>h:form</a:t>
            </a:r>
            <a:r>
              <a:rPr lang="en-US" dirty="0"/>
              <a:t>&gt; … &lt;/</a:t>
            </a:r>
            <a:r>
              <a:rPr lang="en-US" dirty="0" err="1"/>
              <a:t>h:form</a:t>
            </a:r>
            <a:r>
              <a:rPr lang="en-US" dirty="0"/>
              <a:t>&gt;</a:t>
            </a:r>
          </a:p>
          <a:p>
            <a:r>
              <a:rPr lang="en-US" dirty="0"/>
              <a:t>The “update” attribute specifies which component(s) should be updated once the response arrives (separate multiple components with a comma)</a:t>
            </a:r>
          </a:p>
        </p:txBody>
      </p:sp>
    </p:spTree>
    <p:extLst>
      <p:ext uri="{BB962C8B-B14F-4D97-AF65-F5344CB8AC3E}">
        <p14:creationId xmlns:p14="http://schemas.microsoft.com/office/powerpoint/2010/main" val="335115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99EC-3C6F-5248-AA48-A6F40C37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6C79-C448-3F41-9574-9F0745AC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problem with AJAX is that it’s one way from browser to server</a:t>
            </a:r>
          </a:p>
          <a:p>
            <a:r>
              <a:rPr lang="en-US" dirty="0"/>
              <a:t>There are techniques for going the other way but none of them are a true “push” from the server</a:t>
            </a:r>
          </a:p>
          <a:p>
            <a:r>
              <a:rPr lang="en-US" dirty="0" err="1"/>
              <a:t>WebSockets</a:t>
            </a:r>
            <a:r>
              <a:rPr lang="en-US" dirty="0"/>
              <a:t> were introduced as a true connected socket technology</a:t>
            </a:r>
          </a:p>
        </p:txBody>
      </p:sp>
    </p:spTree>
    <p:extLst>
      <p:ext uri="{BB962C8B-B14F-4D97-AF65-F5344CB8AC3E}">
        <p14:creationId xmlns:p14="http://schemas.microsoft.com/office/powerpoint/2010/main" val="254125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C5E0-59D9-2C42-A64E-7720FBB6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NamesApp</a:t>
            </a:r>
            <a:r>
              <a:rPr lang="en-US" dirty="0"/>
              <a:t>: Adding Shopping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B33B-0450-C345-8683-45318484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what we’re going to do</a:t>
            </a:r>
          </a:p>
          <a:p>
            <a:pPr lvl="1"/>
            <a:r>
              <a:rPr lang="en-US" dirty="0"/>
              <a:t>Create shopping cart and shopping cart service class</a:t>
            </a:r>
          </a:p>
          <a:p>
            <a:pPr lvl="2"/>
            <a:r>
              <a:rPr lang="en-US" dirty="0"/>
              <a:t>The cart will be responsible for holding the names in the cart</a:t>
            </a:r>
          </a:p>
          <a:p>
            <a:pPr lvl="2"/>
            <a:r>
              <a:rPr lang="en-US" dirty="0"/>
              <a:t>The service will be responsible for loading/saving carts (eventually to a database)</a:t>
            </a:r>
          </a:p>
          <a:p>
            <a:pPr lvl="1"/>
            <a:r>
              <a:rPr lang="en-US" dirty="0"/>
              <a:t>Create a shopping cart bean</a:t>
            </a:r>
          </a:p>
          <a:p>
            <a:pPr lvl="2"/>
            <a:r>
              <a:rPr lang="en-US" dirty="0"/>
              <a:t>The bean will be responsible for actions related to adding/removing names to/from the cart</a:t>
            </a:r>
          </a:p>
          <a:p>
            <a:pPr lvl="1"/>
            <a:r>
              <a:rPr lang="en-US" dirty="0"/>
              <a:t>Add an “Add” button to the </a:t>
            </a:r>
            <a:r>
              <a:rPr lang="en-US" dirty="0" err="1"/>
              <a:t>nameList.xhtml</a:t>
            </a:r>
            <a:r>
              <a:rPr lang="en-US" dirty="0"/>
              <a:t> page</a:t>
            </a:r>
          </a:p>
          <a:p>
            <a:pPr lvl="2"/>
            <a:r>
              <a:rPr lang="en-US" dirty="0"/>
              <a:t>The button will use AJAX to add a name to the session cart</a:t>
            </a:r>
          </a:p>
          <a:p>
            <a:pPr lvl="2"/>
            <a:r>
              <a:rPr lang="en-US" dirty="0"/>
              <a:t>After the name is added to the cart, a new text field on the page will be updated with the number of names in the cart</a:t>
            </a:r>
          </a:p>
        </p:txBody>
      </p:sp>
    </p:spTree>
    <p:extLst>
      <p:ext uri="{BB962C8B-B14F-4D97-AF65-F5344CB8AC3E}">
        <p14:creationId xmlns:p14="http://schemas.microsoft.com/office/powerpoint/2010/main" val="223062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D508-2588-8C4C-A186-F4D23FB5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ShoppingCart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E2AC-9890-7749-B361-8009AB2A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Responsible for holding the actual items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ShoppingCart</a:t>
            </a:r>
            <a:r>
              <a:rPr lang="en-US" dirty="0"/>
              <a:t> {</a:t>
            </a:r>
          </a:p>
          <a:p>
            <a:pPr marL="800100" lvl="2" indent="0">
              <a:buNone/>
            </a:pPr>
            <a:r>
              <a:rPr lang="en-US" dirty="0"/>
              <a:t>private final List&lt;Name&gt; contents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public List&lt;Name&gt; </a:t>
            </a:r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pPr marL="800100" lvl="2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getItemsInCart</a:t>
            </a:r>
            <a:r>
              <a:rPr lang="en-US" dirty="0"/>
              <a:t>()</a:t>
            </a:r>
          </a:p>
          <a:p>
            <a:pPr marL="800100" lvl="2" indent="0">
              <a:buNone/>
            </a:pPr>
            <a:r>
              <a:rPr lang="en-US" dirty="0"/>
              <a:t>public void add(Name name)</a:t>
            </a:r>
          </a:p>
          <a:p>
            <a:pPr marL="800100" lvl="2" indent="0">
              <a:buNone/>
            </a:pPr>
            <a:r>
              <a:rPr lang="en-US" dirty="0"/>
              <a:t>public void remove(Name name)</a:t>
            </a:r>
          </a:p>
          <a:p>
            <a:pPr marL="800100" lvl="2" indent="0">
              <a:buNone/>
            </a:pPr>
            <a:r>
              <a:rPr lang="en-US" dirty="0"/>
              <a:t>public void </a:t>
            </a:r>
            <a:r>
              <a:rPr lang="en-US" dirty="0" err="1"/>
              <a:t>removeAll</a:t>
            </a:r>
            <a:r>
              <a:rPr lang="en-US" dirty="0"/>
              <a:t>()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738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9C5-C2B9-7648-BD02-F2CA00E5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ShoppingCartService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DD58-39DA-AA42-9F72-F76137E0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Responsible for loading and saving shopping carts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class </a:t>
            </a:r>
            <a:r>
              <a:rPr lang="en-US" dirty="0" err="1"/>
              <a:t>ShoppingCartService</a:t>
            </a:r>
            <a:r>
              <a:rPr lang="en-US" dirty="0"/>
              <a:t> {</a:t>
            </a:r>
          </a:p>
          <a:p>
            <a:pPr marL="800100" lvl="2" indent="0">
              <a:buNone/>
            </a:pPr>
            <a:r>
              <a:rPr lang="en-US" dirty="0"/>
              <a:t>private static final Map&lt;String, </a:t>
            </a:r>
            <a:r>
              <a:rPr lang="en-US" dirty="0" err="1"/>
              <a:t>ShoppingCart</a:t>
            </a:r>
            <a:r>
              <a:rPr lang="en-US" dirty="0"/>
              <a:t>&gt; contents = new </a:t>
            </a:r>
            <a:r>
              <a:rPr lang="en-US" dirty="0" err="1"/>
              <a:t>HashMap</a:t>
            </a:r>
            <a:r>
              <a:rPr lang="en-US" dirty="0"/>
              <a:t>&lt;&gt;();</a:t>
            </a:r>
            <a:br>
              <a:rPr lang="en-US" dirty="0"/>
            </a:br>
            <a:endParaRPr lang="en-US" dirty="0"/>
          </a:p>
          <a:p>
            <a:pPr marL="800100" lvl="2" indent="0">
              <a:buNone/>
            </a:pPr>
            <a:r>
              <a:rPr lang="en-US" dirty="0"/>
              <a:t>public </a:t>
            </a:r>
            <a:r>
              <a:rPr lang="en-US" dirty="0" err="1"/>
              <a:t>ShoppingCart</a:t>
            </a:r>
            <a:r>
              <a:rPr lang="en-US" dirty="0"/>
              <a:t> </a:t>
            </a:r>
            <a:r>
              <a:rPr lang="en-US" dirty="0" err="1"/>
              <a:t>getContents</a:t>
            </a:r>
            <a:r>
              <a:rPr lang="en-US" dirty="0"/>
              <a:t>(String </a:t>
            </a:r>
            <a:r>
              <a:rPr lang="en-US" dirty="0" err="1"/>
              <a:t>sessionId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/>
              <a:t>public void update(String </a:t>
            </a:r>
            <a:r>
              <a:rPr lang="en-US" dirty="0" err="1"/>
              <a:t>sessionId</a:t>
            </a:r>
            <a:r>
              <a:rPr lang="en-US" dirty="0"/>
              <a:t>, </a:t>
            </a:r>
            <a:r>
              <a:rPr lang="en-US" dirty="0" err="1"/>
              <a:t>ShoppingCart</a:t>
            </a:r>
            <a:r>
              <a:rPr lang="en-US" dirty="0"/>
              <a:t> cart)</a:t>
            </a:r>
          </a:p>
          <a:p>
            <a:pPr marL="800100" lvl="2" indent="0">
              <a:buNone/>
            </a:pPr>
            <a:r>
              <a:rPr lang="en-US" dirty="0"/>
              <a:t>public void delete(String </a:t>
            </a:r>
            <a:r>
              <a:rPr lang="en-US" dirty="0" err="1"/>
              <a:t>sessionId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85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81F6-45C7-064D-ACDE-1F980A00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CartBean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836A-7748-9A42-AF7E-C4CD930B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Responsible for interactions with the pages for adding/removing items to/from the cart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@Named(value = "</a:t>
            </a:r>
            <a:r>
              <a:rPr lang="en-US" dirty="0" err="1"/>
              <a:t>cartBean</a:t>
            </a:r>
            <a:r>
              <a:rPr lang="en-US" dirty="0"/>
              <a:t>")</a:t>
            </a:r>
          </a:p>
          <a:p>
            <a:pPr marL="400050" lvl="1" indent="0">
              <a:buNone/>
            </a:pPr>
            <a:r>
              <a:rPr lang="en-US" dirty="0"/>
              <a:t>@</a:t>
            </a:r>
            <a:r>
              <a:rPr lang="en-US" dirty="0" err="1"/>
              <a:t>SessionScoped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CartBean</a:t>
            </a:r>
            <a:r>
              <a:rPr lang="en-US" dirty="0"/>
              <a:t> implements Serializable {</a:t>
            </a:r>
          </a:p>
          <a:p>
            <a:pPr marL="800100" lvl="2" indent="0">
              <a:buNone/>
            </a:pPr>
            <a:r>
              <a:rPr lang="en-US" dirty="0"/>
              <a:t>private final String </a:t>
            </a:r>
            <a:r>
              <a:rPr lang="en-US" dirty="0" err="1"/>
              <a:t>sessionId</a:t>
            </a:r>
            <a:r>
              <a:rPr lang="en-US" dirty="0"/>
              <a:t>;</a:t>
            </a:r>
          </a:p>
          <a:p>
            <a:pPr marL="800100" lvl="2" indent="0">
              <a:buNone/>
            </a:pPr>
            <a:r>
              <a:rPr lang="en-US" dirty="0"/>
              <a:t>private final </a:t>
            </a:r>
            <a:r>
              <a:rPr lang="en-US" dirty="0" err="1"/>
              <a:t>ShoppingCart</a:t>
            </a:r>
            <a:r>
              <a:rPr lang="en-US" dirty="0"/>
              <a:t> cart;</a:t>
            </a:r>
          </a:p>
          <a:p>
            <a:pPr marL="800100" lvl="2" indent="0">
              <a:buNone/>
            </a:pPr>
            <a:r>
              <a:rPr lang="en-US" dirty="0"/>
              <a:t>private final </a:t>
            </a:r>
            <a:r>
              <a:rPr lang="en-US" dirty="0" err="1"/>
              <a:t>ShoppingCartService</a:t>
            </a:r>
            <a:r>
              <a:rPr lang="en-US" dirty="0"/>
              <a:t> </a:t>
            </a:r>
            <a:r>
              <a:rPr lang="en-US" dirty="0" err="1"/>
              <a:t>cartService</a:t>
            </a:r>
            <a:r>
              <a:rPr lang="en-US" dirty="0"/>
              <a:t> = new </a:t>
            </a:r>
            <a:r>
              <a:rPr lang="en-US" dirty="0" err="1"/>
              <a:t>ShoppingCartService</a:t>
            </a:r>
            <a:r>
              <a:rPr lang="en-US" dirty="0"/>
              <a:t>();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getItemsInCart</a:t>
            </a:r>
            <a:r>
              <a:rPr lang="en-US" dirty="0"/>
              <a:t>()</a:t>
            </a:r>
          </a:p>
          <a:p>
            <a:pPr marL="800100" lvl="2" indent="0">
              <a:buNone/>
            </a:pPr>
            <a:r>
              <a:rPr lang="en-US" dirty="0"/>
              <a:t>public void </a:t>
            </a:r>
            <a:r>
              <a:rPr lang="en-US" dirty="0" err="1"/>
              <a:t>addToCart</a:t>
            </a:r>
            <a:r>
              <a:rPr lang="en-US" dirty="0"/>
              <a:t>(Name name)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7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5722-5FA5-D44F-8F45-C60280EF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nameList.xhtml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F67C1-43D5-2A48-AEC2-21E617A8A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h:form</a:t>
            </a:r>
            <a:r>
              <a:rPr lang="en-US" dirty="0"/>
              <a:t> id="form"&gt;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p:outputLabel</a:t>
            </a:r>
            <a:r>
              <a:rPr lang="en-US" dirty="0"/>
              <a:t> for="</a:t>
            </a:r>
            <a:r>
              <a:rPr lang="en-US" dirty="0" err="1"/>
              <a:t>cartQuantity</a:t>
            </a:r>
            <a:r>
              <a:rPr lang="en-US" dirty="0"/>
              <a:t>" value="Cart:" /&gt;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h:outputText</a:t>
            </a:r>
            <a:r>
              <a:rPr lang="en-US" dirty="0"/>
              <a:t> id="</a:t>
            </a:r>
            <a:r>
              <a:rPr lang="en-US" dirty="0" err="1"/>
              <a:t>cartQuantity</a:t>
            </a:r>
            <a:r>
              <a:rPr lang="en-US" dirty="0"/>
              <a:t>" value="#{</a:t>
            </a:r>
            <a:r>
              <a:rPr lang="en-US" dirty="0" err="1"/>
              <a:t>cartBean.itemsInCart</a:t>
            </a:r>
            <a:r>
              <a:rPr lang="en-US" dirty="0"/>
              <a:t>} "/&gt;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p:dataTable</a:t>
            </a:r>
            <a:r>
              <a:rPr lang="en-US" dirty="0"/>
              <a:t> …&gt;</a:t>
            </a:r>
          </a:p>
          <a:p>
            <a:pPr marL="0" indent="0">
              <a:buNone/>
            </a:pPr>
            <a:r>
              <a:rPr lang="en-US" dirty="0"/>
              <a:t>		…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p:column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	&lt;</a:t>
            </a:r>
            <a:r>
              <a:rPr lang="en-US" dirty="0" err="1"/>
              <a:t>p:commandButton</a:t>
            </a:r>
            <a:r>
              <a:rPr lang="en-US" dirty="0"/>
              <a:t> value="Add” update=":</a:t>
            </a:r>
            <a:r>
              <a:rPr lang="en-US" dirty="0" err="1"/>
              <a:t>form:cartQuantity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actionListener</a:t>
            </a:r>
            <a:r>
              <a:rPr lang="en-US" dirty="0"/>
              <a:t>="#{</a:t>
            </a:r>
            <a:r>
              <a:rPr lang="en-US" dirty="0" err="1"/>
              <a:t>cartBean.addToCart</a:t>
            </a:r>
            <a:r>
              <a:rPr lang="en-US" dirty="0"/>
              <a:t>(name)}" /&gt;</a:t>
            </a:r>
          </a:p>
          <a:p>
            <a:pPr marL="0" indent="0">
              <a:buNone/>
            </a:pPr>
            <a:r>
              <a:rPr lang="en-US" dirty="0"/>
              <a:t>		&lt;/</a:t>
            </a:r>
            <a:r>
              <a:rPr lang="en-US" dirty="0" err="1"/>
              <a:t>p:column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 err="1"/>
              <a:t>p:dataTable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h:form</a:t>
            </a:r>
            <a:r>
              <a:rPr lang="en-US" dirty="0"/>
              <a:t>&gt;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6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0DDD-589B-5148-BF73-48C2775F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15C0-AF32-A848-A4F2-7E6B18C4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Status</a:t>
            </a:r>
          </a:p>
          <a:p>
            <a:r>
              <a:rPr lang="en-US" dirty="0"/>
              <a:t>Cookies and Sessions</a:t>
            </a:r>
          </a:p>
          <a:p>
            <a:r>
              <a:rPr lang="en-US" dirty="0"/>
              <a:t>AJAX and JSF</a:t>
            </a:r>
          </a:p>
          <a:p>
            <a:r>
              <a:rPr lang="en-US" dirty="0"/>
              <a:t>Project 6</a:t>
            </a:r>
          </a:p>
        </p:txBody>
      </p:sp>
    </p:spTree>
    <p:extLst>
      <p:ext uri="{BB962C8B-B14F-4D97-AF65-F5344CB8AC3E}">
        <p14:creationId xmlns:p14="http://schemas.microsoft.com/office/powerpoint/2010/main" val="84065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68C8-EADE-A347-845B-42AD04E8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883"/>
          </a:xfrm>
        </p:spPr>
        <p:txBody>
          <a:bodyPr/>
          <a:lstStyle/>
          <a:p>
            <a:r>
              <a:rPr lang="en-US" dirty="0"/>
              <a:t>Project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C193-80E1-6A43-AC2A-7C361D17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483"/>
            <a:ext cx="8596668" cy="4921529"/>
          </a:xfrm>
        </p:spPr>
        <p:txBody>
          <a:bodyPr>
            <a:normAutofit/>
          </a:bodyPr>
          <a:lstStyle/>
          <a:p>
            <a:r>
              <a:rPr lang="en-US" dirty="0"/>
              <a:t>Create a new week8 branch</a:t>
            </a:r>
          </a:p>
          <a:p>
            <a:pPr lvl="1"/>
            <a:r>
              <a:rPr lang="en-US" dirty="0"/>
              <a:t>Make sure you have committed everything beforehand</a:t>
            </a:r>
          </a:p>
          <a:p>
            <a:r>
              <a:rPr lang="en-US" dirty="0"/>
              <a:t>Follow the same steps we did to implement the shopping cart except now for your products</a:t>
            </a:r>
          </a:p>
          <a:p>
            <a:pPr lvl="1"/>
            <a:r>
              <a:rPr lang="en-US" dirty="0"/>
              <a:t>Add cart and service model classes</a:t>
            </a:r>
          </a:p>
          <a:p>
            <a:pPr lvl="1"/>
            <a:r>
              <a:rPr lang="en-US" dirty="0"/>
              <a:t>Add cart bean</a:t>
            </a:r>
          </a:p>
          <a:p>
            <a:pPr lvl="1"/>
            <a:r>
              <a:rPr lang="en-US" dirty="0"/>
              <a:t>Modify your product list page to provide some way for the user to add a product to the cart</a:t>
            </a:r>
          </a:p>
          <a:p>
            <a:pPr lvl="1"/>
            <a:r>
              <a:rPr lang="en-US" dirty="0"/>
              <a:t>Modify your product list page to reflect the number of items in the cart</a:t>
            </a:r>
          </a:p>
          <a:p>
            <a:pPr lvl="1"/>
            <a:r>
              <a:rPr lang="en-US" dirty="0"/>
              <a:t>Use AJAX to add products to the cart</a:t>
            </a:r>
          </a:p>
        </p:txBody>
      </p:sp>
    </p:spTree>
    <p:extLst>
      <p:ext uri="{BB962C8B-B14F-4D97-AF65-F5344CB8AC3E}">
        <p14:creationId xmlns:p14="http://schemas.microsoft.com/office/powerpoint/2010/main" val="1870726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B77D-0981-D94A-8EF8-F1BC5D9D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8EF6-1B01-4143-B650-63AF37F4F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25254" cy="3880773"/>
          </a:xfrm>
        </p:spPr>
        <p:txBody>
          <a:bodyPr/>
          <a:lstStyle/>
          <a:p>
            <a:r>
              <a:rPr lang="en-US" dirty="0"/>
              <a:t>Readings from book</a:t>
            </a:r>
          </a:p>
          <a:p>
            <a:pPr lvl="1"/>
            <a:r>
              <a:rPr lang="en-US" dirty="0"/>
              <a:t>Nothing this time</a:t>
            </a:r>
          </a:p>
          <a:p>
            <a:r>
              <a:rPr lang="en-US" dirty="0"/>
              <a:t>Enjoy the break</a:t>
            </a:r>
          </a:p>
        </p:txBody>
      </p:sp>
    </p:spTree>
    <p:extLst>
      <p:ext uri="{BB962C8B-B14F-4D97-AF65-F5344CB8AC3E}">
        <p14:creationId xmlns:p14="http://schemas.microsoft.com/office/powerpoint/2010/main" val="121274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B93E-DF56-0945-865F-943EC4B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and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26989-5A99-7E4A-B50E-2E77FBE24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servers use a session cookie called JSESSIONID as the key to sessions maintained within the server</a:t>
            </a:r>
          </a:p>
          <a:p>
            <a:r>
              <a:rPr lang="en-US" dirty="0"/>
              <a:t>The first time the user accesses a site and the application attempts to access the session, a new </a:t>
            </a:r>
            <a:r>
              <a:rPr lang="en-US" dirty="0" err="1"/>
              <a:t>HttpSession</a:t>
            </a:r>
            <a:r>
              <a:rPr lang="en-US" dirty="0"/>
              <a:t> object is created and a new JSESSIONID is generated</a:t>
            </a:r>
          </a:p>
          <a:p>
            <a:r>
              <a:rPr lang="en-US" dirty="0"/>
              <a:t>The JSESSIONID is returned to the browser as an HTTP response header</a:t>
            </a:r>
          </a:p>
          <a:p>
            <a:r>
              <a:rPr lang="en-US" dirty="0"/>
              <a:t>Every subsequent request, the browser sends the JSESSIONID cookie along with the HTTP request as a header</a:t>
            </a:r>
          </a:p>
          <a:p>
            <a:r>
              <a:rPr lang="en-US" dirty="0"/>
              <a:t>The server recognizes the JSESSIONID cookie and looks up the existing </a:t>
            </a:r>
            <a:r>
              <a:rPr lang="en-US" dirty="0" err="1"/>
              <a:t>HttpSession</a:t>
            </a:r>
            <a:r>
              <a:rPr lang="en-US" dirty="0"/>
              <a:t> and makes it available to the application</a:t>
            </a:r>
          </a:p>
          <a:p>
            <a:r>
              <a:rPr lang="en-US" dirty="0"/>
              <a:t>Thus, you can store objects in the </a:t>
            </a:r>
            <a:r>
              <a:rPr lang="en-US" dirty="0" err="1"/>
              <a:t>HttpSession</a:t>
            </a:r>
            <a:r>
              <a:rPr lang="en-US" dirty="0"/>
              <a:t> which can then be accessed via your controllers, beans, and pages</a:t>
            </a:r>
          </a:p>
        </p:txBody>
      </p:sp>
    </p:spTree>
    <p:extLst>
      <p:ext uri="{BB962C8B-B14F-4D97-AF65-F5344CB8AC3E}">
        <p14:creationId xmlns:p14="http://schemas.microsoft.com/office/powerpoint/2010/main" val="252001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96B4-BFC1-A148-8BF6-2C0D391E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361"/>
          </a:xfrm>
        </p:spPr>
        <p:txBody>
          <a:bodyPr/>
          <a:lstStyle/>
          <a:p>
            <a:r>
              <a:rPr lang="en-US" dirty="0"/>
              <a:t>Typical JSESSIONID Exchange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A4BC1-0F29-9644-978E-FD8E87276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31" y="1372314"/>
            <a:ext cx="5139880" cy="53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8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8CF4-8F73-F943-A365-F5388994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Session from a 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A6C7F-AF92-684C-9E24-E1717A3E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dirty="0" err="1"/>
              <a:t>HttpServletRequest</a:t>
            </a:r>
            <a:r>
              <a:rPr lang="en-US" dirty="0"/>
              <a:t> object to access the session: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HttpSession</a:t>
            </a:r>
            <a:r>
              <a:rPr lang="en-US" dirty="0"/>
              <a:t> session = </a:t>
            </a:r>
            <a:r>
              <a:rPr lang="en-US" dirty="0" err="1"/>
              <a:t>request.getSession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String </a:t>
            </a:r>
            <a:r>
              <a:rPr lang="en-US" dirty="0" err="1"/>
              <a:t>sessionId</a:t>
            </a:r>
            <a:r>
              <a:rPr lang="en-US" dirty="0"/>
              <a:t> = </a:t>
            </a:r>
            <a:r>
              <a:rPr lang="en-US" dirty="0" err="1"/>
              <a:t>session.getId</a:t>
            </a:r>
            <a:r>
              <a:rPr lang="en-US" dirty="0"/>
              <a:t>(); // This is the JSESSIONID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session.setAttribute</a:t>
            </a:r>
            <a:r>
              <a:rPr lang="en-US" dirty="0"/>
              <a:t>(“cart”, ….);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ShoppingCart</a:t>
            </a:r>
            <a:r>
              <a:rPr lang="en-US" dirty="0"/>
              <a:t> cart = (</a:t>
            </a:r>
            <a:r>
              <a:rPr lang="en-US" dirty="0" err="1"/>
              <a:t>ShoppingCart</a:t>
            </a:r>
            <a:r>
              <a:rPr lang="en-US" dirty="0"/>
              <a:t>) </a:t>
            </a:r>
            <a:r>
              <a:rPr lang="en-US" dirty="0" err="1"/>
              <a:t>session.getAttribute</a:t>
            </a:r>
            <a:r>
              <a:rPr lang="en-US" dirty="0"/>
              <a:t>(“cart”);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6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6ADE-0A97-2548-A933-6429BD55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Session in JSF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678E-4F19-624D-9EAE-9186D0073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annotate your backing bean with @</a:t>
            </a:r>
            <a:r>
              <a:rPr lang="en-US" dirty="0" err="1"/>
              <a:t>SessionScoped</a:t>
            </a:r>
            <a:endParaRPr lang="en-US" dirty="0"/>
          </a:p>
          <a:p>
            <a:r>
              <a:rPr lang="en-US" dirty="0"/>
              <a:t>Now, every field you store in that bean will be stored (along with the bean itself) in the session</a:t>
            </a:r>
          </a:p>
        </p:txBody>
      </p:sp>
    </p:spTree>
    <p:extLst>
      <p:ext uri="{BB962C8B-B14F-4D97-AF65-F5344CB8AC3E}">
        <p14:creationId xmlns:p14="http://schemas.microsoft.com/office/powerpoint/2010/main" val="100561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E554-8461-244A-86EF-3B7224A4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and JSF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6F6A-1C1B-DF48-8E7D-C0A41AE7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AJAX</a:t>
            </a:r>
          </a:p>
          <a:p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f:ajax</a:t>
            </a:r>
            <a:r>
              <a:rPr lang="en-US" dirty="0"/>
              <a:t>&gt;</a:t>
            </a:r>
          </a:p>
          <a:p>
            <a:r>
              <a:rPr lang="en-US" dirty="0" err="1"/>
              <a:t>PrimeFaces</a:t>
            </a:r>
            <a:r>
              <a:rPr lang="en-US" dirty="0"/>
              <a:t> AJAX support</a:t>
            </a:r>
          </a:p>
          <a:p>
            <a:r>
              <a:rPr lang="en-US" dirty="0" err="1"/>
              <a:t>WebSockets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4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1A6A-B2F4-3142-9072-84A8AC05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B46E-2752-9C4E-B6C9-B6BBDD85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= Asynchronous JavaScript And XML</a:t>
            </a:r>
          </a:p>
          <a:p>
            <a:r>
              <a:rPr lang="en-US" dirty="0"/>
              <a:t>Allows a browser to send an HTTP request to a server and process the response, </a:t>
            </a:r>
            <a:r>
              <a:rPr lang="en-US" i="1" dirty="0"/>
              <a:t>all while staying on the same page</a:t>
            </a:r>
            <a:endParaRPr lang="en-US" dirty="0"/>
          </a:p>
          <a:p>
            <a:r>
              <a:rPr lang="en-US" dirty="0"/>
              <a:t>Originally intended to be used for XML (thus, the name) but today any type of response can be received</a:t>
            </a:r>
          </a:p>
          <a:p>
            <a:r>
              <a:rPr lang="en-US" dirty="0"/>
              <a:t>Later, we will use AJAX to add names to the shopping cart without leaving the names list page</a:t>
            </a:r>
          </a:p>
        </p:txBody>
      </p:sp>
    </p:spTree>
    <p:extLst>
      <p:ext uri="{BB962C8B-B14F-4D97-AF65-F5344CB8AC3E}">
        <p14:creationId xmlns:p14="http://schemas.microsoft.com/office/powerpoint/2010/main" val="53327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6A68-62E6-BE4E-81D3-8CB0B840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A0E02E-29E6-074B-A7A2-F9908A8D8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532" y="1930400"/>
            <a:ext cx="6936271" cy="3881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19C02-5131-D84D-B994-DF5B5390DD41}"/>
              </a:ext>
            </a:extLst>
          </p:cNvPr>
          <p:cNvSpPr txBox="1"/>
          <p:nvPr/>
        </p:nvSpPr>
        <p:spPr>
          <a:xfrm>
            <a:off x="880217" y="6366617"/>
            <a:ext cx="4082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Image: https://www.w3schools.com/xml/</a:t>
            </a:r>
            <a:r>
              <a:rPr lang="en-US" sz="1200" dirty="0" err="1"/>
              <a:t>ajax_intro.asp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97979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9888</TotalTime>
  <Words>881</Words>
  <Application>Microsoft Macintosh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Distributed Java</vt:lpstr>
      <vt:lpstr>Agenda</vt:lpstr>
      <vt:lpstr>Cookies and Sessions</vt:lpstr>
      <vt:lpstr>Typical JSESSIONID Exchange</vt:lpstr>
      <vt:lpstr>Accessing the Session from a JSP</vt:lpstr>
      <vt:lpstr>Accessing the Session in JSF</vt:lpstr>
      <vt:lpstr>AJAX and JSF Agenda</vt:lpstr>
      <vt:lpstr>What is AJAX</vt:lpstr>
      <vt:lpstr>How AJAX Works</vt:lpstr>
      <vt:lpstr>XMLHttpRequest</vt:lpstr>
      <vt:lpstr>XMLHttpRequest</vt:lpstr>
      <vt:lpstr>How JSF does AJAX</vt:lpstr>
      <vt:lpstr>How PrimeFaces does AJAX</vt:lpstr>
      <vt:lpstr>WebSockets</vt:lpstr>
      <vt:lpstr>NamesApp: Adding Shopping Cart</vt:lpstr>
      <vt:lpstr>ShoppingCart</vt:lpstr>
      <vt:lpstr>ShoppingCartService</vt:lpstr>
      <vt:lpstr>CartBean</vt:lpstr>
      <vt:lpstr>nameList.xhtml</vt:lpstr>
      <vt:lpstr>Project 8</vt:lpstr>
      <vt:lpstr>Next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Java</dc:title>
  <dc:creator>Biewer, Andrew (GE Healthcare)</dc:creator>
  <cp:lastModifiedBy>Biewer, Andrew (GE Healthcare)</cp:lastModifiedBy>
  <cp:revision>307</cp:revision>
  <dcterms:created xsi:type="dcterms:W3CDTF">2018-02-03T12:53:40Z</dcterms:created>
  <dcterms:modified xsi:type="dcterms:W3CDTF">2018-03-13T23:52:39Z</dcterms:modified>
</cp:coreProperties>
</file>