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67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4"/>
    <p:restoredTop sz="93647"/>
  </p:normalViewPr>
  <p:slideViewPr>
    <p:cSldViewPr snapToGrid="0" snapToObjects="1">
      <p:cViewPr varScale="1">
        <p:scale>
          <a:sx n="89" d="100"/>
          <a:sy n="89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 MT Condensed Light" charset="0"/>
                <a:ea typeface="Abadi MT Condensed Light" charset="0"/>
                <a:cs typeface="Abadi MT Condensed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8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0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A311-D503-EF44-A029-7EC4B41D168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0B93-FC10-6F4F-BECA-EC87A0A0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GMaruGothicMPRO" charset="-128"/>
                <a:ea typeface="HGMaruGothicMPRO" charset="-128"/>
                <a:cs typeface="HGMaruGothicMPRO" charset="-128"/>
              </a:rPr>
              <a:t>Web Frontend Applications</a:t>
            </a:r>
            <a:endParaRPr lang="en-US" dirty="0">
              <a:latin typeface="HGMaruGothicMPRO" charset="-128"/>
              <a:ea typeface="HGMaruGothicMPRO" charset="-128"/>
              <a:cs typeface="HGMaruGothicMPRO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1"/>
          <a:lstStyle/>
          <a:p>
            <a:r>
              <a:rPr lang="en-US" dirty="0" smtClean="0"/>
              <a:t>How it all started, where we are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ES2015 /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latest approved JavaScript (ECMAScript) standard</a:t>
            </a:r>
          </a:p>
          <a:p>
            <a:pPr lvl="1"/>
            <a:r>
              <a:rPr lang="en-US" dirty="0" smtClean="0"/>
              <a:t>Introduces a wealth of new language features, including classes, static methods, </a:t>
            </a:r>
            <a:r>
              <a:rPr lang="en-US" dirty="0" err="1" smtClean="0"/>
              <a:t>destructuring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Also introduces a new module loading mechanism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3016" y="5620262"/>
            <a:ext cx="7345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Brings JavaScript into the 21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century!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06406" y="3557045"/>
            <a:ext cx="63562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React </a:t>
            </a:r>
            <a:r>
              <a:rPr lang="en-US" sz="1600" dirty="0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smtClean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'react'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endParaRPr lang="en-US" sz="16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export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default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App </a:t>
            </a:r>
            <a:r>
              <a:rPr lang="en-US" sz="1600" dirty="0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React.Component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constructor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(props) {</a:t>
            </a:r>
          </a:p>
          <a:p>
            <a:r>
              <a:rPr lang="mr-IN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600" dirty="0" err="1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super</a:t>
            </a:r>
            <a:r>
              <a:rPr lang="mr-IN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props</a:t>
            </a:r>
            <a:r>
              <a:rPr lang="mr-IN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mr-IN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. . .</a:t>
            </a:r>
            <a:endParaRPr lang="mr-IN" sz="16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mr-IN" sz="16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extension to ES2015: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Adds a rich type system to ES2015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Also include a large number of extensions to JavaScript, including private and protected access modifiers, abstract methods and classes, etc.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Java programmers will likely feel comfortable with TypeScript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Must be “</a:t>
            </a:r>
            <a:r>
              <a:rPr lang="en-US" dirty="0" err="1" smtClean="0"/>
              <a:t>transpiled</a:t>
            </a:r>
            <a:r>
              <a:rPr lang="en-US" dirty="0" smtClean="0"/>
              <a:t>” to JavaScript in order to be used by browsers or </a:t>
            </a:r>
            <a:r>
              <a:rPr lang="en-US" dirty="0" err="1" smtClean="0"/>
              <a:t>node.js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5245100"/>
            <a:ext cx="391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“next gen” revolutionary update to Angular JS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i="1" dirty="0" smtClean="0"/>
              <a:t>little</a:t>
            </a:r>
            <a:r>
              <a:rPr lang="en-US" dirty="0" smtClean="0"/>
              <a:t> less opinionated than Angular JS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</a:t>
            </a:r>
            <a:r>
              <a:rPr lang="en-US" dirty="0" smtClean="0"/>
              <a:t>lso from Google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Supports the modern features of ES2015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Embraces TypeScript for strong typing support, annotations, and more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4638442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An alternative to the Angular world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Another “next gen” framework, from Facebook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Supports the modern features of ES2015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Less opinionated than Angular </a:t>
            </a:r>
            <a:r>
              <a:rPr lang="mr-IN" dirty="0" smtClean="0"/>
              <a:t>–</a:t>
            </a:r>
            <a:r>
              <a:rPr lang="en-US" dirty="0" smtClean="0"/>
              <a:t> lighter weight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Embraces the JSX extension to JavaScript that allows inline HTML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4983163"/>
            <a:ext cx="4343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MVC has been popular in frontend UI design, but does have some drawbacks as an application scales up: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Model objects can get fragmented and difficult manage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Tends to get chaotic with multiple controllers and views mutating models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sometimes be difficult to implement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Flux is an architectural pattern developed by the React community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React components are the views, and sometimes play the role of controllers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Flux stores play the role of models, with some differences: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Changes to the state of an application is unidirectional: state changes are dispatched to the store; view components respond to the resulting state changes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the state changes is abstracted from views of the data </a:t>
            </a:r>
            <a:r>
              <a:rPr lang="mr-IN" dirty="0" smtClean="0"/>
              <a:t>–</a:t>
            </a:r>
            <a:r>
              <a:rPr lang="en-US" dirty="0" smtClean="0"/>
              <a:t> a nice separation of concerns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Change dispatching is a very consistent, predictable way to change application state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4915055"/>
            <a:ext cx="1701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Redux is a specific implementation of the Flux pattern, with some enhancements: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Redux state has a single state object; Flux can have more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Redux defines a “pluggable” reducer that handles applying state changes; in Flux the store itself must be written to handle application of state changes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Redux mandates that the state CAN’T be mutated, i.e. it’s immutable; Flux makes no such mandate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4878658"/>
            <a:ext cx="4445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Mobile, you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frameworks that give you the ability to write mobile apps in web technologies: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Ionic </a:t>
            </a:r>
            <a:r>
              <a:rPr lang="mr-IN" dirty="0" smtClean="0"/>
              <a:t>–</a:t>
            </a:r>
            <a:r>
              <a:rPr lang="en-US" dirty="0" smtClean="0"/>
              <a:t> based on Angular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React </a:t>
            </a:r>
            <a:r>
              <a:rPr lang="en-US" dirty="0" smtClean="0"/>
              <a:t>Native </a:t>
            </a:r>
            <a:r>
              <a:rPr lang="mr-IN" dirty="0" smtClean="0"/>
              <a:t>–</a:t>
            </a:r>
            <a:r>
              <a:rPr lang="en-US" dirty="0" smtClean="0"/>
              <a:t> for React developers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Both provide a way to create rich applications using web technologies for mobile platforms, phone and tablet, iOS and Android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82" y="4700971"/>
            <a:ext cx="2044700" cy="204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18" y="4878925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and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NCSA Mosaic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554" y="1825625"/>
            <a:ext cx="528124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beginning </a:t>
            </a:r>
          </a:p>
          <a:p>
            <a:pPr marL="0" indent="0">
              <a:buNone/>
            </a:pPr>
            <a:r>
              <a:rPr lang="en-US" sz="3200" dirty="0" smtClean="0"/>
              <a:t>(or pretty darn close to it!)</a:t>
            </a:r>
          </a:p>
          <a:p>
            <a:endParaRPr lang="en-US" dirty="0" smtClean="0"/>
          </a:p>
          <a:p>
            <a:r>
              <a:rPr lang="en-US" dirty="0" smtClean="0"/>
              <a:t>Simple serving</a:t>
            </a:r>
          </a:p>
          <a:p>
            <a:r>
              <a:rPr lang="en-US" dirty="0" smtClean="0"/>
              <a:t>Static content display</a:t>
            </a:r>
          </a:p>
          <a:p>
            <a:r>
              <a:rPr lang="en-US" dirty="0" smtClean="0"/>
              <a:t>A pretty cool start!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0" y="1639094"/>
            <a:ext cx="5003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Netscape 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54" y="1825625"/>
            <a:ext cx="5586046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A fast evolution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JavaScript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“Browser Wars” of the  1990’s - Netscape vs. Internet Explorer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5" y="1825625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DOM and JavaScript buy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2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Initially, dynamic content</a:t>
            </a:r>
          </a:p>
          <a:p>
            <a:pPr lvl="1"/>
            <a:r>
              <a:rPr lang="en-US" dirty="0" smtClean="0"/>
              <a:t>A page is modelled as objects (DOM)</a:t>
            </a:r>
          </a:p>
          <a:p>
            <a:pPr lvl="1"/>
            <a:r>
              <a:rPr lang="en-US" dirty="0" smtClean="0"/>
              <a:t>Objects are programmatically manipulated via JavaScript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86866" y="5375152"/>
            <a:ext cx="7018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Menlo-Regular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paraElem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document.getElementById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900112"/>
                </a:solidFill>
                <a:latin typeface="Menlo-Regular" charset="0"/>
              </a:rPr>
              <a:t>"scope"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paraElem.style.color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smtClean="0">
                <a:solidFill>
                  <a:srgbClr val="900112"/>
                </a:solidFill>
                <a:latin typeface="Menlo-Regular" charset="0"/>
              </a:rPr>
              <a:t>"</a:t>
            </a:r>
            <a:r>
              <a:rPr lang="mr-IN" dirty="0" err="1" smtClean="0">
                <a:solidFill>
                  <a:srgbClr val="900112"/>
                </a:solidFill>
                <a:latin typeface="Menlo-Regular" charset="0"/>
              </a:rPr>
              <a:t>red</a:t>
            </a:r>
            <a:r>
              <a:rPr lang="mr-IN" dirty="0" smtClean="0">
                <a:solidFill>
                  <a:srgbClr val="900112"/>
                </a:solidFill>
                <a:latin typeface="Menlo-Regular" charset="0"/>
              </a:rPr>
              <a:t>"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02605"/>
            <a:ext cx="10515600" cy="1607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In practice</a:t>
            </a:r>
          </a:p>
          <a:p>
            <a:pPr lvl="1"/>
            <a:r>
              <a:rPr lang="en-US" dirty="0" smtClean="0"/>
              <a:t>Small scripts included on web pages</a:t>
            </a:r>
          </a:p>
          <a:p>
            <a:pPr lvl="1"/>
            <a:r>
              <a:rPr lang="en-US" dirty="0" smtClean="0"/>
              <a:t>Attributes of the DOM objects can be changed</a:t>
            </a:r>
          </a:p>
          <a:p>
            <a:pPr lvl="1"/>
            <a:r>
              <a:rPr lang="en-US" dirty="0" smtClean="0"/>
              <a:t>Was somewhat primitive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2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3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Libraries simplify DOM manipulation</a:t>
            </a:r>
          </a:p>
          <a:p>
            <a:pPr lvl="1"/>
            <a:r>
              <a:rPr lang="en-US" dirty="0" smtClean="0"/>
              <a:t>Simpler syntax for DOM element selection and </a:t>
            </a:r>
            <a:br>
              <a:rPr lang="en-US" dirty="0" smtClean="0"/>
            </a:br>
            <a:r>
              <a:rPr lang="en-US" dirty="0" smtClean="0"/>
              <a:t>modification</a:t>
            </a:r>
          </a:p>
          <a:p>
            <a:pPr lvl="1"/>
            <a:r>
              <a:rPr lang="en-US" dirty="0" smtClean="0"/>
              <a:t>Adds extra capabilities beyond what the DOM provides</a:t>
            </a:r>
          </a:p>
          <a:p>
            <a:pPr lvl="1"/>
            <a:r>
              <a:rPr lang="en-US" dirty="0" smtClean="0"/>
              <a:t>Enables much more complex and extensive manipulations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90646"/>
            <a:ext cx="6091732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sz="1400" dirty="0" err="1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hideIt</a:t>
            </a: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sz="1400" dirty="0" err="1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true</a:t>
            </a:r>
            <a:endParaRPr lang="mr-IN" sz="14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paraElem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window.document.getElementById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smtClean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”scope"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setInterval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paraElem.hidden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hideIt</a:t>
            </a:r>
            <a:endParaRPr lang="en-US" sz="14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hideIt</a:t>
            </a: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!</a:t>
            </a:r>
            <a:r>
              <a:rPr lang="mr-IN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hideIt</a:t>
            </a:r>
            <a:endParaRPr lang="mr-IN" sz="1400" dirty="0" smtClean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}, </a:t>
            </a:r>
            <a:r>
              <a:rPr lang="mr-IN" sz="1400" dirty="0" smtClean="0">
                <a:solidFill>
                  <a:srgbClr val="137848"/>
                </a:solidFill>
                <a:latin typeface="Menlo" charset="0"/>
                <a:ea typeface="Menlo" charset="0"/>
                <a:cs typeface="Menlo" charset="0"/>
              </a:rPr>
              <a:t>2000</a:t>
            </a: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0670" y="4625179"/>
            <a:ext cx="2869696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setInterval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$(</a:t>
            </a:r>
            <a:r>
              <a:rPr lang="mr-IN" sz="1400" dirty="0" smtClean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"#</a:t>
            </a:r>
            <a:r>
              <a:rPr lang="en-US" sz="1400" dirty="0" smtClean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scope</a:t>
            </a:r>
            <a:r>
              <a:rPr lang="mr-IN" sz="1400" dirty="0" smtClean="0">
                <a:solidFill>
                  <a:srgbClr val="90011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).</a:t>
            </a:r>
            <a:r>
              <a:rPr lang="mr-IN" sz="1400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toggle</a:t>
            </a: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}, </a:t>
            </a:r>
            <a:r>
              <a:rPr lang="mr-IN" sz="1400" dirty="0" smtClean="0">
                <a:solidFill>
                  <a:srgbClr val="137848"/>
                </a:solidFill>
                <a:latin typeface="Menlo" charset="0"/>
                <a:ea typeface="Menlo" charset="0"/>
                <a:cs typeface="Menlo" charset="0"/>
              </a:rPr>
              <a:t>2000</a:t>
            </a:r>
            <a:r>
              <a:rPr lang="mr-IN" sz="1400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9629" y="4985370"/>
            <a:ext cx="478464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0" y="1690688"/>
            <a:ext cx="3060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19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 pages with pleasing effects and animations are nice, but 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want more!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352073" y="5665569"/>
            <a:ext cx="748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 smtClean="0"/>
              <a:t> Application frameworks to the </a:t>
            </a:r>
            <a:r>
              <a:rPr lang="en-US" sz="3600" smtClean="0"/>
              <a:t>rescue!</a:t>
            </a:r>
            <a:endParaRPr lang="en-US" sz="3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532872"/>
            <a:ext cx="10515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But there is a problem. Even with libraries, manipulating the DOM to in complex ways was getting unmanageable.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9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Wayside: 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301"/>
            <a:ext cx="10515600" cy="272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challenge:</a:t>
            </a:r>
          </a:p>
          <a:p>
            <a:pPr lvl="1"/>
            <a:r>
              <a:rPr lang="en-US" dirty="0" smtClean="0"/>
              <a:t>To make an application the acts like a traditional application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Simply loading pages from the server as has been done won’t work</a:t>
            </a:r>
          </a:p>
          <a:p>
            <a:pPr lvl="1"/>
            <a:r>
              <a:rPr lang="en-US" dirty="0" smtClean="0"/>
              <a:t>The user has to wait for the new screen page to load</a:t>
            </a:r>
          </a:p>
          <a:p>
            <a:pPr lvl="1"/>
            <a:r>
              <a:rPr lang="en-US" dirty="0" smtClean="0"/>
              <a:t>Page loading can cause flashing and other undesirable effects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2293" y="5965949"/>
            <a:ext cx="928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And you thought hiding a paragraph was tricky!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59166"/>
            <a:ext cx="10515600" cy="160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single page application gets around this by loading all the “pages” of the application at one time, and then modifying the DOM to display the pages, when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application framework can help us in a few ways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Simplify creation of complex applications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 the views of a single page application (routing)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Facilitate binding of data in the JavaScript domain (i.e. in models) to the elements in the DOM that display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4184805"/>
            <a:ext cx="3644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Angular JS raised the bar on application frameworks. </a:t>
            </a:r>
          </a:p>
          <a:p>
            <a:pPr lvl="1"/>
            <a:r>
              <a:rPr lang="en-US" dirty="0" smtClean="0"/>
              <a:t>An opinionated framework, from Google</a:t>
            </a:r>
          </a:p>
          <a:p>
            <a:pPr lvl="1"/>
            <a:r>
              <a:rPr lang="en-US" dirty="0" smtClean="0"/>
              <a:t>It delivers a high degree of structure and functionality, including routing and data binding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mr-IN" dirty="0" smtClean="0"/>
              <a:t>…</a:t>
            </a:r>
            <a:r>
              <a:rPr lang="en-US" dirty="0" smtClean="0"/>
              <a:t> you’ve got to do it the Angular JS way.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5008563"/>
            <a:ext cx="4406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885</Words>
  <Application>Microsoft Macintosh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Abadi MT Condensed Light</vt:lpstr>
      <vt:lpstr>Arial</vt:lpstr>
      <vt:lpstr>Calibri</vt:lpstr>
      <vt:lpstr>Calibri Light</vt:lpstr>
      <vt:lpstr>HGMaruGothicMPRO</vt:lpstr>
      <vt:lpstr>Mangal</vt:lpstr>
      <vt:lpstr>Menlo</vt:lpstr>
      <vt:lpstr>Menlo-Regular</vt:lpstr>
      <vt:lpstr>Office Theme</vt:lpstr>
      <vt:lpstr>Web Frontend Applications</vt:lpstr>
      <vt:lpstr>NCSA Mosaic</vt:lpstr>
      <vt:lpstr>Netscape Navigator</vt:lpstr>
      <vt:lpstr>What does DOM and JavaScript buy us?</vt:lpstr>
      <vt:lpstr>Libraries to the rescue</vt:lpstr>
      <vt:lpstr>Applications</vt:lpstr>
      <vt:lpstr>Wayside: Single page applications</vt:lpstr>
      <vt:lpstr>Application frameworks</vt:lpstr>
      <vt:lpstr>Angular JS</vt:lpstr>
      <vt:lpstr>ES2015 / ES6</vt:lpstr>
      <vt:lpstr>TypeScript</vt:lpstr>
      <vt:lpstr>Angular</vt:lpstr>
      <vt:lpstr>React</vt:lpstr>
      <vt:lpstr>Beyond MVC</vt:lpstr>
      <vt:lpstr>Flux</vt:lpstr>
      <vt:lpstr>Redux</vt:lpstr>
      <vt:lpstr>Mobile, you say?</vt:lpstr>
      <vt:lpstr>Quick demo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Balloni, Bill (GE Healthcare)</dc:creator>
  <cp:lastModifiedBy>Balloni, Bill (GE Healthcare)</cp:lastModifiedBy>
  <cp:revision>36</cp:revision>
  <dcterms:created xsi:type="dcterms:W3CDTF">2018-05-14T12:42:39Z</dcterms:created>
  <dcterms:modified xsi:type="dcterms:W3CDTF">2018-05-16T02:28:59Z</dcterms:modified>
</cp:coreProperties>
</file>