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81" r:id="rId9"/>
    <p:sldId id="282" r:id="rId10"/>
    <p:sldId id="259" r:id="rId11"/>
    <p:sldId id="274" r:id="rId12"/>
    <p:sldId id="275" r:id="rId13"/>
    <p:sldId id="276" r:id="rId14"/>
    <p:sldId id="284" r:id="rId15"/>
    <p:sldId id="286" r:id="rId16"/>
    <p:sldId id="283" r:id="rId17"/>
    <p:sldId id="285" r:id="rId18"/>
    <p:sldId id="287" r:id="rId19"/>
    <p:sldId id="288" r:id="rId20"/>
    <p:sldId id="289" r:id="rId21"/>
    <p:sldId id="262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/>
    <p:restoredTop sz="94680"/>
  </p:normalViewPr>
  <p:slideViewPr>
    <p:cSldViewPr snapToGrid="0" snapToObjects="1">
      <p:cViewPr varScale="1">
        <p:scale>
          <a:sx n="115" d="100"/>
          <a:sy n="115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sp/jsp_standard_tag_library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D36-4555-9A41-BA4D-CD92F6AB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Standard Tag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DCDB-D1A3-9E41-B453-55D87D90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https://www.tutorialspoint.com/jsp/jsp_standard_tag_library.htm</a:t>
            </a:r>
            <a:endParaRPr lang="en-US" dirty="0"/>
          </a:p>
          <a:p>
            <a:r>
              <a:rPr lang="en-US" dirty="0"/>
              <a:t>Core tags</a:t>
            </a:r>
          </a:p>
          <a:p>
            <a:r>
              <a:rPr lang="en-US" dirty="0"/>
              <a:t>Formatting tags</a:t>
            </a:r>
          </a:p>
          <a:p>
            <a:r>
              <a:rPr lang="en-US" dirty="0"/>
              <a:t>JSTL functions</a:t>
            </a:r>
          </a:p>
          <a:p>
            <a:r>
              <a:rPr lang="en-US" dirty="0"/>
              <a:t>There are others but you don’t want to use them in the front end</a:t>
            </a:r>
          </a:p>
        </p:txBody>
      </p:sp>
    </p:spTree>
    <p:extLst>
      <p:ext uri="{BB962C8B-B14F-4D97-AF65-F5344CB8AC3E}">
        <p14:creationId xmlns:p14="http://schemas.microsoft.com/office/powerpoint/2010/main" val="82203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4706-2FF3-A94A-B21A-79F8F61F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CB97-33F6-A645-9DCC-A026BF9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"c" </a:t>
            </a:r>
            <a:r>
              <a:rPr lang="en-US" dirty="0" err="1"/>
              <a:t>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/core" %&gt;</a:t>
            </a:r>
          </a:p>
          <a:p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c:set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c:remove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c:if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c:choose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c:when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c:otherwise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044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AAD7-6C02-664B-A72C-118FBDDB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FB6F-787D-F247-800F-46816E45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</a:t>
            </a:r>
            <a:r>
              <a:rPr lang="en-US" dirty="0" err="1"/>
              <a:t>fmt</a:t>
            </a:r>
            <a:r>
              <a:rPr lang="en-US" dirty="0"/>
              <a:t>" </a:t>
            </a:r>
            <a:r>
              <a:rPr lang="en-US" dirty="0" err="1"/>
              <a:t>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" %&gt;</a:t>
            </a:r>
          </a:p>
          <a:p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89C9-E319-0D45-B004-D51C595B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987A-7F4E-9349-8183-7843D4BE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</a:t>
            </a:r>
            <a:r>
              <a:rPr lang="en-US" dirty="0" err="1"/>
              <a:t>fn"uri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/functions" %&gt;</a:t>
            </a:r>
          </a:p>
          <a:p>
            <a:r>
              <a:rPr lang="en-US" dirty="0" err="1"/>
              <a:t>fn:contains</a:t>
            </a:r>
            <a:r>
              <a:rPr lang="en-US" dirty="0"/>
              <a:t>()</a:t>
            </a:r>
          </a:p>
          <a:p>
            <a:r>
              <a:rPr lang="en-US" dirty="0" err="1"/>
              <a:t>fn:endsWith</a:t>
            </a:r>
            <a:r>
              <a:rPr lang="en-US" dirty="0"/>
              <a:t>()</a:t>
            </a:r>
          </a:p>
          <a:p>
            <a:r>
              <a:rPr lang="en-US" dirty="0" err="1"/>
              <a:t>etc</a:t>
            </a:r>
            <a:r>
              <a:rPr lang="en-US" dirty="0"/>
              <a:t>…there’s a bunch</a:t>
            </a:r>
          </a:p>
        </p:txBody>
      </p:sp>
    </p:spTree>
    <p:extLst>
      <p:ext uri="{BB962C8B-B14F-4D97-AF65-F5344CB8AC3E}">
        <p14:creationId xmlns:p14="http://schemas.microsoft.com/office/powerpoint/2010/main" val="261154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286-7B53-9D41-84AF-514BA5B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(EL)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3A2-91CF-B54A-A854-EB3B02DE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their methods can be accessed in an abbreviated format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nameList</a:t>
            </a:r>
            <a:r>
              <a:rPr lang="en-US" dirty="0"/>
              <a:t>} == the entire list of names in the request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name.first</a:t>
            </a:r>
            <a:r>
              <a:rPr lang="en-US" dirty="0"/>
              <a:t>} == invokes the </a:t>
            </a:r>
            <a:r>
              <a:rPr lang="en-US" dirty="0" err="1"/>
              <a:t>getFirst</a:t>
            </a:r>
            <a:r>
              <a:rPr lang="en-US" dirty="0"/>
              <a:t>() method on the “name” object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name.address.city</a:t>
            </a:r>
            <a:r>
              <a:rPr lang="en-US" dirty="0"/>
              <a:t>} == invokes the </a:t>
            </a:r>
            <a:r>
              <a:rPr lang="en-US" dirty="0" err="1"/>
              <a:t>getCity</a:t>
            </a:r>
            <a:r>
              <a:rPr lang="en-US" dirty="0"/>
              <a:t>() method of the </a:t>
            </a:r>
            <a:r>
              <a:rPr lang="en-US" dirty="0" err="1"/>
              <a:t>getAddress</a:t>
            </a:r>
            <a:r>
              <a:rPr lang="en-US" dirty="0"/>
              <a:t>() method of the “name” object</a:t>
            </a:r>
          </a:p>
        </p:txBody>
      </p:sp>
    </p:spTree>
    <p:extLst>
      <p:ext uri="{BB962C8B-B14F-4D97-AF65-F5344CB8AC3E}">
        <p14:creationId xmlns:p14="http://schemas.microsoft.com/office/powerpoint/2010/main" val="357519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4C2A-92B0-F94D-89E4-8E733DD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57E3-9B0B-6B4B-92AF-CA187E1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  <a:p>
            <a:pPr lvl="1"/>
            <a:r>
              <a:rPr lang="en-US" dirty="0"/>
              <a:t>Local variables to the page only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Parameters and attributes set by the controller</a:t>
            </a:r>
          </a:p>
          <a:p>
            <a:r>
              <a:rPr lang="en-US" dirty="0"/>
              <a:t>Session</a:t>
            </a:r>
          </a:p>
          <a:p>
            <a:pPr lvl="1"/>
            <a:r>
              <a:rPr lang="en-US" dirty="0"/>
              <a:t>These survive from page to page</a:t>
            </a:r>
          </a:p>
          <a:p>
            <a:pPr lvl="1"/>
            <a:r>
              <a:rPr lang="en-US" dirty="0"/>
              <a:t>We’ll learn about session state in a couple of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1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1E00-0365-AA42-866A-65E0E11C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some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F893-7CE0-5A45-A683-A55B0110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list of tasks</a:t>
            </a:r>
          </a:p>
          <a:p>
            <a:pPr lvl="1"/>
            <a:r>
              <a:rPr lang="en-US" dirty="0"/>
              <a:t>Add JSTL libraries to project (Maven dependency)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nameList.jsp</a:t>
            </a:r>
            <a:r>
              <a:rPr lang="en-US" dirty="0"/>
              <a:t> to use JSTL tags</a:t>
            </a:r>
          </a:p>
          <a:p>
            <a:pPr lvl="1"/>
            <a:r>
              <a:rPr lang="en-US" dirty="0"/>
              <a:t>Add Address class to model</a:t>
            </a:r>
          </a:p>
          <a:p>
            <a:pPr lvl="1"/>
            <a:r>
              <a:rPr lang="en-US" dirty="0"/>
              <a:t>Add Address field to Name class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nameDetail.jsp</a:t>
            </a:r>
            <a:r>
              <a:rPr lang="en-US" dirty="0"/>
              <a:t> to use JSTL tags</a:t>
            </a:r>
          </a:p>
          <a:p>
            <a:r>
              <a:rPr lang="en-US" dirty="0"/>
              <a:t>The goal is to have zero embedded Java in your JSP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C6B9-8220-BD41-AC56-69A705B7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JSTL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8061-3146-F146-8B0E-59DB081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dependency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mvnrepository.com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/artifact/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&lt;dependency&gt;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&lt;version&gt;1.2&lt;/version&gt;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8300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A36-8174-DF45-9EB5-5C273E61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nameList.jsp</a:t>
            </a:r>
            <a:r>
              <a:rPr lang="en-US" dirty="0"/>
              <a:t> to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FC48-0EFF-734B-B73C-AA517AD6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c:forEach</a:t>
            </a:r>
            <a:r>
              <a:rPr lang="en-US" dirty="0"/>
              <a:t>&gt; instead of embedded Java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=“name” items=“${</a:t>
            </a:r>
            <a:r>
              <a:rPr lang="en-US" dirty="0" err="1"/>
              <a:t>nameList</a:t>
            </a:r>
            <a:r>
              <a:rPr lang="en-US" dirty="0"/>
              <a:t>}”&gt;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&lt;</a:t>
            </a:r>
            <a:r>
              <a:rPr lang="en-US" dirty="0" err="1"/>
              <a:t>c:out</a:t>
            </a:r>
            <a:r>
              <a:rPr lang="en-US" dirty="0"/>
              <a:t>&gt; to print out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c:out</a:t>
            </a:r>
            <a:r>
              <a:rPr lang="en-US" dirty="0"/>
              <a:t> value=“${</a:t>
            </a:r>
            <a:r>
              <a:rPr lang="en-US" dirty="0" err="1"/>
              <a:t>name.first</a:t>
            </a:r>
            <a:r>
              <a:rPr lang="en-US" dirty="0"/>
              <a:t>}”/&gt;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702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74F-9072-2548-B606-AC46038B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Address model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B420-6CF4-9D4B-B111-22507B0C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class with</a:t>
            </a:r>
          </a:p>
          <a:p>
            <a:pPr lvl="1"/>
            <a:r>
              <a:rPr lang="en-US" dirty="0"/>
              <a:t>Street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Zip</a:t>
            </a:r>
          </a:p>
          <a:p>
            <a:r>
              <a:rPr lang="en-US" dirty="0"/>
              <a:t>Add Address field to Name class</a:t>
            </a:r>
          </a:p>
          <a:p>
            <a:pPr lvl="1"/>
            <a:r>
              <a:rPr lang="en-US" dirty="0"/>
              <a:t>Getter/setter</a:t>
            </a:r>
          </a:p>
          <a:p>
            <a:pPr lvl="1"/>
            <a:r>
              <a:rPr lang="en-US" dirty="0"/>
              <a:t>Mock data in </a:t>
            </a:r>
            <a:r>
              <a:rPr lang="en-US" dirty="0" err="1"/>
              <a:t>NameService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Maven</a:t>
            </a:r>
          </a:p>
          <a:p>
            <a:r>
              <a:rPr lang="en-US" dirty="0"/>
              <a:t>JSTL and EL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5E6C-D157-C943-A4A0-E884937E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nameDetail.jsp</a:t>
            </a:r>
            <a:r>
              <a:rPr lang="en-US" dirty="0"/>
              <a:t> to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C5B3-D9C2-C744-8208-A74EEDD0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c:out</a:t>
            </a:r>
            <a:r>
              <a:rPr lang="en-US" dirty="0"/>
              <a:t>&gt; to display name details</a:t>
            </a:r>
          </a:p>
          <a:p>
            <a:r>
              <a:rPr lang="en-US" dirty="0"/>
              <a:t>Use EL to output name and address</a:t>
            </a:r>
          </a:p>
        </p:txBody>
      </p:sp>
    </p:spTree>
    <p:extLst>
      <p:ext uri="{BB962C8B-B14F-4D97-AF65-F5344CB8AC3E}">
        <p14:creationId xmlns:p14="http://schemas.microsoft.com/office/powerpoint/2010/main" val="268597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new week4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Convert your JSPs to use JSTL</a:t>
            </a:r>
          </a:p>
          <a:p>
            <a:r>
              <a:rPr lang="en-US" dirty="0"/>
              <a:t>You should have a list and detail page by now</a:t>
            </a:r>
          </a:p>
          <a:p>
            <a:pPr lvl="1"/>
            <a:r>
              <a:rPr lang="en-US" dirty="0"/>
              <a:t>Others including shopping cart page, payment information, shipping address</a:t>
            </a:r>
          </a:p>
          <a:p>
            <a:pPr lvl="1"/>
            <a:r>
              <a:rPr lang="en-US" dirty="0"/>
              <a:t>I want to see more pages for this week</a:t>
            </a:r>
          </a:p>
          <a:p>
            <a:r>
              <a:rPr lang="en-US" dirty="0"/>
              <a:t>You should be thinking about enhancing the model classes of your project</a:t>
            </a:r>
          </a:p>
          <a:p>
            <a:pPr lvl="1"/>
            <a:r>
              <a:rPr lang="en-US" dirty="0"/>
              <a:t>Things to consider (these are guidelines only)</a:t>
            </a:r>
          </a:p>
          <a:p>
            <a:pPr lvl="2"/>
            <a:r>
              <a:rPr lang="en-US" dirty="0"/>
              <a:t>Do you have a Product class yet?</a:t>
            </a:r>
          </a:p>
          <a:p>
            <a:pPr lvl="2"/>
            <a:r>
              <a:rPr lang="en-US" dirty="0"/>
              <a:t>Are there related products?</a:t>
            </a:r>
          </a:p>
          <a:p>
            <a:pPr lvl="2"/>
            <a:r>
              <a:rPr lang="en-US" dirty="0" err="1"/>
              <a:t>ShoppingCart</a:t>
            </a:r>
            <a:r>
              <a:rPr lang="en-US" dirty="0"/>
              <a:t> class?</a:t>
            </a:r>
          </a:p>
          <a:p>
            <a:pPr lvl="2"/>
            <a:r>
              <a:rPr lang="en-US" dirty="0"/>
              <a:t>Customer class?</a:t>
            </a:r>
          </a:p>
          <a:p>
            <a:pPr lvl="2"/>
            <a:r>
              <a:rPr lang="en-US" dirty="0"/>
              <a:t>Consider creating a UML diagram to capture the classes and their relationships. This is only a suggestion but I find that creating a diagram helps me think through the problem</a:t>
            </a:r>
          </a:p>
          <a:p>
            <a:pPr lvl="1"/>
            <a:r>
              <a:rPr lang="en-US" dirty="0"/>
              <a:t>I want to see more classes in your model for this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Continue reading Chapters 5, 6, and 7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651-0724-8E48-8CF8-0EB5DB9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1F39-5934-B246-A867-76F2F43D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Make sure you commit and push everything from week3 branch</a:t>
            </a:r>
          </a:p>
          <a:p>
            <a:r>
              <a:rPr lang="en-US" dirty="0"/>
              <a:t>Create week4 branch from the week3 branch</a:t>
            </a:r>
          </a:p>
        </p:txBody>
      </p:sp>
    </p:spTree>
    <p:extLst>
      <p:ext uri="{BB962C8B-B14F-4D97-AF65-F5344CB8AC3E}">
        <p14:creationId xmlns:p14="http://schemas.microsoft.com/office/powerpoint/2010/main" val="78312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D22-22BF-7C48-A331-1D75FF88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392-5A9B-9243-8FA4-3E3761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and dependency management tool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Manages dependent libraries</a:t>
            </a:r>
          </a:p>
          <a:p>
            <a:pPr lvl="1"/>
            <a:r>
              <a:rPr lang="en-US" dirty="0"/>
              <a:t>IDEs can load Maven projects</a:t>
            </a:r>
          </a:p>
          <a:p>
            <a:r>
              <a:rPr lang="en-US" dirty="0"/>
              <a:t>Create Maven projects going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0192-6839-6544-ABD7-C1B9F06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908F-F36D-5C48-B83F-C6E2DB13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Maven Web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426AB-FDF9-E94A-AE56-486D09B4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18" y="2850242"/>
            <a:ext cx="6591300" cy="3073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32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EDB3-EF39-304F-9EB1-03C3D9ED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9B1-C31C-A843-9D07-01BAD705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it NamesApp4 (for week 4)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C81C4-BA62-014B-8E22-E4C2461A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1956"/>
            <a:ext cx="5689600" cy="345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31A1C-4A6C-F24C-8ED2-2CF98651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54" y="5165650"/>
            <a:ext cx="5969000" cy="1397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EBCF-862B-814A-A40F-8152E31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6280-8216-DC4E-90E9-ABC8B1E7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model classes</a:t>
            </a:r>
          </a:p>
          <a:p>
            <a:endParaRPr lang="en-US" dirty="0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B7C9B50B-C4EB-454A-B241-1E81819F26D8}"/>
              </a:ext>
            </a:extLst>
          </p:cNvPr>
          <p:cNvSpPr/>
          <p:nvPr/>
        </p:nvSpPr>
        <p:spPr>
          <a:xfrm>
            <a:off x="7593980" y="2709747"/>
            <a:ext cx="903249" cy="2776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8993A-496F-1949-B670-8535BAAA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80" y="1250796"/>
            <a:ext cx="3352800" cy="51816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2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3270-9EAD-DF47-AA50-3E3ED1E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C3A-EF41-8D4E-821F-DD5ABE87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Recreate controller</a:t>
            </a:r>
          </a:p>
          <a:p>
            <a:r>
              <a:rPr lang="en-US" dirty="0"/>
              <a:t>Copy code from week 3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8D289-AE7E-9247-88A8-5168BB67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56862"/>
            <a:ext cx="4368800" cy="2844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C1E21-46EA-0448-972C-842FAB5F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36" y="1774162"/>
            <a:ext cx="3911600" cy="27051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FD8C9-F2D0-FD46-AEDB-14806B854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36" y="4862774"/>
            <a:ext cx="4953000" cy="15621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39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500E-F65B-BC42-8A27-2C50F0E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7E7-B0BB-3E4E-A0AB-BA0B6C23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over </a:t>
            </a:r>
            <a:r>
              <a:rPr lang="en-US" dirty="0" err="1"/>
              <a:t>nameList.jsp</a:t>
            </a:r>
            <a:r>
              <a:rPr lang="en-US" dirty="0"/>
              <a:t> and </a:t>
            </a:r>
            <a:r>
              <a:rPr lang="en-US" dirty="0" err="1"/>
              <a:t>nameDetail.jsp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5E4B5-6B2B-6042-9FC4-A60C4E2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06" y="1545562"/>
            <a:ext cx="2628900" cy="4495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FE94D836-0023-DC46-BDFF-7A3BD782B2BE}"/>
              </a:ext>
            </a:extLst>
          </p:cNvPr>
          <p:cNvSpPr/>
          <p:nvPr/>
        </p:nvSpPr>
        <p:spPr>
          <a:xfrm>
            <a:off x="8396868" y="2966224"/>
            <a:ext cx="758283" cy="26539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87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5028</TotalTime>
  <Words>657</Words>
  <Application>Microsoft Macintosh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Trebuchet MS</vt:lpstr>
      <vt:lpstr>Wingdings 3</vt:lpstr>
      <vt:lpstr>Facet</vt:lpstr>
      <vt:lpstr>Distributed Java</vt:lpstr>
      <vt:lpstr>Agenda</vt:lpstr>
      <vt:lpstr>Git</vt:lpstr>
      <vt:lpstr>Maven</vt:lpstr>
      <vt:lpstr>Maven</vt:lpstr>
      <vt:lpstr>Maven</vt:lpstr>
      <vt:lpstr>Maven</vt:lpstr>
      <vt:lpstr>Maven</vt:lpstr>
      <vt:lpstr>Maven</vt:lpstr>
      <vt:lpstr>JSP Standard Tag Library</vt:lpstr>
      <vt:lpstr>JSTL Core</vt:lpstr>
      <vt:lpstr>JSTL Formatting</vt:lpstr>
      <vt:lpstr>JSTL Functions</vt:lpstr>
      <vt:lpstr>Expression Language (EL)</vt:lpstr>
      <vt:lpstr>Variable Scopes</vt:lpstr>
      <vt:lpstr>Let’s use some JSTL</vt:lpstr>
      <vt:lpstr>Add JSTL to Project</vt:lpstr>
      <vt:lpstr>Convert nameList.jsp to JSTL</vt:lpstr>
      <vt:lpstr>Create Address model class</vt:lpstr>
      <vt:lpstr>Convert nameDetail.jsp to JSTL</vt:lpstr>
      <vt:lpstr>Project</vt:lpstr>
      <vt:lpstr>Next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147</cp:revision>
  <dcterms:created xsi:type="dcterms:W3CDTF">2018-02-03T12:53:40Z</dcterms:created>
  <dcterms:modified xsi:type="dcterms:W3CDTF">2018-02-12T00:45:54Z</dcterms:modified>
</cp:coreProperties>
</file>