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7" r:id="rId4"/>
    <p:sldId id="258" r:id="rId5"/>
    <p:sldId id="278" r:id="rId6"/>
    <p:sldId id="279" r:id="rId7"/>
    <p:sldId id="280" r:id="rId8"/>
    <p:sldId id="281" r:id="rId9"/>
    <p:sldId id="282" r:id="rId10"/>
    <p:sldId id="259" r:id="rId11"/>
    <p:sldId id="274" r:id="rId12"/>
    <p:sldId id="275" r:id="rId13"/>
    <p:sldId id="276" r:id="rId14"/>
    <p:sldId id="284" r:id="rId15"/>
    <p:sldId id="286" r:id="rId16"/>
    <p:sldId id="283" r:id="rId17"/>
    <p:sldId id="285" r:id="rId18"/>
    <p:sldId id="287" r:id="rId19"/>
    <p:sldId id="288" r:id="rId20"/>
    <p:sldId id="289" r:id="rId21"/>
    <p:sldId id="262" r:id="rId22"/>
    <p:sldId id="26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0"/>
    <p:restoredTop sz="94680"/>
  </p:normalViewPr>
  <p:slideViewPr>
    <p:cSldViewPr snapToGrid="0" snapToObjects="1">
      <p:cViewPr varScale="1">
        <p:scale>
          <a:sx n="115" d="100"/>
          <a:sy n="115" d="100"/>
        </p:scale>
        <p:origin x="208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jsp/jsp_standard_tag_library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A1E4-437C-AD42-9944-6F00A5F319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4542B-42E3-A94B-861B-056BE0437B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</p:spTree>
    <p:extLst>
      <p:ext uri="{BB962C8B-B14F-4D97-AF65-F5344CB8AC3E}">
        <p14:creationId xmlns:p14="http://schemas.microsoft.com/office/powerpoint/2010/main" val="284122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4D36-4555-9A41-BA4D-CD92F6AB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Standard Tag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DDCDB-D1A3-9E41-B453-55D87D90B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https://www.tutorialspoint.com/jsp/jsp_standard_tag_library.htm</a:t>
            </a:r>
            <a:endParaRPr lang="en-US" dirty="0"/>
          </a:p>
          <a:p>
            <a:r>
              <a:rPr lang="en-US" dirty="0"/>
              <a:t>Core tags</a:t>
            </a:r>
          </a:p>
          <a:p>
            <a:r>
              <a:rPr lang="en-US" dirty="0"/>
              <a:t>Formatting tags</a:t>
            </a:r>
          </a:p>
          <a:p>
            <a:r>
              <a:rPr lang="en-US" dirty="0"/>
              <a:t>JSTL functions</a:t>
            </a:r>
          </a:p>
          <a:p>
            <a:r>
              <a:rPr lang="en-US" dirty="0"/>
              <a:t>There are others but you don’t want to use them in the front end</a:t>
            </a:r>
          </a:p>
        </p:txBody>
      </p:sp>
    </p:spTree>
    <p:extLst>
      <p:ext uri="{BB962C8B-B14F-4D97-AF65-F5344CB8AC3E}">
        <p14:creationId xmlns:p14="http://schemas.microsoft.com/office/powerpoint/2010/main" val="822031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4706-2FF3-A94A-B21A-79F8F61F7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0CB97-33F6-A645-9DCC-A026BF9EA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&lt;%@ </a:t>
            </a:r>
            <a:r>
              <a:rPr lang="en-US" dirty="0" err="1"/>
              <a:t>taglib</a:t>
            </a:r>
            <a:r>
              <a:rPr lang="en-US" dirty="0"/>
              <a:t> prefix = "c" </a:t>
            </a:r>
            <a:r>
              <a:rPr lang="en-US" dirty="0" err="1"/>
              <a:t>uri</a:t>
            </a:r>
            <a:r>
              <a:rPr lang="en-US" dirty="0"/>
              <a:t> = "http://</a:t>
            </a:r>
            <a:r>
              <a:rPr lang="en-US" dirty="0" err="1"/>
              <a:t>java.sun.com</a:t>
            </a:r>
            <a:r>
              <a:rPr lang="en-US" dirty="0"/>
              <a:t>/</a:t>
            </a:r>
            <a:r>
              <a:rPr lang="en-US" dirty="0" err="1"/>
              <a:t>jsp</a:t>
            </a:r>
            <a:r>
              <a:rPr lang="en-US" dirty="0"/>
              <a:t>/</a:t>
            </a:r>
            <a:r>
              <a:rPr lang="en-US" dirty="0" err="1"/>
              <a:t>jstl</a:t>
            </a:r>
            <a:r>
              <a:rPr lang="en-US" dirty="0"/>
              <a:t>/core" %&gt;</a:t>
            </a:r>
          </a:p>
          <a:p>
            <a:r>
              <a:rPr lang="en-US" dirty="0"/>
              <a:t>&lt;</a:t>
            </a:r>
            <a:r>
              <a:rPr lang="en-US" dirty="0" err="1"/>
              <a:t>c:out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c:set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c:remove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c:if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c:choose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c:when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c:otherwise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c:forEach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c:url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60441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AAD7-6C02-664B-A72C-118FBDDB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5FB6F-787D-F247-800F-46816E45B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&lt;%@ </a:t>
            </a:r>
            <a:r>
              <a:rPr lang="en-US" dirty="0" err="1"/>
              <a:t>taglib</a:t>
            </a:r>
            <a:r>
              <a:rPr lang="en-US" dirty="0"/>
              <a:t> prefix = "</a:t>
            </a:r>
            <a:r>
              <a:rPr lang="en-US" dirty="0" err="1"/>
              <a:t>fmt</a:t>
            </a:r>
            <a:r>
              <a:rPr lang="en-US" dirty="0"/>
              <a:t>" </a:t>
            </a:r>
            <a:r>
              <a:rPr lang="en-US" dirty="0" err="1"/>
              <a:t>uri</a:t>
            </a:r>
            <a:r>
              <a:rPr lang="en-US" dirty="0"/>
              <a:t> = "http://</a:t>
            </a:r>
            <a:r>
              <a:rPr lang="en-US" dirty="0" err="1"/>
              <a:t>java.sun.com</a:t>
            </a:r>
            <a:r>
              <a:rPr lang="en-US" dirty="0"/>
              <a:t>/</a:t>
            </a:r>
            <a:r>
              <a:rPr lang="en-US" dirty="0" err="1"/>
              <a:t>jsp</a:t>
            </a:r>
            <a:r>
              <a:rPr lang="en-US" dirty="0"/>
              <a:t>/</a:t>
            </a:r>
            <a:r>
              <a:rPr lang="en-US" dirty="0" err="1"/>
              <a:t>jstl</a:t>
            </a:r>
            <a:r>
              <a:rPr lang="en-US" dirty="0"/>
              <a:t>/</a:t>
            </a:r>
            <a:r>
              <a:rPr lang="en-US" dirty="0" err="1"/>
              <a:t>fmt</a:t>
            </a:r>
            <a:r>
              <a:rPr lang="en-US" dirty="0"/>
              <a:t>" %&gt;</a:t>
            </a:r>
          </a:p>
          <a:p>
            <a:r>
              <a:rPr lang="en-US" dirty="0"/>
              <a:t>&lt;</a:t>
            </a:r>
            <a:r>
              <a:rPr lang="en-US" dirty="0" err="1"/>
              <a:t>fmt:formatNumber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fmt:formatDate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18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89C9-E319-0D45-B004-D51C595B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E987A-7F4E-9349-8183-7843D4BEB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&lt;%@ </a:t>
            </a:r>
            <a:r>
              <a:rPr lang="en-US" dirty="0" err="1"/>
              <a:t>taglib</a:t>
            </a:r>
            <a:r>
              <a:rPr lang="en-US" dirty="0"/>
              <a:t> prefix = "</a:t>
            </a:r>
            <a:r>
              <a:rPr lang="en-US" dirty="0" err="1"/>
              <a:t>fn"uri</a:t>
            </a:r>
            <a:r>
              <a:rPr lang="en-US" dirty="0"/>
              <a:t> = "http://</a:t>
            </a:r>
            <a:r>
              <a:rPr lang="en-US" dirty="0" err="1"/>
              <a:t>java.sun.com</a:t>
            </a:r>
            <a:r>
              <a:rPr lang="en-US" dirty="0"/>
              <a:t>/</a:t>
            </a:r>
            <a:r>
              <a:rPr lang="en-US" dirty="0" err="1"/>
              <a:t>jsp</a:t>
            </a:r>
            <a:r>
              <a:rPr lang="en-US" dirty="0"/>
              <a:t>/</a:t>
            </a:r>
            <a:r>
              <a:rPr lang="en-US" dirty="0" err="1"/>
              <a:t>jstl</a:t>
            </a:r>
            <a:r>
              <a:rPr lang="en-US" dirty="0"/>
              <a:t>/functions" %&gt;</a:t>
            </a:r>
          </a:p>
          <a:p>
            <a:r>
              <a:rPr lang="en-US" dirty="0" err="1"/>
              <a:t>fn:contains</a:t>
            </a:r>
            <a:r>
              <a:rPr lang="en-US" dirty="0"/>
              <a:t>()</a:t>
            </a:r>
          </a:p>
          <a:p>
            <a:r>
              <a:rPr lang="en-US" dirty="0" err="1"/>
              <a:t>fn:endsWith</a:t>
            </a:r>
            <a:r>
              <a:rPr lang="en-US" dirty="0"/>
              <a:t>()</a:t>
            </a:r>
          </a:p>
          <a:p>
            <a:r>
              <a:rPr lang="en-US" dirty="0" err="1"/>
              <a:t>etc</a:t>
            </a:r>
            <a:r>
              <a:rPr lang="en-US" dirty="0"/>
              <a:t>…there’s a bunch</a:t>
            </a:r>
          </a:p>
        </p:txBody>
      </p:sp>
    </p:spTree>
    <p:extLst>
      <p:ext uri="{BB962C8B-B14F-4D97-AF65-F5344CB8AC3E}">
        <p14:creationId xmlns:p14="http://schemas.microsoft.com/office/powerpoint/2010/main" val="2611542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9286-7B53-9D41-84AF-514BA5B2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Language (EL)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933A2-91CF-B54A-A854-EB3B02DE2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and their methods can be accessed in an abbreviated format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${</a:t>
            </a:r>
            <a:r>
              <a:rPr lang="en-US" dirty="0" err="1"/>
              <a:t>nameList</a:t>
            </a:r>
            <a:r>
              <a:rPr lang="en-US" dirty="0"/>
              <a:t>} == the entire list of names in the request</a:t>
            </a:r>
          </a:p>
          <a:p>
            <a:pPr lvl="1"/>
            <a:r>
              <a:rPr lang="en-US" dirty="0"/>
              <a:t>${</a:t>
            </a:r>
            <a:r>
              <a:rPr lang="en-US" dirty="0" err="1"/>
              <a:t>name.first</a:t>
            </a:r>
            <a:r>
              <a:rPr lang="en-US" dirty="0"/>
              <a:t>} == invokes the </a:t>
            </a:r>
            <a:r>
              <a:rPr lang="en-US" dirty="0" err="1"/>
              <a:t>getFirst</a:t>
            </a:r>
            <a:r>
              <a:rPr lang="en-US" dirty="0"/>
              <a:t>() method on the “name” object</a:t>
            </a:r>
          </a:p>
          <a:p>
            <a:pPr lvl="1"/>
            <a:r>
              <a:rPr lang="en-US" dirty="0"/>
              <a:t>${</a:t>
            </a:r>
            <a:r>
              <a:rPr lang="en-US" dirty="0" err="1"/>
              <a:t>name.address.city</a:t>
            </a:r>
            <a:r>
              <a:rPr lang="en-US" dirty="0"/>
              <a:t>} == invokes the </a:t>
            </a:r>
            <a:r>
              <a:rPr lang="en-US" dirty="0" err="1"/>
              <a:t>getCity</a:t>
            </a:r>
            <a:r>
              <a:rPr lang="en-US" dirty="0"/>
              <a:t>() method of the </a:t>
            </a:r>
            <a:r>
              <a:rPr lang="en-US" dirty="0" err="1"/>
              <a:t>getAddress</a:t>
            </a:r>
            <a:r>
              <a:rPr lang="en-US" dirty="0"/>
              <a:t>() method of the “name” object</a:t>
            </a:r>
          </a:p>
        </p:txBody>
      </p:sp>
    </p:spTree>
    <p:extLst>
      <p:ext uri="{BB962C8B-B14F-4D97-AF65-F5344CB8AC3E}">
        <p14:creationId xmlns:p14="http://schemas.microsoft.com/office/powerpoint/2010/main" val="3575194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4C2A-92B0-F94D-89E4-8E733DDA1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157E3-9B0B-6B4B-92AF-CA187E1B3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  <a:p>
            <a:pPr lvl="1"/>
            <a:r>
              <a:rPr lang="en-US" dirty="0"/>
              <a:t>Local variables to the page only</a:t>
            </a:r>
          </a:p>
          <a:p>
            <a:r>
              <a:rPr lang="en-US" dirty="0"/>
              <a:t>Request</a:t>
            </a:r>
          </a:p>
          <a:p>
            <a:pPr lvl="1"/>
            <a:r>
              <a:rPr lang="en-US" dirty="0"/>
              <a:t>Parameters and attributes set by the controller</a:t>
            </a:r>
          </a:p>
          <a:p>
            <a:r>
              <a:rPr lang="en-US" dirty="0"/>
              <a:t>Session</a:t>
            </a:r>
          </a:p>
          <a:p>
            <a:pPr lvl="1"/>
            <a:r>
              <a:rPr lang="en-US" dirty="0"/>
              <a:t>These survive from page to page</a:t>
            </a:r>
          </a:p>
          <a:p>
            <a:pPr lvl="1"/>
            <a:r>
              <a:rPr lang="en-US" dirty="0"/>
              <a:t>We’ll learn about session state in a couple of weeks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910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D1E00-0365-AA42-866A-65E0E11C5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use some JSTL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DF893-7CE0-5A45-A683-A55B0110E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list of tasks</a:t>
            </a:r>
          </a:p>
          <a:p>
            <a:pPr lvl="1"/>
            <a:r>
              <a:rPr lang="en-US" dirty="0"/>
              <a:t>Add JSTL libraries to project (Maven dependency)</a:t>
            </a:r>
          </a:p>
          <a:p>
            <a:pPr lvl="1"/>
            <a:r>
              <a:rPr lang="en-US" dirty="0"/>
              <a:t>Convert </a:t>
            </a:r>
            <a:r>
              <a:rPr lang="en-US" dirty="0" err="1"/>
              <a:t>nameList.jsp</a:t>
            </a:r>
            <a:r>
              <a:rPr lang="en-US" dirty="0"/>
              <a:t> to use JSTL tags</a:t>
            </a:r>
          </a:p>
          <a:p>
            <a:pPr lvl="1"/>
            <a:r>
              <a:rPr lang="en-US" dirty="0"/>
              <a:t>Add Address class to model</a:t>
            </a:r>
          </a:p>
          <a:p>
            <a:pPr lvl="1"/>
            <a:r>
              <a:rPr lang="en-US" dirty="0"/>
              <a:t>Add Address field to Name class</a:t>
            </a:r>
          </a:p>
          <a:p>
            <a:pPr lvl="1"/>
            <a:r>
              <a:rPr lang="en-US" dirty="0"/>
              <a:t>Convert </a:t>
            </a:r>
            <a:r>
              <a:rPr lang="en-US" dirty="0" err="1"/>
              <a:t>nameDetail.jsp</a:t>
            </a:r>
            <a:r>
              <a:rPr lang="en-US" dirty="0"/>
              <a:t> to use JSTL tags</a:t>
            </a:r>
          </a:p>
          <a:p>
            <a:r>
              <a:rPr lang="en-US" dirty="0"/>
              <a:t>The goal is to have zero embedded Java in your JSP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99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8C6B9-8220-BD41-AC56-69A705B7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JSTL to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98061-3146-F146-8B0E-59DB0818F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dependency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&lt;!-- https://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mvnrepository.com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/artifact/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&lt;dependency&gt;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&lt;version&gt;1.2&lt;/version&gt;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783000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1A36-8174-DF45-9EB5-5C273E61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</a:t>
            </a:r>
            <a:r>
              <a:rPr lang="en-US" dirty="0" err="1"/>
              <a:t>nameList.jsp</a:t>
            </a:r>
            <a:r>
              <a:rPr lang="en-US" dirty="0"/>
              <a:t> to JSTL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0FC48-0EFF-734B-B73C-AA517AD68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&lt;</a:t>
            </a:r>
            <a:r>
              <a:rPr lang="en-US" dirty="0" err="1"/>
              <a:t>c:forEach</a:t>
            </a:r>
            <a:r>
              <a:rPr lang="en-US" dirty="0"/>
              <a:t>&gt; instead of embedded Java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c:forEach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=“name” items=“${</a:t>
            </a:r>
            <a:r>
              <a:rPr lang="en-US" dirty="0" err="1"/>
              <a:t>nameList</a:t>
            </a:r>
            <a:r>
              <a:rPr lang="en-US" dirty="0"/>
              <a:t>}”&gt;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&lt;</a:t>
            </a:r>
            <a:r>
              <a:rPr lang="en-US" dirty="0" err="1"/>
              <a:t>c:out</a:t>
            </a:r>
            <a:r>
              <a:rPr lang="en-US" dirty="0"/>
              <a:t>&gt; to print out name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c:out</a:t>
            </a:r>
            <a:r>
              <a:rPr lang="en-US" dirty="0"/>
              <a:t> value=“${</a:t>
            </a:r>
            <a:r>
              <a:rPr lang="en-US" dirty="0" err="1"/>
              <a:t>name.first</a:t>
            </a:r>
            <a:r>
              <a:rPr lang="en-US" dirty="0"/>
              <a:t>}”/&gt;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37023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274F-9072-2548-B606-AC46038B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Address model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3B420-6CF4-9D4B-B111-22507B0C4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class with</a:t>
            </a:r>
          </a:p>
          <a:p>
            <a:pPr lvl="1"/>
            <a:r>
              <a:rPr lang="en-US" dirty="0"/>
              <a:t>Street</a:t>
            </a:r>
          </a:p>
          <a:p>
            <a:pPr lvl="1"/>
            <a:r>
              <a:rPr lang="en-US" dirty="0"/>
              <a:t>City</a:t>
            </a:r>
          </a:p>
          <a:p>
            <a:pPr lvl="1"/>
            <a:r>
              <a:rPr lang="en-US" dirty="0"/>
              <a:t>State</a:t>
            </a:r>
          </a:p>
          <a:p>
            <a:pPr lvl="1"/>
            <a:r>
              <a:rPr lang="en-US" dirty="0"/>
              <a:t>Zip</a:t>
            </a:r>
          </a:p>
          <a:p>
            <a:r>
              <a:rPr lang="en-US" dirty="0"/>
              <a:t>Add Address field to Name class</a:t>
            </a:r>
          </a:p>
          <a:p>
            <a:pPr lvl="1"/>
            <a:r>
              <a:rPr lang="en-US" dirty="0"/>
              <a:t>Getter/setter</a:t>
            </a:r>
          </a:p>
          <a:p>
            <a:pPr lvl="1"/>
            <a:r>
              <a:rPr lang="en-US" dirty="0"/>
              <a:t>Mock data in </a:t>
            </a:r>
            <a:r>
              <a:rPr lang="en-US" dirty="0" err="1"/>
              <a:t>NameService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0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0DDD-589B-5148-BF73-48C2775F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B15C0-AF32-A848-A4F2-7E6B18C45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  <a:p>
            <a:r>
              <a:rPr lang="en-US" dirty="0"/>
              <a:t>Maven</a:t>
            </a:r>
          </a:p>
          <a:p>
            <a:r>
              <a:rPr lang="en-US" dirty="0"/>
              <a:t>JSTL and EL</a:t>
            </a:r>
          </a:p>
          <a:p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840659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5E6C-D157-C943-A4A0-E884937E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</a:t>
            </a:r>
            <a:r>
              <a:rPr lang="en-US" dirty="0" err="1"/>
              <a:t>nameDetail.jsp</a:t>
            </a:r>
            <a:r>
              <a:rPr lang="en-US" dirty="0"/>
              <a:t> to JSTL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BC5B3-D9C2-C744-8208-A74EEDD05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&lt;</a:t>
            </a:r>
            <a:r>
              <a:rPr lang="en-US" dirty="0" err="1"/>
              <a:t>c:out</a:t>
            </a:r>
            <a:r>
              <a:rPr lang="en-US" dirty="0"/>
              <a:t>&gt; to display name details</a:t>
            </a:r>
          </a:p>
          <a:p>
            <a:r>
              <a:rPr lang="en-US" dirty="0"/>
              <a:t>Use EL to output name and address</a:t>
            </a:r>
          </a:p>
        </p:txBody>
      </p:sp>
    </p:spTree>
    <p:extLst>
      <p:ext uri="{BB962C8B-B14F-4D97-AF65-F5344CB8AC3E}">
        <p14:creationId xmlns:p14="http://schemas.microsoft.com/office/powerpoint/2010/main" val="2685971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68C8-EADE-A347-845B-42AD04E8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9C193-80E1-6A43-AC2A-7C361D176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5483"/>
            <a:ext cx="8596668" cy="49215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a new week4 branch</a:t>
            </a:r>
          </a:p>
          <a:p>
            <a:pPr lvl="1"/>
            <a:r>
              <a:rPr lang="en-US" dirty="0"/>
              <a:t>Make sure you have committed everything beforehand</a:t>
            </a:r>
          </a:p>
          <a:p>
            <a:r>
              <a:rPr lang="en-US" dirty="0"/>
              <a:t>Convert your JSPs to use JSTL</a:t>
            </a:r>
          </a:p>
          <a:p>
            <a:r>
              <a:rPr lang="en-US" dirty="0"/>
              <a:t>You should have a list and detail page by now</a:t>
            </a:r>
          </a:p>
          <a:p>
            <a:pPr lvl="1"/>
            <a:r>
              <a:rPr lang="en-US" dirty="0"/>
              <a:t>Others including shopping cart page, payment information, shipping address</a:t>
            </a:r>
          </a:p>
          <a:p>
            <a:pPr lvl="1"/>
            <a:r>
              <a:rPr lang="en-US" dirty="0"/>
              <a:t>I want to see more pages for this week</a:t>
            </a:r>
          </a:p>
          <a:p>
            <a:r>
              <a:rPr lang="en-US" dirty="0"/>
              <a:t>You should be thinking about enhancing the model classes of your project</a:t>
            </a:r>
          </a:p>
          <a:p>
            <a:pPr lvl="1"/>
            <a:r>
              <a:rPr lang="en-US" dirty="0"/>
              <a:t>Things to consider (these are guidelines only)</a:t>
            </a:r>
          </a:p>
          <a:p>
            <a:pPr lvl="2"/>
            <a:r>
              <a:rPr lang="en-US" dirty="0"/>
              <a:t>Do you have a Product class yet?</a:t>
            </a:r>
          </a:p>
          <a:p>
            <a:pPr lvl="2"/>
            <a:r>
              <a:rPr lang="en-US" dirty="0"/>
              <a:t>Are there related products?</a:t>
            </a:r>
          </a:p>
          <a:p>
            <a:pPr lvl="2"/>
            <a:r>
              <a:rPr lang="en-US" dirty="0" err="1"/>
              <a:t>ShoppingCart</a:t>
            </a:r>
            <a:r>
              <a:rPr lang="en-US" dirty="0"/>
              <a:t> class?</a:t>
            </a:r>
          </a:p>
          <a:p>
            <a:pPr lvl="2"/>
            <a:r>
              <a:rPr lang="en-US" dirty="0"/>
              <a:t>Customer class?</a:t>
            </a:r>
          </a:p>
          <a:p>
            <a:pPr lvl="2"/>
            <a:r>
              <a:rPr lang="en-US" dirty="0"/>
              <a:t>Consider creating a UML diagram to capture the classes and their relationships. This is only a suggestion but I find that creating a diagram helps me think through the problem</a:t>
            </a:r>
          </a:p>
          <a:p>
            <a:pPr lvl="1"/>
            <a:r>
              <a:rPr lang="en-US" dirty="0"/>
              <a:t>I want to see more classes in your model for this week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26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B77D-0981-D94A-8EF8-F1BC5D9D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78EF6-1B01-4143-B650-63AF37F4F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25254" cy="3880773"/>
          </a:xfrm>
        </p:spPr>
        <p:txBody>
          <a:bodyPr/>
          <a:lstStyle/>
          <a:p>
            <a:r>
              <a:rPr lang="en-US" dirty="0"/>
              <a:t>Readings from book</a:t>
            </a:r>
          </a:p>
          <a:p>
            <a:pPr lvl="1"/>
            <a:r>
              <a:rPr lang="en-US" dirty="0"/>
              <a:t>Continue reading Chapters 5, 6, and 7</a:t>
            </a:r>
          </a:p>
        </p:txBody>
      </p:sp>
    </p:spTree>
    <p:extLst>
      <p:ext uri="{BB962C8B-B14F-4D97-AF65-F5344CB8AC3E}">
        <p14:creationId xmlns:p14="http://schemas.microsoft.com/office/powerpoint/2010/main" val="121274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7651-0724-8E48-8CF8-0EB5DB9F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61F39-5934-B246-A867-76F2F43D5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  <a:p>
            <a:r>
              <a:rPr lang="en-US" dirty="0"/>
              <a:t>Make sure you commit and push everything from week3 branch</a:t>
            </a:r>
          </a:p>
          <a:p>
            <a:r>
              <a:rPr lang="en-US" dirty="0"/>
              <a:t>Create week4 branch from the week3 branch</a:t>
            </a:r>
          </a:p>
        </p:txBody>
      </p:sp>
    </p:spTree>
    <p:extLst>
      <p:ext uri="{BB962C8B-B14F-4D97-AF65-F5344CB8AC3E}">
        <p14:creationId xmlns:p14="http://schemas.microsoft.com/office/powerpoint/2010/main" val="78312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D22-22BF-7C48-A331-1D75FF88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69392-5A9B-9243-8FA4-3E3761C20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and dependency management tool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Manages dependent libraries</a:t>
            </a:r>
          </a:p>
          <a:p>
            <a:pPr lvl="1"/>
            <a:r>
              <a:rPr lang="en-US" dirty="0"/>
              <a:t>IDEs can load Maven projects</a:t>
            </a:r>
          </a:p>
          <a:p>
            <a:r>
              <a:rPr lang="en-US" dirty="0"/>
              <a:t>Create Maven projects going forward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33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0192-6839-6544-ABD7-C1B9F060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E908F-F36D-5C48-B83F-C6E2DB130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Maven Web Application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5426AB-FDF9-E94A-AE56-486D09B49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018" y="2850242"/>
            <a:ext cx="6591300" cy="30734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7329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EDB3-EF39-304F-9EB1-03C3D9ED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8E9B1-C31C-A843-9D07-01BAD7052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it NamesApp4 (for week 4)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BC81C4-BA62-014B-8E22-E4C2461AC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71956"/>
            <a:ext cx="5689600" cy="34544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F31A1C-4A6C-F24C-8ED2-2CF986518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854" y="5165650"/>
            <a:ext cx="5969000" cy="13970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759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EBCF-862B-814A-A40F-8152E315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86280-8216-DC4E-90E9-ABC8B1E7E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model classes</a:t>
            </a:r>
          </a:p>
          <a:p>
            <a:endParaRPr lang="en-US" dirty="0"/>
          </a:p>
        </p:txBody>
      </p:sp>
      <p:sp>
        <p:nvSpPr>
          <p:cNvPr id="6" name="Curved Left Arrow 5">
            <a:extLst>
              <a:ext uri="{FF2B5EF4-FFF2-40B4-BE49-F238E27FC236}">
                <a16:creationId xmlns:a16="http://schemas.microsoft.com/office/drawing/2014/main" id="{B7C9B50B-C4EB-454A-B241-1E81819F26D8}"/>
              </a:ext>
            </a:extLst>
          </p:cNvPr>
          <p:cNvSpPr/>
          <p:nvPr/>
        </p:nvSpPr>
        <p:spPr>
          <a:xfrm>
            <a:off x="7593980" y="2709747"/>
            <a:ext cx="903249" cy="277665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58993A-496F-1949-B670-8535BAAA4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180" y="1250796"/>
            <a:ext cx="3352800" cy="51816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9240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3270-9EAD-DF47-AA50-3E3ED1E4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8C3A-EF41-8D4E-821F-DD5ABE879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Recreate controller</a:t>
            </a:r>
          </a:p>
          <a:p>
            <a:r>
              <a:rPr lang="en-US" dirty="0"/>
              <a:t>Copy code from week 3 controller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58D289-AE7E-9247-88A8-5168BB672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056862"/>
            <a:ext cx="4368800" cy="28448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9C1E21-46EA-0448-972C-842FAB5FC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536" y="1774162"/>
            <a:ext cx="3911600" cy="27051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4FD8C9-F2D0-FD46-AEDB-14806B854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536" y="4862774"/>
            <a:ext cx="4953000" cy="15621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4392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500E-F65B-BC42-8A27-2C50F0EB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B7E7-B0BB-3E4E-A0AB-BA0B6C236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over </a:t>
            </a:r>
            <a:r>
              <a:rPr lang="en-US" dirty="0" err="1"/>
              <a:t>nameList.jsp</a:t>
            </a:r>
            <a:r>
              <a:rPr lang="en-US" dirty="0"/>
              <a:t> and </a:t>
            </a:r>
            <a:r>
              <a:rPr lang="en-US" dirty="0" err="1"/>
              <a:t>nameDetail.jsp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85E4B5-6B2B-6042-9FC4-A60C4E23C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706" y="1545562"/>
            <a:ext cx="2628900" cy="44958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6" name="Curved Left Arrow 5">
            <a:extLst>
              <a:ext uri="{FF2B5EF4-FFF2-40B4-BE49-F238E27FC236}">
                <a16:creationId xmlns:a16="http://schemas.microsoft.com/office/drawing/2014/main" id="{FE94D836-0023-DC46-BDFF-7A3BD782B2BE}"/>
              </a:ext>
            </a:extLst>
          </p:cNvPr>
          <p:cNvSpPr/>
          <p:nvPr/>
        </p:nvSpPr>
        <p:spPr>
          <a:xfrm>
            <a:off x="8396868" y="2966224"/>
            <a:ext cx="758283" cy="265399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2876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5035</TotalTime>
  <Words>657</Words>
  <Application>Microsoft Macintosh PowerPoint</Application>
  <PresentationFormat>Widescreen</PresentationFormat>
  <Paragraphs>119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Courier New</vt:lpstr>
      <vt:lpstr>Trebuchet MS</vt:lpstr>
      <vt:lpstr>Wingdings 3</vt:lpstr>
      <vt:lpstr>Facet</vt:lpstr>
      <vt:lpstr>Distributed Java</vt:lpstr>
      <vt:lpstr>Agenda</vt:lpstr>
      <vt:lpstr>Git</vt:lpstr>
      <vt:lpstr>Maven</vt:lpstr>
      <vt:lpstr>Maven</vt:lpstr>
      <vt:lpstr>Maven</vt:lpstr>
      <vt:lpstr>Maven</vt:lpstr>
      <vt:lpstr>Maven</vt:lpstr>
      <vt:lpstr>Maven</vt:lpstr>
      <vt:lpstr>JSP Standard Tag Library</vt:lpstr>
      <vt:lpstr>JSTL Core</vt:lpstr>
      <vt:lpstr>JSTL Formatting</vt:lpstr>
      <vt:lpstr>JSTL Functions</vt:lpstr>
      <vt:lpstr>Expression Language (EL)</vt:lpstr>
      <vt:lpstr>Variable Scopes</vt:lpstr>
      <vt:lpstr>Let’s use some JSTL</vt:lpstr>
      <vt:lpstr>Add JSTL to Project</vt:lpstr>
      <vt:lpstr>Convert nameList.jsp to JSTL</vt:lpstr>
      <vt:lpstr>Create Address model class</vt:lpstr>
      <vt:lpstr>Convert nameDetail.jsp to JSTL</vt:lpstr>
      <vt:lpstr>Project</vt:lpstr>
      <vt:lpstr>Next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Java</dc:title>
  <dc:creator>Biewer, Andrew (GE Healthcare)</dc:creator>
  <cp:lastModifiedBy>Biewer, Andrew (GE Healthcare)</cp:lastModifiedBy>
  <cp:revision>149</cp:revision>
  <dcterms:created xsi:type="dcterms:W3CDTF">2018-02-03T12:53:40Z</dcterms:created>
  <dcterms:modified xsi:type="dcterms:W3CDTF">2018-02-12T00:53:29Z</dcterms:modified>
</cp:coreProperties>
</file>