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9"/>
    <p:restoredTop sz="94737"/>
  </p:normalViewPr>
  <p:slideViewPr>
    <p:cSldViewPr snapToGrid="0" snapToObjects="1">
      <p:cViewPr varScale="1">
        <p:scale>
          <a:sx n="145" d="100"/>
          <a:sy n="145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computing" TargetMode="External"/><Relationship Id="rId4" Type="http://schemas.openxmlformats.org/officeDocument/2006/relationships/hyperlink" Target="https://en.wikipedia.org/wiki/Web_service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Java_S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s" TargetMode="External"/><Relationship Id="rId4" Type="http://schemas.openxmlformats.org/officeDocument/2006/relationships/hyperlink" Target="https://en.wikipedia.org/wiki/Server_(computing)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_framewor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Java 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program which is really good at reading and writing files</a:t>
            </a:r>
          </a:p>
          <a:p>
            <a:r>
              <a:rPr lang="en-US" dirty="0" smtClean="0"/>
              <a:t>Data is KING</a:t>
            </a:r>
          </a:p>
          <a:p>
            <a:pPr lvl="1"/>
            <a:r>
              <a:rPr lang="en-US" dirty="0" smtClean="0"/>
              <a:t>You can have a million bells and whistles and whiz-bang cool graphics, but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If your database is corrupted</a:t>
            </a:r>
            <a:r>
              <a:rPr lang="mr-IN" dirty="0" smtClean="0"/>
              <a:t>…</a:t>
            </a:r>
            <a:r>
              <a:rPr lang="en-US" dirty="0" smtClean="0"/>
              <a:t>YIKES!</a:t>
            </a:r>
          </a:p>
          <a:p>
            <a:r>
              <a:rPr lang="en-US" dirty="0" smtClean="0"/>
              <a:t>Vendors:</a:t>
            </a:r>
          </a:p>
          <a:p>
            <a:pPr lvl="1"/>
            <a:r>
              <a:rPr lang="en-US" dirty="0" smtClean="0"/>
              <a:t>Microsoft has SQL Server</a:t>
            </a:r>
          </a:p>
          <a:p>
            <a:pPr lvl="1"/>
            <a:r>
              <a:rPr lang="en-US" dirty="0" smtClean="0"/>
              <a:t>Oracle has, </a:t>
            </a:r>
            <a:r>
              <a:rPr lang="en-US" dirty="0" err="1" smtClean="0"/>
              <a:t>er</a:t>
            </a:r>
            <a:r>
              <a:rPr lang="en-US" dirty="0" smtClean="0"/>
              <a:t>, Oracle</a:t>
            </a:r>
          </a:p>
          <a:p>
            <a:r>
              <a:rPr lang="en-US" dirty="0" smtClean="0"/>
              <a:t>SQL = Structured Query Language</a:t>
            </a:r>
          </a:p>
          <a:p>
            <a:r>
              <a:rPr lang="en-US" dirty="0" smtClean="0"/>
              <a:t>NoSQL databases</a:t>
            </a:r>
          </a:p>
          <a:p>
            <a:r>
              <a:rPr lang="en-US" dirty="0" smtClean="0"/>
              <a:t>You could spend your entire career focused solely on databases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7" y="85581"/>
            <a:ext cx="1959913" cy="19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= Java Database Connectivity</a:t>
            </a:r>
          </a:p>
          <a:p>
            <a:r>
              <a:rPr lang="en-US" dirty="0" smtClean="0"/>
              <a:t>Yet another Java standard specification</a:t>
            </a:r>
          </a:p>
          <a:p>
            <a:r>
              <a:rPr lang="en-US" dirty="0" smtClean="0"/>
              <a:t>Defines how all Java programs will talk to any database</a:t>
            </a:r>
          </a:p>
          <a:p>
            <a:r>
              <a:rPr lang="en-US" dirty="0" smtClean="0"/>
              <a:t>Standard, consistent API</a:t>
            </a:r>
          </a:p>
          <a:p>
            <a:r>
              <a:rPr lang="en-US" dirty="0" smtClean="0"/>
              <a:t>Allows for easier migration from one database vendor to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1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</a:t>
            </a:r>
          </a:p>
          <a:p>
            <a:pPr lvl="1"/>
            <a:r>
              <a:rPr lang="en-US" dirty="0" smtClean="0"/>
              <a:t>Editor (mainly)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Source code control</a:t>
            </a:r>
          </a:p>
          <a:p>
            <a:r>
              <a:rPr lang="en-US" dirty="0" smtClean="0"/>
              <a:t>Vendors (geared specifically towards Java)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smtClean="0"/>
              <a:t>IntelliJ (we’ll be using this one unless we run into trouble with it)</a:t>
            </a:r>
            <a:endParaRPr lang="en-US" dirty="0"/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NetBeans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5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tool for developers to save their work</a:t>
            </a:r>
          </a:p>
          <a:p>
            <a:r>
              <a:rPr lang="en-US" dirty="0" smtClean="0"/>
              <a:t>Allows for branching off of mainline for feature development</a:t>
            </a:r>
          </a:p>
          <a:p>
            <a:r>
              <a:rPr lang="en-US" dirty="0" smtClean="0"/>
              <a:t>Provides for merging back into mainline</a:t>
            </a:r>
          </a:p>
          <a:p>
            <a:r>
              <a:rPr lang="en-US" dirty="0" smtClean="0"/>
              <a:t>Often integrated with code review tooling</a:t>
            </a:r>
          </a:p>
          <a:p>
            <a:r>
              <a:rPr lang="en-US" dirty="0" smtClean="0"/>
              <a:t>Vendors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(the tool)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ithub.com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repository hosting service)</a:t>
            </a:r>
          </a:p>
          <a:p>
            <a:pPr lvl="1"/>
            <a:r>
              <a:rPr lang="en-US" dirty="0" smtClean="0"/>
              <a:t>Others?</a:t>
            </a:r>
          </a:p>
          <a:p>
            <a:pPr lvl="2"/>
            <a:r>
              <a:rPr lang="en-US" dirty="0" smtClean="0"/>
              <a:t>Who cares? </a:t>
            </a:r>
            <a:r>
              <a:rPr lang="en-US" dirty="0" err="1" smtClean="0"/>
              <a:t>Git</a:t>
            </a:r>
            <a:r>
              <a:rPr lang="en-US" dirty="0" smtClean="0"/>
              <a:t> rocks!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82" y="3701562"/>
            <a:ext cx="3146020" cy="1314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642556"/>
            <a:ext cx="743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By Jason Long - http://</a:t>
            </a:r>
            <a:r>
              <a:rPr lang="en-US" sz="800" dirty="0" err="1"/>
              <a:t>git-scm.com</a:t>
            </a:r>
            <a:r>
              <a:rPr lang="en-US" sz="800" dirty="0"/>
              <a:t>/downloads/logos, CC BY 3.0,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=19329352</a:t>
            </a:r>
          </a:p>
        </p:txBody>
      </p:sp>
    </p:spTree>
    <p:extLst>
      <p:ext uri="{BB962C8B-B14F-4D97-AF65-F5344CB8AC3E}">
        <p14:creationId xmlns:p14="http://schemas.microsoft.com/office/powerpoint/2010/main" val="11099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546"/>
            <a:ext cx="8596668" cy="4871916"/>
          </a:xfrm>
        </p:spPr>
        <p:txBody>
          <a:bodyPr/>
          <a:lstStyle/>
          <a:p>
            <a:r>
              <a:rPr lang="en-US" dirty="0" smtClean="0"/>
              <a:t>The bane of every web application developer</a:t>
            </a:r>
          </a:p>
          <a:p>
            <a:r>
              <a:rPr lang="en-US" dirty="0" smtClean="0"/>
              <a:t>There are numerous and you need to support them all!!!</a:t>
            </a:r>
          </a:p>
          <a:p>
            <a:pPr lvl="1"/>
            <a:r>
              <a:rPr lang="en-US" dirty="0" smtClean="0"/>
              <a:t>Not necessarily</a:t>
            </a:r>
          </a:p>
          <a:p>
            <a:pPr lvl="1"/>
            <a:r>
              <a:rPr lang="en-US" dirty="0" smtClean="0"/>
              <a:t>I use Chrome so minimally all of your work must work on Chrome</a:t>
            </a:r>
          </a:p>
          <a:p>
            <a:r>
              <a:rPr lang="en-US" dirty="0" smtClean="0"/>
              <a:t>The “view” in MVC</a:t>
            </a:r>
          </a:p>
          <a:p>
            <a:pPr lvl="1"/>
            <a:r>
              <a:rPr lang="en-US" dirty="0" smtClean="0"/>
              <a:t>MVC = Model View Controller</a:t>
            </a:r>
          </a:p>
          <a:p>
            <a:pPr lvl="1"/>
            <a:r>
              <a:rPr lang="en-US" dirty="0" smtClean="0"/>
              <a:t>Browser knows 3 things:</a:t>
            </a:r>
          </a:p>
          <a:p>
            <a:pPr lvl="2"/>
            <a:r>
              <a:rPr lang="en-US" dirty="0" smtClean="0"/>
              <a:t>HTML = the structure and content (static)</a:t>
            </a:r>
          </a:p>
          <a:p>
            <a:pPr lvl="2"/>
            <a:r>
              <a:rPr lang="en-US" dirty="0" smtClean="0"/>
              <a:t>CSS = the presentation (static/dynamic)</a:t>
            </a:r>
          </a:p>
          <a:p>
            <a:pPr lvl="2"/>
            <a:r>
              <a:rPr lang="en-US" dirty="0" smtClean="0"/>
              <a:t>JavaScript = logic (dynamic)</a:t>
            </a:r>
          </a:p>
          <a:p>
            <a:r>
              <a:rPr lang="en-US" dirty="0" smtClean="0"/>
              <a:t>Developer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08" y="369277"/>
            <a:ext cx="2178538" cy="2178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642556"/>
            <a:ext cx="6005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By Google - Google Play Store, Public Domain,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=46544760</a:t>
            </a:r>
          </a:p>
        </p:txBody>
      </p:sp>
    </p:spTree>
    <p:extLst>
      <p:ext uri="{BB962C8B-B14F-4D97-AF65-F5344CB8AC3E}">
        <p14:creationId xmlns:p14="http://schemas.microsoft.com/office/powerpoint/2010/main" val="13924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&lt;!DOCTYPE html&gt;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&lt;html&gt;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&lt;title&gt;Title of the document&lt;/title&gt;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&lt;body&gt;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The content of the document......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&lt;/body&gt;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9532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separate content from style</a:t>
            </a:r>
          </a:p>
          <a:p>
            <a:pPr lvl="1"/>
            <a:r>
              <a:rPr lang="en-US" dirty="0"/>
              <a:t>As much as possible</a:t>
            </a:r>
          </a:p>
          <a:p>
            <a:pPr lvl="1"/>
            <a:r>
              <a:rPr lang="en-US" dirty="0"/>
              <a:t>As much as makes sense</a:t>
            </a:r>
          </a:p>
          <a:p>
            <a:r>
              <a:rPr lang="en-US" dirty="0" smtClean="0"/>
              <a:t>Prefer tags that do not impart any style</a:t>
            </a:r>
          </a:p>
          <a:p>
            <a:pPr lvl="1"/>
            <a:r>
              <a:rPr lang="en-US" dirty="0" smtClean="0"/>
              <a:t>&lt;div&gt; vs. &lt;span&gt; vs. &lt;p&gt;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div style=“font-weight: </a:t>
            </a:r>
            <a:r>
              <a:rPr lang="en-US" dirty="0" smtClean="0"/>
              <a:t>700”&gt; vs &lt;b&gt;</a:t>
            </a:r>
          </a:p>
        </p:txBody>
      </p:sp>
    </p:spTree>
    <p:extLst>
      <p:ext uri="{BB962C8B-B14F-4D97-AF65-F5344CB8AC3E}">
        <p14:creationId xmlns:p14="http://schemas.microsoft.com/office/powerpoint/2010/main" val="24558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</a:p>
          <a:p>
            <a:pPr lvl="1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&lt;div id=“label”&gt;</a:t>
            </a:r>
          </a:p>
          <a:p>
            <a:pPr lvl="2"/>
            <a:r>
              <a:rPr lang="en-US" dirty="0" smtClean="0"/>
              <a:t>#label { font-weight: 700; }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pPr lvl="2"/>
            <a:r>
              <a:rPr lang="en-US" dirty="0" smtClean="0"/>
              <a:t>&lt;div class=“error”&gt;</a:t>
            </a:r>
          </a:p>
          <a:p>
            <a:pPr lvl="2"/>
            <a:r>
              <a:rPr lang="en-US" dirty="0" smtClean="0"/>
              <a:t>.error { color: red; }</a:t>
            </a:r>
          </a:p>
          <a:p>
            <a:pPr lvl="1"/>
            <a:r>
              <a:rPr lang="en-US" dirty="0" smtClean="0"/>
              <a:t>Element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&gt;&lt;td&gt;cell&lt;/td&gt;&lt;/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d { background-color: #0a0a0a;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7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CSS selectors</a:t>
            </a:r>
            <a:endParaRPr lang="en-US" dirty="0"/>
          </a:p>
          <a:p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$(“#label”)</a:t>
            </a:r>
          </a:p>
          <a:p>
            <a:pPr lvl="1"/>
            <a:r>
              <a:rPr lang="en-US" dirty="0" smtClean="0"/>
              <a:t>Selects all elements with id=“label”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$(“.error”)</a:t>
            </a:r>
          </a:p>
          <a:p>
            <a:pPr lvl="1"/>
            <a:r>
              <a:rPr lang="en-US" dirty="0" smtClean="0"/>
              <a:t>Select all elements with class=“error”</a:t>
            </a:r>
          </a:p>
          <a:p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$(“</a:t>
            </a:r>
            <a:r>
              <a:rPr lang="en-US" dirty="0" err="1" smtClean="0"/>
              <a:t>tr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Selects all &lt;</a:t>
            </a:r>
            <a:r>
              <a:rPr lang="en-US" dirty="0" err="1" smtClean="0"/>
              <a:t>tr</a:t>
            </a:r>
            <a:r>
              <a:rPr lang="en-US" dirty="0" smtClean="0"/>
              <a:t>&gt; elements</a:t>
            </a:r>
          </a:p>
        </p:txBody>
      </p:sp>
    </p:spTree>
    <p:extLst>
      <p:ext uri="{BB962C8B-B14F-4D97-AF65-F5344CB8AC3E}">
        <p14:creationId xmlns:p14="http://schemas.microsoft.com/office/powerpoint/2010/main" val="13870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27151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&lt;head&gt;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&lt;script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="https://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ajax.googleapis.com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/ajax/libs/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jquery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/3.2.1/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jquery.min.js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6210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Blackboard</a:t>
            </a:r>
          </a:p>
          <a:p>
            <a:pPr lvl="1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Syllabus and Schedule</a:t>
            </a:r>
          </a:p>
          <a:p>
            <a:pPr lvl="1"/>
            <a:r>
              <a:rPr lang="en-US" dirty="0" smtClean="0"/>
              <a:t>Course Materials</a:t>
            </a:r>
          </a:p>
          <a:p>
            <a:pPr lvl="1"/>
            <a:r>
              <a:rPr lang="en-US" dirty="0" smtClean="0"/>
              <a:t>Student Forum</a:t>
            </a:r>
          </a:p>
          <a:p>
            <a:r>
              <a:rPr lang="en-US" dirty="0" smtClean="0"/>
              <a:t>Work </a:t>
            </a:r>
            <a:r>
              <a:rPr lang="en-US" smtClean="0"/>
              <a:t>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4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 smtClean="0"/>
              <a:t>Project 1: Web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4458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I’m done talking, let’s build something</a:t>
            </a:r>
          </a:p>
          <a:p>
            <a:pPr lvl="1"/>
            <a:r>
              <a:rPr lang="en-US" dirty="0" smtClean="0"/>
              <a:t>HTML5 page(s)</a:t>
            </a:r>
          </a:p>
          <a:p>
            <a:r>
              <a:rPr lang="en-US" dirty="0" smtClean="0"/>
              <a:t>Start mocking up a home page for a store front application</a:t>
            </a:r>
          </a:p>
          <a:p>
            <a:r>
              <a:rPr lang="en-US" dirty="0" smtClean="0"/>
              <a:t>Create some clickable things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Shopping cart link and/or icon</a:t>
            </a:r>
          </a:p>
          <a:p>
            <a:pPr lvl="2"/>
            <a:r>
              <a:rPr lang="en-US" dirty="0" smtClean="0"/>
              <a:t>Add some JavaScript that alerts “OK” when clicked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Search bar to search for products</a:t>
            </a:r>
          </a:p>
          <a:p>
            <a:pPr lvl="2"/>
            <a:r>
              <a:rPr lang="en-US" dirty="0" smtClean="0"/>
              <a:t>Uses new HTML5 search &lt;input&gt;</a:t>
            </a:r>
          </a:p>
          <a:p>
            <a:pPr lvl="2"/>
            <a:r>
              <a:rPr lang="en-US" dirty="0" smtClean="0"/>
              <a:t>Add some JavaScript that just alerts what the user typed when they hit enter</a:t>
            </a:r>
          </a:p>
          <a:p>
            <a:r>
              <a:rPr lang="en-US" dirty="0" smtClean="0"/>
              <a:t>CSS styling</a:t>
            </a:r>
          </a:p>
          <a:p>
            <a:pPr lvl="1"/>
            <a:r>
              <a:rPr lang="en-US" dirty="0" smtClean="0"/>
              <a:t>Colors, images, icons</a:t>
            </a:r>
          </a:p>
          <a:p>
            <a:pPr lvl="1"/>
            <a:r>
              <a:rPr lang="en-US" dirty="0" smtClean="0"/>
              <a:t>Positional styling (layout), placement of things on the page, relative to one another</a:t>
            </a:r>
            <a:endParaRPr lang="en-US" dirty="0"/>
          </a:p>
          <a:p>
            <a:r>
              <a:rPr lang="en-US" dirty="0" smtClean="0"/>
              <a:t>See Blackboard </a:t>
            </a:r>
            <a:r>
              <a:rPr lang="en-US" smtClean="0"/>
              <a:t>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70526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“Distributed”?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application</a:t>
            </a:r>
          </a:p>
          <a:p>
            <a:pPr lvl="1"/>
            <a:r>
              <a:rPr lang="en-US" dirty="0" smtClean="0"/>
              <a:t>Made up of multiple components</a:t>
            </a:r>
          </a:p>
          <a:p>
            <a:pPr lvl="1"/>
            <a:r>
              <a:rPr lang="en-US" dirty="0" smtClean="0"/>
              <a:t>Not all components are running on the same machine</a:t>
            </a:r>
          </a:p>
          <a:p>
            <a:pPr lvl="1"/>
            <a:r>
              <a:rPr lang="en-US" dirty="0" smtClean="0"/>
              <a:t>Thus, the application is “distributed” across multiple machines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Web browser displays user interface (i.e., HTML content,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Web server software accepts incoming requests from browser (over Internet)</a:t>
            </a:r>
          </a:p>
          <a:p>
            <a:pPr lvl="1"/>
            <a:r>
              <a:rPr lang="en-US" dirty="0" smtClean="0"/>
              <a:t>Web server software talks to back end database to store and retrieve data</a:t>
            </a:r>
          </a:p>
          <a:p>
            <a:pPr lvl="1"/>
            <a:r>
              <a:rPr lang="en-US" dirty="0" smtClean="0"/>
              <a:t>Web server software talks to other external services to retrieve additional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50092"/>
            <a:ext cx="2997200" cy="271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642556"/>
            <a:ext cx="23475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http://</a:t>
            </a:r>
            <a:r>
              <a:rPr lang="en-US" sz="800" dirty="0" err="1"/>
              <a:t>www.awedesignz.com</a:t>
            </a:r>
            <a:r>
              <a:rPr lang="en-US" sz="800" dirty="0"/>
              <a:t>/design/</a:t>
            </a:r>
          </a:p>
        </p:txBody>
      </p:sp>
    </p:spTree>
    <p:extLst>
      <p:ext uri="{BB962C8B-B14F-4D97-AF65-F5344CB8AC3E}">
        <p14:creationId xmlns:p14="http://schemas.microsoft.com/office/powerpoint/2010/main" val="158366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course, we will be building web applications</a:t>
            </a:r>
          </a:p>
          <a:p>
            <a:r>
              <a:rPr lang="en-US" dirty="0" smtClean="0"/>
              <a:t>Web applications are only one type of distributed application</a:t>
            </a:r>
          </a:p>
          <a:p>
            <a:r>
              <a:rPr lang="en-US" dirty="0" smtClean="0"/>
              <a:t>Java web application development is a HUGE topic</a:t>
            </a:r>
          </a:p>
          <a:p>
            <a:r>
              <a:rPr lang="en-US" dirty="0" smtClean="0"/>
              <a:t>This course will serve as an overview of the history of web application development using Java</a:t>
            </a:r>
          </a:p>
          <a:p>
            <a:r>
              <a:rPr lang="en-US" dirty="0" smtClean="0"/>
              <a:t>We will NOT cover everything there is to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7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Enterprise Edition</a:t>
            </a:r>
          </a:p>
          <a:p>
            <a:r>
              <a:rPr lang="en-US" dirty="0" smtClean="0"/>
              <a:t>Application Server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IDE</a:t>
            </a:r>
          </a:p>
          <a:p>
            <a:r>
              <a:rPr lang="en-US" dirty="0" smtClean="0"/>
              <a:t>Source Code Management</a:t>
            </a:r>
            <a:endParaRPr lang="en-US" dirty="0"/>
          </a:p>
          <a:p>
            <a:r>
              <a:rPr lang="en-US" dirty="0" smtClean="0"/>
              <a:t>Web Browser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525" y="1270000"/>
            <a:ext cx="2102652" cy="2077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642556"/>
            <a:ext cx="665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http://</a:t>
            </a:r>
            <a:r>
              <a:rPr lang="en-US" sz="800" dirty="0" err="1"/>
              <a:t>www.clipartpanda.com</a:t>
            </a:r>
            <a:r>
              <a:rPr lang="en-US" sz="800" dirty="0"/>
              <a:t>/</a:t>
            </a:r>
            <a:r>
              <a:rPr lang="en-US" sz="800" dirty="0" err="1"/>
              <a:t>clipart_images</a:t>
            </a:r>
            <a:r>
              <a:rPr lang="en-US" sz="800" dirty="0"/>
              <a:t>/tools-clip-art-vector-graphic-43219746</a:t>
            </a:r>
          </a:p>
        </p:txBody>
      </p:sp>
    </p:spTree>
    <p:extLst>
      <p:ext uri="{BB962C8B-B14F-4D97-AF65-F5344CB8AC3E}">
        <p14:creationId xmlns:p14="http://schemas.microsoft.com/office/powerpoint/2010/main" val="33187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Platform, Enterprise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</a:t>
            </a:r>
            <a:r>
              <a:rPr lang="en-US" dirty="0"/>
              <a:t>=</a:t>
            </a:r>
            <a:r>
              <a:rPr lang="en-US" dirty="0" smtClean="0"/>
              <a:t> Java Platform, Enterprise Edition</a:t>
            </a:r>
          </a:p>
          <a:p>
            <a:r>
              <a:rPr lang="en-US" dirty="0" smtClean="0"/>
              <a:t>Formerly J2EE = Java 2 Platform, Enterprise Edition</a:t>
            </a:r>
          </a:p>
          <a:p>
            <a:r>
              <a:rPr lang="en-US" dirty="0" smtClean="0"/>
              <a:t>Currently Java EE 8 (August 2017)</a:t>
            </a:r>
          </a:p>
          <a:p>
            <a:r>
              <a:rPr lang="en-US" dirty="0" smtClean="0"/>
              <a:t>“A </a:t>
            </a:r>
            <a:r>
              <a:rPr lang="en-US" dirty="0"/>
              <a:t>set of specifications, extending </a:t>
            </a:r>
            <a:r>
              <a:rPr lang="en-US" dirty="0">
                <a:hlinkClick r:id="rId2" tooltip="Java SE"/>
              </a:rPr>
              <a:t>Java </a:t>
            </a:r>
            <a:r>
              <a:rPr lang="en-US" dirty="0" smtClean="0">
                <a:hlinkClick r:id="rId2" tooltip="Java SE"/>
              </a:rPr>
              <a:t>SE</a:t>
            </a:r>
            <a:r>
              <a:rPr lang="en-US" dirty="0"/>
              <a:t> with specifications for enterprise features such as </a:t>
            </a:r>
            <a:r>
              <a:rPr lang="en-US" dirty="0">
                <a:hlinkClick r:id="rId3" tooltip="Distributed computing"/>
              </a:rPr>
              <a:t>distributed computing</a:t>
            </a:r>
            <a:r>
              <a:rPr lang="en-US" dirty="0"/>
              <a:t> and </a:t>
            </a:r>
            <a:r>
              <a:rPr lang="en-US" dirty="0">
                <a:hlinkClick r:id="rId4" tooltip="Web service"/>
              </a:rPr>
              <a:t>web </a:t>
            </a:r>
            <a:r>
              <a:rPr lang="en-US" dirty="0" smtClean="0">
                <a:hlinkClick r:id="rId4" tooltip="Web service"/>
              </a:rPr>
              <a:t>services</a:t>
            </a:r>
            <a:r>
              <a:rPr lang="en-US" dirty="0" smtClean="0"/>
              <a:t>”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does Java EE run?</a:t>
            </a:r>
          </a:p>
          <a:p>
            <a:pPr lvl="1"/>
            <a:r>
              <a:rPr lang="en-US" dirty="0" smtClean="0"/>
              <a:t>Application servers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59" y="61546"/>
            <a:ext cx="1875856" cy="337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642556"/>
            <a:ext cx="631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https://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File:Duke</a:t>
            </a:r>
            <a:r>
              <a:rPr lang="en-US" sz="800" dirty="0"/>
              <a:t>_(</a:t>
            </a:r>
            <a:r>
              <a:rPr lang="en-US" sz="800" dirty="0" err="1"/>
              <a:t>Java_mascot</a:t>
            </a:r>
            <a:r>
              <a:rPr lang="en-US" sz="800" dirty="0"/>
              <a:t>)_</a:t>
            </a:r>
            <a:r>
              <a:rPr lang="en-US" sz="800" dirty="0" err="1"/>
              <a:t>waving.svg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97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An </a:t>
            </a:r>
            <a:r>
              <a:rPr lang="en-US" b="1" dirty="0"/>
              <a:t>application server</a:t>
            </a:r>
            <a:r>
              <a:rPr lang="en-US" dirty="0"/>
              <a:t> is a </a:t>
            </a:r>
            <a:r>
              <a:rPr lang="en-US" dirty="0">
                <a:hlinkClick r:id="rId2" tooltip="Software framework"/>
              </a:rPr>
              <a:t>software framework</a:t>
            </a:r>
            <a:r>
              <a:rPr lang="en-US" dirty="0"/>
              <a:t> that provides both facilities to create </a:t>
            </a:r>
            <a:r>
              <a:rPr lang="en-US" dirty="0">
                <a:hlinkClick r:id="rId3" tooltip="Web applications"/>
              </a:rPr>
              <a:t>web applications</a:t>
            </a:r>
            <a:r>
              <a:rPr lang="en-US" dirty="0"/>
              <a:t> and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 environment to run </a:t>
            </a:r>
            <a:r>
              <a:rPr lang="en-US" dirty="0" smtClean="0"/>
              <a:t>them.”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Implements the Java EE specifications.</a:t>
            </a:r>
          </a:p>
          <a:p>
            <a:r>
              <a:rPr lang="en-US" dirty="0" smtClean="0"/>
              <a:t>Think: “Big server software”</a:t>
            </a:r>
          </a:p>
          <a:p>
            <a:r>
              <a:rPr lang="en-US" dirty="0" smtClean="0"/>
              <a:t>Multiple vendors:</a:t>
            </a:r>
          </a:p>
          <a:p>
            <a:pPr lvl="1"/>
            <a:r>
              <a:rPr lang="en-US" dirty="0" smtClean="0"/>
              <a:t>IBM has WebSphere ($$$)</a:t>
            </a:r>
          </a:p>
          <a:p>
            <a:pPr lvl="1"/>
            <a:r>
              <a:rPr lang="en-US" dirty="0" smtClean="0"/>
              <a:t>Oracle (formerly BEA) has WebLogic ($$$)</a:t>
            </a:r>
          </a:p>
          <a:p>
            <a:pPr lvl="1"/>
            <a:r>
              <a:rPr lang="en-US" dirty="0" smtClean="0"/>
              <a:t>Oracle also has Glassfish (CDDL &amp; GPL licensing)</a:t>
            </a:r>
          </a:p>
          <a:p>
            <a:pPr lvl="1"/>
            <a:r>
              <a:rPr lang="en-US" dirty="0" err="1"/>
              <a:t>RedHat</a:t>
            </a:r>
            <a:r>
              <a:rPr lang="en-US" dirty="0"/>
              <a:t> has </a:t>
            </a:r>
            <a:r>
              <a:rPr lang="en-US" dirty="0" err="1"/>
              <a:t>Wildfly</a:t>
            </a:r>
            <a:r>
              <a:rPr lang="en-US" dirty="0"/>
              <a:t> (formerly </a:t>
            </a:r>
            <a:r>
              <a:rPr lang="en-US" dirty="0" err="1"/>
              <a:t>JBoss</a:t>
            </a:r>
            <a:r>
              <a:rPr lang="en-US" dirty="0"/>
              <a:t>) (LGPL)</a:t>
            </a:r>
          </a:p>
          <a:p>
            <a:pPr lvl="1"/>
            <a:r>
              <a:rPr lang="en-US" dirty="0" smtClean="0"/>
              <a:t>Apache has </a:t>
            </a:r>
            <a:r>
              <a:rPr lang="en-US" dirty="0" err="1" smtClean="0"/>
              <a:t>TomEE</a:t>
            </a:r>
            <a:r>
              <a:rPr lang="en-US" dirty="0" smtClean="0"/>
              <a:t> (Apache License 2.0)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3121270"/>
            <a:ext cx="357505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599936"/>
            <a:ext cx="8704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Image: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File:GlassFish_logo.svg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978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do you create that runs on the application server?</a:t>
            </a:r>
          </a:p>
          <a:p>
            <a:r>
              <a:rPr lang="en-US" dirty="0" smtClean="0"/>
              <a:t>A: Java Web Application: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Code that talks to databases</a:t>
            </a:r>
          </a:p>
          <a:p>
            <a:pPr lvl="1"/>
            <a:r>
              <a:rPr lang="en-US" dirty="0" smtClean="0"/>
              <a:t>Contains no “main” method</a:t>
            </a:r>
          </a:p>
          <a:p>
            <a:pPr lvl="1"/>
            <a:r>
              <a:rPr lang="en-US" dirty="0" smtClean="0"/>
              <a:t>Multiple entry points!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8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2000’s, there was a huge movement away from J2EE</a:t>
            </a:r>
          </a:p>
          <a:p>
            <a:pPr lvl="1"/>
            <a:r>
              <a:rPr lang="en-US" dirty="0" smtClean="0"/>
              <a:t>EJB = Enterprise Java Bean</a:t>
            </a:r>
          </a:p>
          <a:p>
            <a:pPr lvl="2"/>
            <a:r>
              <a:rPr lang="en-US" dirty="0" smtClean="0"/>
              <a:t>Think: Java class that’s always running and listening on an Internet socket connection for requests</a:t>
            </a:r>
          </a:p>
          <a:p>
            <a:pPr lvl="2"/>
            <a:r>
              <a:rPr lang="en-US" dirty="0" smtClean="0"/>
              <a:t>Way bigger than that, but that’s the gist</a:t>
            </a:r>
          </a:p>
          <a:p>
            <a:pPr lvl="1"/>
            <a:r>
              <a:rPr lang="en-US" dirty="0" smtClean="0"/>
              <a:t>We will not be using EJBs</a:t>
            </a:r>
          </a:p>
          <a:p>
            <a:pPr lvl="1"/>
            <a:r>
              <a:rPr lang="en-US" dirty="0" smtClean="0"/>
              <a:t>J2EE/EJB technology was considered bloated</a:t>
            </a:r>
          </a:p>
          <a:p>
            <a:r>
              <a:rPr lang="en-US" dirty="0" smtClean="0"/>
              <a:t>The biggest thing that was introduced:</a:t>
            </a:r>
          </a:p>
          <a:p>
            <a:pPr lvl="1"/>
            <a:r>
              <a:rPr lang="en-US" dirty="0" err="1" smtClean="0"/>
              <a:t>IoC</a:t>
            </a:r>
            <a:r>
              <a:rPr lang="en-US" dirty="0" smtClean="0"/>
              <a:t> = Inversion of Control</a:t>
            </a:r>
          </a:p>
          <a:p>
            <a:pPr lvl="1"/>
            <a:r>
              <a:rPr lang="en-US" dirty="0" smtClean="0"/>
              <a:t>DIP = Dependency Inversion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7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4894</TotalTime>
  <Words>902</Words>
  <Application>Microsoft Macintosh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Mangal</vt:lpstr>
      <vt:lpstr>Trebuchet MS</vt:lpstr>
      <vt:lpstr>Wingdings 3</vt:lpstr>
      <vt:lpstr>Facet</vt:lpstr>
      <vt:lpstr>Overview of Java Web Application Development</vt:lpstr>
      <vt:lpstr>Course Overview</vt:lpstr>
      <vt:lpstr>Why “Distributed”?</vt:lpstr>
      <vt:lpstr>Java Web Application</vt:lpstr>
      <vt:lpstr>Tools</vt:lpstr>
      <vt:lpstr>Java Platform, Enterprise Edition</vt:lpstr>
      <vt:lpstr>Application Server</vt:lpstr>
      <vt:lpstr>Application Server</vt:lpstr>
      <vt:lpstr>Spring Framework</vt:lpstr>
      <vt:lpstr>Database</vt:lpstr>
      <vt:lpstr>Database</vt:lpstr>
      <vt:lpstr>Integrated Development Environment</vt:lpstr>
      <vt:lpstr>Source Code Management</vt:lpstr>
      <vt:lpstr>Web Browser</vt:lpstr>
      <vt:lpstr>HTML Review</vt:lpstr>
      <vt:lpstr>HTML Review</vt:lpstr>
      <vt:lpstr>CSS Review</vt:lpstr>
      <vt:lpstr>jQuery Review</vt:lpstr>
      <vt:lpstr>jQuery</vt:lpstr>
      <vt:lpstr>Project 1: Web site design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Java Web Application Development</dc:title>
  <dc:creator>Biewer, Andrew (GE Healthcare)</dc:creator>
  <cp:lastModifiedBy>Biewer, Andrew (GE Healthcare)</cp:lastModifiedBy>
  <cp:revision>83</cp:revision>
  <dcterms:created xsi:type="dcterms:W3CDTF">2018-01-10T00:45:46Z</dcterms:created>
  <dcterms:modified xsi:type="dcterms:W3CDTF">2018-01-23T12:59:54Z</dcterms:modified>
</cp:coreProperties>
</file>