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1" r:id="rId11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3499F-DEF4-4634-A758-478EDA275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5A3F88-C601-4D9F-8E20-934DA7F6B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50CB1E-B5AA-4EB3-9AC6-6E47E63B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7/31/2021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18158C-F88D-4B46-88C0-F737658C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09E45-8D50-4B93-B296-CEB5BB5D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4548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6EA41-C2BB-4696-8711-AA101111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79F487-BD37-4989-AFB6-609E5B10E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7ACA90-EA2C-4718-A0E5-040BDBC1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7/31/2021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A65503-3A63-4DE4-B236-BB225FA6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923391-5615-4B90-AFFA-B0C3A126A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667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750F18-9BC5-4B74-AD11-FE1AA281B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DC584A-0E32-4CA3-BDD0-34CD9A62B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7B6AF0-4DB9-4F18-A805-B221DA40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7/31/2021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0780C2-7945-4B53-9965-D1782003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46EE02-35D8-4471-9052-8F471336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91943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DAC74-1286-4C64-A0A4-85D1E582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0212AE-37BE-4BF4-88A3-E55935C3C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B14DE5-DCBF-4E7B-83DD-AE1E8946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7/31/2021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1D254F-BF08-477F-9623-86A5078AF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C66F9B-9218-4AB3-93E0-703765EB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5053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AD258-1DCE-4F76-8040-C30BFCA8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7E27E3-AA59-4740-9BA5-9E0834B12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BB491-E8AF-47DE-B533-C022CDA6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7/31/2021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EFEA97-FCED-411F-9241-6BBD4279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311879-2C5E-49B5-9BAA-23EE8B3F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4569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AC4F0-42F7-42B6-BB2E-ACFF89B3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B90D5-76AC-455C-8547-89C945CB3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16CD86-FDF2-4162-8432-B510CB255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4C05C2-BD49-4018-89EE-4546CD2C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7/31/2021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4A4A6F-B4BB-4F97-BCC3-E96A0C38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A0261B-8145-4684-B260-A9E7DE87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0964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ACBB9-D3CC-4F24-8425-9023CF59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D9C35D-6960-457D-9CE0-01CBBB40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52D44F-6DBF-4EEB-9CAE-02F193101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F211DA-FFD8-4816-8791-28A29EC82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FD6A75-D6D1-4856-B1E8-DBB389299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603FD0-6B7C-4398-981D-B0DC743F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7/31/2021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4A2535-7204-4592-B110-3866E9E2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5B5C56-0EB5-44AD-AF1D-63DEE14A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8424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3E447-9ABE-477D-986D-DA3A7373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84A55B-1C7D-43E5-883C-6B8425A7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7/31/2021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5BF599-5055-4C54-985E-FA0128EF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9C145F-6FF0-4256-A78B-15A945D1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05836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C80F00-FCE0-4CC5-B0AA-F6D216AD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7/31/2021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5F041B-314A-4F4B-A778-DC53850F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C3B5F7-FD67-4914-902D-251CDB53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8365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E8F45-55AF-4BF0-B364-214A2638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C3E25-F172-487A-B241-FFC4212CC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EDBF1A-7882-4A0F-B28F-AA8AE6410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041C46-1FEE-4D1E-8BD5-7B38E42D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7/31/2021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E08554-FA44-494B-801E-1FABC863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3170DE-CE84-4B40-A98E-53A4C9A3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1926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BD502-66A2-4496-B7FB-5B15DDAF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6FCB23-9B31-48FD-B3B7-A77B89FEF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3E023B-5F21-48C1-9EC1-24EA2491E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8D3F26-B991-4418-A006-D6E31A292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61A7-96A4-45C8-B7CF-5A333CC6F1DF}" type="datetimeFigureOut">
              <a:rPr lang="es-US" smtClean="0"/>
              <a:t>7/31/2021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DF67D1-2790-4540-9476-53266CEE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9C0AF4-4832-4764-B626-AD3F29AC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4071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iist.pro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mailto:Dhania.mamodaly@biist.pro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B3A7B2-4F11-45E0-A00F-8603F32E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3CF078-CFAC-4AA9-8472-FBE02AB0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AAB3CF-06B5-47DA-8280-ECF01F975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61A7-96A4-45C8-B7CF-5A333CC6F1DF}" type="datetimeFigureOut">
              <a:rPr lang="es-US" smtClean="0"/>
              <a:t>7/31/2021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DAA6DC-6619-4028-AD75-336B81528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8BB65D-1391-4617-8524-4DF10D595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12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CE188-52A1-4B7F-959E-CC51FDF11DEC}" type="slidenum">
              <a:rPr lang="es-US" smtClean="0"/>
              <a:t>‹#›</a:t>
            </a:fld>
            <a:endParaRPr lang="es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D41D2E1-15BA-41BF-9CF9-8A901E008B8D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824815D-8102-4DEE-9BD9-44C3D70C915A}"/>
              </a:ext>
            </a:extLst>
          </p:cNvPr>
          <p:cNvSpPr txBox="1"/>
          <p:nvPr userDrawn="1"/>
        </p:nvSpPr>
        <p:spPr>
          <a:xfrm>
            <a:off x="7229475" y="6202461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1400" b="1" dirty="0">
                <a:solidFill>
                  <a:schemeClr val="bg1"/>
                </a:solidFill>
                <a:hlinkClick r:id="rId14"/>
              </a:rPr>
              <a:t>Dhania.mamodaly@biist.pro</a:t>
            </a:r>
            <a:br>
              <a:rPr lang="es-US" sz="1400" b="1" dirty="0">
                <a:solidFill>
                  <a:schemeClr val="bg1"/>
                </a:solidFill>
              </a:rPr>
            </a:br>
            <a:r>
              <a:rPr lang="es-US" sz="1400" b="1" dirty="0">
                <a:solidFill>
                  <a:schemeClr val="bg1"/>
                </a:solidFill>
                <a:hlinkClick r:id="rId15"/>
              </a:rPr>
              <a:t>www.biist.pro</a:t>
            </a:r>
            <a:endParaRPr lang="es-US" sz="1400" b="1" dirty="0">
              <a:solidFill>
                <a:schemeClr val="bg1"/>
              </a:solidFill>
            </a:endParaRPr>
          </a:p>
        </p:txBody>
      </p:sp>
      <p:sp>
        <p:nvSpPr>
          <p:cNvPr id="10" name="CuadroTexto 8">
            <a:extLst>
              <a:ext uri="{FF2B5EF4-FFF2-40B4-BE49-F238E27FC236}">
                <a16:creationId xmlns:a16="http://schemas.microsoft.com/office/drawing/2014/main" id="{3A23314C-18E3-ED4C-B8C8-7DB082623BF3}"/>
              </a:ext>
            </a:extLst>
          </p:cNvPr>
          <p:cNvSpPr txBox="1"/>
          <p:nvPr userDrawn="1"/>
        </p:nvSpPr>
        <p:spPr>
          <a:xfrm>
            <a:off x="156210" y="6385023"/>
            <a:ext cx="3550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400" b="1" dirty="0">
                <a:solidFill>
                  <a:schemeClr val="bg1"/>
                </a:solidFill>
              </a:rPr>
              <a:t>Mujeres en Data | Julio 2021</a:t>
            </a: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4094E4A-0BA0-48CF-AA72-FC89A453C37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429" y="6280209"/>
            <a:ext cx="1149206" cy="469841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5034A33C-339D-4DB2-8B2D-54A063B3F408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408" y="6267508"/>
            <a:ext cx="469842" cy="469842"/>
          </a:xfrm>
          <a:prstGeom prst="rect">
            <a:avLst/>
          </a:prstGeom>
        </p:spPr>
      </p:pic>
      <p:pic>
        <p:nvPicPr>
          <p:cNvPr id="13" name="Picture 12" descr="A picture containing icon&#10;&#10;Description automatically generated">
            <a:extLst>
              <a:ext uri="{FF2B5EF4-FFF2-40B4-BE49-F238E27FC236}">
                <a16:creationId xmlns:a16="http://schemas.microsoft.com/office/drawing/2014/main" id="{11C1FED7-060B-46D8-BFD2-6F67876A312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814" y="6235700"/>
            <a:ext cx="512341" cy="56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3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AAdbghj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0.png"/><Relationship Id="rId5" Type="http://schemas.openxmlformats.org/officeDocument/2006/relationships/hyperlink" Target="http://biist.pro/" TargetMode="External"/><Relationship Id="rId10" Type="http://schemas.openxmlformats.org/officeDocument/2006/relationships/hyperlink" Target="https://cursos.biist.pro/curso-de-dax-power-bi?coupon=MUJERESENDATA21" TargetMode="External"/><Relationship Id="rId4" Type="http://schemas.openxmlformats.org/officeDocument/2006/relationships/hyperlink" Target="https://www.linkedin.com/in/dhania-mamodaly/" TargetMode="External"/><Relationship Id="rId9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ist.pro/" TargetMode="External"/><Relationship Id="rId5" Type="http://schemas.openxmlformats.org/officeDocument/2006/relationships/hyperlink" Target="https://www.linkedin.com/in/dhania-mamodaly/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9">
            <a:extLst>
              <a:ext uri="{FF2B5EF4-FFF2-40B4-BE49-F238E27FC236}">
                <a16:creationId xmlns:a16="http://schemas.microsoft.com/office/drawing/2014/main" id="{801D8D0D-F5D4-4B98-BF5D-B29C869A1320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ANALIZA TUS DATOS DE LINKEDIN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D230E9FB-D9C7-4BB5-8BFB-3EEDF7EE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94" y="1935308"/>
            <a:ext cx="6253212" cy="351743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773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BAEF679-E3CD-410F-99EC-DCF2CA01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483"/>
            <a:ext cx="10515600" cy="10222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¡GRACIAS!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51B1AC19-1EF4-43C9-96E4-54B07B9CB71F}"/>
              </a:ext>
            </a:extLst>
          </p:cNvPr>
          <p:cNvSpPr txBox="1">
            <a:spLocks/>
          </p:cNvSpPr>
          <p:nvPr/>
        </p:nvSpPr>
        <p:spPr>
          <a:xfrm>
            <a:off x="1371214" y="1819274"/>
            <a:ext cx="9144000" cy="697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</a:t>
            </a:r>
            <a:r>
              <a:rPr lang="en-US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Alguna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pregunta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3433796-20C8-4737-9DE6-E27C42564B73}"/>
              </a:ext>
            </a:extLst>
          </p:cNvPr>
          <p:cNvSpPr/>
          <p:nvPr/>
        </p:nvSpPr>
        <p:spPr>
          <a:xfrm>
            <a:off x="2938508" y="2719145"/>
            <a:ext cx="6738152" cy="3109508"/>
          </a:xfrm>
          <a:prstGeom prst="roundRect">
            <a:avLst>
              <a:gd name="adj" fmla="val 631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2" descr="Résultat de recherche d'images pour &quot;logo linkedin&quot;">
            <a:extLst>
              <a:ext uri="{FF2B5EF4-FFF2-40B4-BE49-F238E27FC236}">
                <a16:creationId xmlns:a16="http://schemas.microsoft.com/office/drawing/2014/main" id="{958F011C-5DCC-410C-BB79-2DB0E6CB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952" y="2930255"/>
            <a:ext cx="717550" cy="4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ésultat de recherche d'images pour &quot;logo twitter&quot;">
            <a:extLst>
              <a:ext uri="{FF2B5EF4-FFF2-40B4-BE49-F238E27FC236}">
                <a16:creationId xmlns:a16="http://schemas.microsoft.com/office/drawing/2014/main" id="{F0832C58-6A20-4206-8C12-03868C3B2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916" y="3498461"/>
            <a:ext cx="403622" cy="4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E5463B0-0BEC-4B0E-9B95-F79D5B6B516E}"/>
              </a:ext>
            </a:extLst>
          </p:cNvPr>
          <p:cNvSpPr txBox="1">
            <a:spLocks/>
          </p:cNvSpPr>
          <p:nvPr/>
        </p:nvSpPr>
        <p:spPr>
          <a:xfrm>
            <a:off x="3861339" y="2998897"/>
            <a:ext cx="6467351" cy="300730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>
                <a:hlinkClick r:id="rId4"/>
              </a:rPr>
              <a:t>https://www.linkedin.com/in/dhania-mamodaly/</a:t>
            </a:r>
            <a:endParaRPr lang="es-ES" sz="2400" dirty="0"/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@Dhania_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Biist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: 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http://biist.pro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(blog y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cursos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Power BI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español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Dhania.mamodaly@gmail.com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E3ADADB-1373-418B-85F4-7AD1CFB410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2" t="29273" r="28320" b="27330"/>
          <a:stretch/>
        </p:blipFill>
        <p:spPr>
          <a:xfrm>
            <a:off x="3262988" y="4626317"/>
            <a:ext cx="467339" cy="46733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2C0C702-7532-4E1F-9777-F854C69DD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336" y="4104581"/>
            <a:ext cx="541991" cy="38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Qr cod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F538340-218C-4C36-9765-5F8F284428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598" y="557497"/>
            <a:ext cx="1476375" cy="1466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2A7F17-3F70-458F-873F-BBE09C81A45B}"/>
              </a:ext>
            </a:extLst>
          </p:cNvPr>
          <p:cNvSpPr txBox="1"/>
          <p:nvPr/>
        </p:nvSpPr>
        <p:spPr>
          <a:xfrm>
            <a:off x="9748659" y="2024347"/>
            <a:ext cx="2144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/>
              <a:t>Descargar los recursos</a:t>
            </a:r>
            <a:endParaRPr lang="es-ES" sz="1400" dirty="0">
              <a:solidFill>
                <a:schemeClr val="tx1"/>
              </a:solidFill>
            </a:endParaRPr>
          </a:p>
        </p:txBody>
      </p:sp>
      <p:pic>
        <p:nvPicPr>
          <p:cNvPr id="13" name="Picture 12" descr="Qr code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7E8D9C8-0888-4B8B-A0CC-CAAB989697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63" y="549144"/>
            <a:ext cx="1604287" cy="16042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23E192-A4E2-43B0-872A-22D7FAB90333}"/>
              </a:ext>
            </a:extLst>
          </p:cNvPr>
          <p:cNvSpPr txBox="1"/>
          <p:nvPr/>
        </p:nvSpPr>
        <p:spPr>
          <a:xfrm>
            <a:off x="316480" y="2153264"/>
            <a:ext cx="21442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/>
              <a:t>Cupón curso Power BI</a:t>
            </a:r>
            <a:endParaRPr lang="es-E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4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A8116-FF8C-4CAE-93A2-72893B1AC73F}"/>
              </a:ext>
            </a:extLst>
          </p:cNvPr>
          <p:cNvSpPr txBox="1">
            <a:spLocks/>
          </p:cNvSpPr>
          <p:nvPr/>
        </p:nvSpPr>
        <p:spPr>
          <a:xfrm>
            <a:off x="5724649" y="930612"/>
            <a:ext cx="4914713" cy="16002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Dhania </a:t>
            </a:r>
            <a:r>
              <a:rPr lang="en-US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Mamodaly</a:t>
            </a:r>
            <a:endParaRPr lang="en-US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Consultora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y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Formadora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Power BI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Sogeti-Capgemini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Email : dhania.mamodaly@gmail.com</a:t>
            </a:r>
            <a:b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E5793D-EE01-46A1-9D8F-679F23830749}"/>
              </a:ext>
            </a:extLst>
          </p:cNvPr>
          <p:cNvSpPr txBox="1">
            <a:spLocks/>
          </p:cNvSpPr>
          <p:nvPr/>
        </p:nvSpPr>
        <p:spPr>
          <a:xfrm>
            <a:off x="727443" y="2972542"/>
            <a:ext cx="3393558" cy="912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D2628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SPEAKER</a:t>
            </a:r>
          </a:p>
        </p:txBody>
      </p:sp>
      <p:pic>
        <p:nvPicPr>
          <p:cNvPr id="7" name="Image 6" descr="Une image contenant personne, habits, femme, debout&#10;&#10;Description générée automatiquement">
            <a:extLst>
              <a:ext uri="{FF2B5EF4-FFF2-40B4-BE49-F238E27FC236}">
                <a16:creationId xmlns:a16="http://schemas.microsoft.com/office/drawing/2014/main" id="{E853D3CD-0F59-4280-8117-C618A5131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25"/>
            <a:ext cx="4131266" cy="6200775"/>
          </a:xfrm>
          <a:prstGeom prst="rect">
            <a:avLst/>
          </a:prstGeom>
        </p:spPr>
      </p:pic>
      <p:sp>
        <p:nvSpPr>
          <p:cNvPr id="8" name="Content Placeholder 29">
            <a:extLst>
              <a:ext uri="{FF2B5EF4-FFF2-40B4-BE49-F238E27FC236}">
                <a16:creationId xmlns:a16="http://schemas.microsoft.com/office/drawing/2014/main" id="{6AD531EF-940E-4688-B136-7CD52D10E359}"/>
              </a:ext>
            </a:extLst>
          </p:cNvPr>
          <p:cNvSpPr txBox="1">
            <a:spLocks/>
          </p:cNvSpPr>
          <p:nvPr/>
        </p:nvSpPr>
        <p:spPr>
          <a:xfrm>
            <a:off x="251770" y="5738933"/>
            <a:ext cx="6275744" cy="7001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2" descr="Résultat de recherche d'images pour &quot;logo linkedin&quot;">
            <a:extLst>
              <a:ext uri="{FF2B5EF4-FFF2-40B4-BE49-F238E27FC236}">
                <a16:creationId xmlns:a16="http://schemas.microsoft.com/office/drawing/2014/main" id="{9EA9AF73-B03B-4317-9BA8-0C82E36C3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41" y="2805125"/>
            <a:ext cx="717550" cy="4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Résultat de recherche d'images pour &quot;logo twitter&quot;">
            <a:extLst>
              <a:ext uri="{FF2B5EF4-FFF2-40B4-BE49-F238E27FC236}">
                <a16:creationId xmlns:a16="http://schemas.microsoft.com/office/drawing/2014/main" id="{C4067BA7-0DC4-44EF-B73D-7006974A7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05" y="3373331"/>
            <a:ext cx="403622" cy="4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7740531-E012-4CCC-8DBC-8DD45838D0B8}"/>
              </a:ext>
            </a:extLst>
          </p:cNvPr>
          <p:cNvSpPr txBox="1">
            <a:spLocks/>
          </p:cNvSpPr>
          <p:nvPr/>
        </p:nvSpPr>
        <p:spPr>
          <a:xfrm>
            <a:off x="5724649" y="2876150"/>
            <a:ext cx="6467351" cy="30512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400" dirty="0">
                <a:hlinkClick r:id="rId5"/>
              </a:rPr>
              <a:t>https://www.linkedin.com/in/dhania-mamodaly/</a:t>
            </a:r>
            <a:endParaRPr lang="es-ES" sz="2400" dirty="0"/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@Dhania_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: 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http://biist.pro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(blog y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cursos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Power BI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español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Co-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organizadora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 Power BI User Group de Barcelona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1516642-02FA-42E2-8548-013717C4398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32" t="29273" r="28320" b="27330"/>
          <a:stretch/>
        </p:blipFill>
        <p:spPr>
          <a:xfrm>
            <a:off x="5029247" y="4050170"/>
            <a:ext cx="467339" cy="467339"/>
          </a:xfrm>
          <a:prstGeom prst="rect">
            <a:avLst/>
          </a:prstGeom>
        </p:spPr>
      </p:pic>
      <p:pic>
        <p:nvPicPr>
          <p:cNvPr id="3" name="Image 2" descr="Une image contenant photo, signe, assis, bus&#10;&#10;Description générée automatiquement">
            <a:extLst>
              <a:ext uri="{FF2B5EF4-FFF2-40B4-BE49-F238E27FC236}">
                <a16:creationId xmlns:a16="http://schemas.microsoft.com/office/drawing/2014/main" id="{3E29E406-7018-4D65-80F4-711BFA6A2F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99" y="5465716"/>
            <a:ext cx="630236" cy="550451"/>
          </a:xfrm>
          <a:prstGeom prst="rect">
            <a:avLst/>
          </a:prstGeom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46454B6-8E51-4425-AF27-EBB1F7A9E7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844" y="257815"/>
            <a:ext cx="1941562" cy="793788"/>
          </a:xfrm>
          <a:prstGeom prst="rect">
            <a:avLst/>
          </a:prstGeom>
        </p:spPr>
      </p:pic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69357C32-01E1-4436-9D81-9DAD70D529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4862" y="4692616"/>
            <a:ext cx="3305175" cy="56197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FC1EAD5-6DC5-4BD8-B745-443BC0E100E2}"/>
              </a:ext>
            </a:extLst>
          </p:cNvPr>
          <p:cNvSpPr txBox="1">
            <a:spLocks/>
          </p:cNvSpPr>
          <p:nvPr/>
        </p:nvSpPr>
        <p:spPr>
          <a:xfrm>
            <a:off x="6340774" y="4770446"/>
            <a:ext cx="2571749" cy="5400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latin typeface="Lato" panose="020F0502020204030203" pitchFamily="34" charset="0"/>
              </a:rPr>
              <a:t>👉 Cupón exclusivo : </a:t>
            </a:r>
            <a:endParaRPr lang="es-ES" sz="28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3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A8116-FF8C-4CAE-93A2-72893B1AC73F}"/>
              </a:ext>
            </a:extLst>
          </p:cNvPr>
          <p:cNvSpPr txBox="1">
            <a:spLocks/>
          </p:cNvSpPr>
          <p:nvPr/>
        </p:nvSpPr>
        <p:spPr>
          <a:xfrm>
            <a:off x="1933576" y="1876425"/>
            <a:ext cx="10184444" cy="43912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Introducción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: ¿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Qué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RGPD y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qué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es Power BI?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Conectarse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los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datos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Limpiar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los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datos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Power Query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Crear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datos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explorar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datos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Vizualizar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los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datos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cuidar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diseño</a:t>
            </a:r>
            <a:endParaRPr lang="en-US" sz="2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E5793D-EE01-46A1-9D8F-679F23830749}"/>
              </a:ext>
            </a:extLst>
          </p:cNvPr>
          <p:cNvSpPr txBox="1">
            <a:spLocks/>
          </p:cNvSpPr>
          <p:nvPr/>
        </p:nvSpPr>
        <p:spPr>
          <a:xfrm>
            <a:off x="346443" y="479590"/>
            <a:ext cx="3393558" cy="912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ED2628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3904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A897BA-A671-4A80-994D-6ED55E57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18" y="502825"/>
            <a:ext cx="5033582" cy="6063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ES" dirty="0">
                <a:latin typeface="Segoe UI Black" panose="020B0A02040204020203" pitchFamily="34" charset="0"/>
                <a:ea typeface="Segoe UI Black" panose="020B0A02040204020203" pitchFamily="34" charset="0"/>
              </a:rPr>
              <a:t>¿Qué es el RGPD?</a:t>
            </a: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D7D1693C-AA31-4910-ADC2-BF9DC5AE251D}"/>
              </a:ext>
            </a:extLst>
          </p:cNvPr>
          <p:cNvSpPr txBox="1">
            <a:spLocks/>
          </p:cNvSpPr>
          <p:nvPr/>
        </p:nvSpPr>
        <p:spPr>
          <a:xfrm>
            <a:off x="2129581" y="2234471"/>
            <a:ext cx="7932837" cy="316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23F5D-BF39-448D-9E9E-E6D0D8AC1BFF}"/>
              </a:ext>
            </a:extLst>
          </p:cNvPr>
          <p:cNvSpPr txBox="1"/>
          <p:nvPr/>
        </p:nvSpPr>
        <p:spPr>
          <a:xfrm>
            <a:off x="1495426" y="1786354"/>
            <a:ext cx="93821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El </a:t>
            </a:r>
            <a:r>
              <a:rPr lang="es-ES" sz="1800" b="1" dirty="0">
                <a:solidFill>
                  <a:schemeClr val="tx1"/>
                </a:solidFill>
              </a:rPr>
              <a:t>Reglamento General de Protección de Datos </a:t>
            </a:r>
            <a:r>
              <a:rPr lang="es-ES" sz="1800" dirty="0">
                <a:solidFill>
                  <a:schemeClr val="tx1"/>
                </a:solidFill>
              </a:rPr>
              <a:t>es la norma que afecta por igual a las grandes corporaciones y a las </a:t>
            </a:r>
            <a:r>
              <a:rPr lang="es-ES" sz="1800" dirty="0" err="1">
                <a:solidFill>
                  <a:schemeClr val="tx1"/>
                </a:solidFill>
              </a:rPr>
              <a:t>micropymes</a:t>
            </a:r>
            <a:r>
              <a:rPr lang="es-ES" sz="1800" dirty="0">
                <a:solidFill>
                  <a:schemeClr val="tx1"/>
                </a:solidFill>
              </a:rPr>
              <a:t> —muchas de ellas muy activas en </a:t>
            </a:r>
            <a:r>
              <a:rPr lang="es-ES" sz="1800" b="1" dirty="0">
                <a:solidFill>
                  <a:schemeClr val="tx1"/>
                </a:solidFill>
              </a:rPr>
              <a:t>el uso de datos.</a:t>
            </a:r>
          </a:p>
          <a:p>
            <a:endParaRPr lang="es-ES" sz="1800" b="1" dirty="0">
              <a:solidFill>
                <a:schemeClr val="tx1"/>
              </a:solidFill>
            </a:endParaRPr>
          </a:p>
          <a:p>
            <a:r>
              <a:rPr lang="es-ES" sz="1800" dirty="0">
                <a:solidFill>
                  <a:schemeClr val="tx1"/>
                </a:solidFill>
              </a:rPr>
              <a:t>Fue de aplicación obligatoria para todas las empresas de la Unión Europea desde el 25 de mayo de 2018, y otorga un </a:t>
            </a:r>
            <a:r>
              <a:rPr lang="es-ES" sz="1800" b="1" dirty="0">
                <a:solidFill>
                  <a:schemeClr val="tx1"/>
                </a:solidFill>
              </a:rPr>
              <a:t>mayor control y seguridad a los ciudadanos sobre su información personal en el mundo 2.0.  </a:t>
            </a:r>
          </a:p>
          <a:p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b="1" dirty="0">
                <a:solidFill>
                  <a:schemeClr val="tx1"/>
                </a:solidFill>
              </a:rPr>
              <a:t>El RGPD amplía sus derechos </a:t>
            </a:r>
            <a:r>
              <a:rPr lang="es-ES" sz="1800" dirty="0">
                <a:solidFill>
                  <a:schemeClr val="tx1"/>
                </a:solidFill>
              </a:rPr>
              <a:t>a decidir cómo desean que sus datos sean tratados y a cómo quieren recibir información de las empresas. </a:t>
            </a:r>
          </a:p>
          <a:p>
            <a:endParaRPr lang="es-ES" sz="1800" dirty="0">
              <a:solidFill>
                <a:schemeClr val="tx1"/>
              </a:solidFill>
            </a:endParaRPr>
          </a:p>
          <a:p>
            <a:r>
              <a:rPr lang="es-ES" sz="1800" dirty="0">
                <a:solidFill>
                  <a:schemeClr val="tx1"/>
                </a:solidFill>
              </a:rPr>
              <a:t>Las empresas deben ofrecer la </a:t>
            </a:r>
            <a:r>
              <a:rPr lang="es-ES" sz="1800" b="1" dirty="0">
                <a:solidFill>
                  <a:schemeClr val="tx1"/>
                </a:solidFill>
              </a:rPr>
              <a:t>posibilidad de descargarse los datos personales</a:t>
            </a:r>
            <a:r>
              <a:rPr lang="es-ES" sz="1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109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A897BA-A671-4A80-994D-6ED55E57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18" y="502825"/>
            <a:ext cx="5033582" cy="6063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ES" dirty="0">
                <a:latin typeface="Segoe UI Black" panose="020B0A02040204020203" pitchFamily="34" charset="0"/>
                <a:ea typeface="Segoe UI Black" panose="020B0A02040204020203" pitchFamily="34" charset="0"/>
              </a:rPr>
              <a:t>¿Qué es Power BI ?</a:t>
            </a: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D7D1693C-AA31-4910-ADC2-BF9DC5AE251D}"/>
              </a:ext>
            </a:extLst>
          </p:cNvPr>
          <p:cNvSpPr txBox="1">
            <a:spLocks/>
          </p:cNvSpPr>
          <p:nvPr/>
        </p:nvSpPr>
        <p:spPr>
          <a:xfrm>
            <a:off x="2129581" y="2234471"/>
            <a:ext cx="7932837" cy="316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23F5D-BF39-448D-9E9E-E6D0D8AC1BFF}"/>
              </a:ext>
            </a:extLst>
          </p:cNvPr>
          <p:cNvSpPr txBox="1"/>
          <p:nvPr/>
        </p:nvSpPr>
        <p:spPr>
          <a:xfrm>
            <a:off x="674005" y="1647051"/>
            <a:ext cx="49625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</a:rPr>
              <a:t>Producto de Microsoft desde 2015 dedicado al Business </a:t>
            </a:r>
            <a:r>
              <a:rPr lang="es-ES" sz="1800" dirty="0" err="1">
                <a:solidFill>
                  <a:schemeClr val="tx1"/>
                </a:solidFill>
              </a:rPr>
              <a:t>Intelligence</a:t>
            </a:r>
            <a:r>
              <a:rPr lang="es-ES" sz="1800" dirty="0">
                <a:solidFill>
                  <a:schemeClr val="tx1"/>
                </a:solidFill>
              </a:rPr>
              <a:t>, líder del mercado</a:t>
            </a:r>
          </a:p>
          <a:p>
            <a:r>
              <a:rPr lang="es-ES" dirty="0"/>
              <a:t>Conjunto de herramientas : Power BI Desktop, Power Query, Power BI </a:t>
            </a:r>
            <a:r>
              <a:rPr lang="es-ES" dirty="0" err="1"/>
              <a:t>Service</a:t>
            </a:r>
            <a:r>
              <a:rPr lang="es-ES" dirty="0"/>
              <a:t> y Power BI Mobile</a:t>
            </a:r>
          </a:p>
          <a:p>
            <a:endParaRPr lang="es-ES" sz="1800" dirty="0">
              <a:solidFill>
                <a:schemeClr val="tx1"/>
              </a:solidFill>
            </a:endParaRPr>
          </a:p>
        </p:txBody>
      </p:sp>
      <p:pic>
        <p:nvPicPr>
          <p:cNvPr id="3" name="Picture 2" descr="Map&#10;&#10;Description automatically generated with low confidence">
            <a:extLst>
              <a:ext uri="{FF2B5EF4-FFF2-40B4-BE49-F238E27FC236}">
                <a16:creationId xmlns:a16="http://schemas.microsoft.com/office/drawing/2014/main" id="{25C98863-B559-401C-94C5-25395E6A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71" y="2957654"/>
            <a:ext cx="2549192" cy="2767013"/>
          </a:xfrm>
          <a:prstGeom prst="rect">
            <a:avLst/>
          </a:prstGeom>
        </p:spPr>
      </p:pic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F85E8911-82D5-4A3B-800A-8B0AB36C4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5" t="8789" r="19389" b="1744"/>
          <a:stretch/>
        </p:blipFill>
        <p:spPr>
          <a:xfrm>
            <a:off x="6555472" y="385942"/>
            <a:ext cx="51149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1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A897BA-A671-4A80-994D-6ED55E57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17" y="502825"/>
            <a:ext cx="10929557" cy="6063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ES" dirty="0">
                <a:latin typeface="Segoe UI Black" panose="020B0A02040204020203" pitchFamily="34" charset="0"/>
                <a:ea typeface="Segoe UI Black" panose="020B0A02040204020203" pitchFamily="34" charset="0"/>
              </a:rPr>
              <a:t>Ejemplos de informes con Power BI</a:t>
            </a: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D7D1693C-AA31-4910-ADC2-BF9DC5AE251D}"/>
              </a:ext>
            </a:extLst>
          </p:cNvPr>
          <p:cNvSpPr txBox="1">
            <a:spLocks/>
          </p:cNvSpPr>
          <p:nvPr/>
        </p:nvSpPr>
        <p:spPr>
          <a:xfrm>
            <a:off x="2129581" y="2234471"/>
            <a:ext cx="7932837" cy="316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>
              <a:solidFill>
                <a:schemeClr val="tx1"/>
              </a:solidFill>
            </a:endParaRPr>
          </a:p>
        </p:txBody>
      </p:sp>
      <p:pic>
        <p:nvPicPr>
          <p:cNvPr id="10" name="Picture 9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F64F45F-F4F9-481D-95DE-3D46BFB52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38" y="1462087"/>
            <a:ext cx="7623522" cy="42994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9080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A897BA-A671-4A80-994D-6ED55E57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17" y="502825"/>
            <a:ext cx="10929557" cy="6063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ES" dirty="0">
                <a:latin typeface="Segoe UI Black" panose="020B0A02040204020203" pitchFamily="34" charset="0"/>
                <a:ea typeface="Segoe UI Black" panose="020B0A02040204020203" pitchFamily="34" charset="0"/>
              </a:rPr>
              <a:t>Ejemplos de informes con Power BI</a:t>
            </a: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D7D1693C-AA31-4910-ADC2-BF9DC5AE251D}"/>
              </a:ext>
            </a:extLst>
          </p:cNvPr>
          <p:cNvSpPr txBox="1">
            <a:spLocks/>
          </p:cNvSpPr>
          <p:nvPr/>
        </p:nvSpPr>
        <p:spPr>
          <a:xfrm>
            <a:off x="2129581" y="2234471"/>
            <a:ext cx="7932837" cy="316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>
              <a:solidFill>
                <a:schemeClr val="tx1"/>
              </a:solidFill>
            </a:endParaRP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B6F5AE9-B3A7-4FF6-A4A5-190707603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14" y="1462087"/>
            <a:ext cx="7681170" cy="4240823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72232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A897BA-A671-4A80-994D-6ED55E57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17" y="502825"/>
            <a:ext cx="10929557" cy="6063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ES" dirty="0">
                <a:latin typeface="Segoe UI Black" panose="020B0A02040204020203" pitchFamily="34" charset="0"/>
                <a:ea typeface="Segoe UI Black" panose="020B0A02040204020203" pitchFamily="34" charset="0"/>
              </a:rPr>
              <a:t>Ejemplos de informes con Power BI</a:t>
            </a: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D7D1693C-AA31-4910-ADC2-BF9DC5AE251D}"/>
              </a:ext>
            </a:extLst>
          </p:cNvPr>
          <p:cNvSpPr txBox="1">
            <a:spLocks/>
          </p:cNvSpPr>
          <p:nvPr/>
        </p:nvSpPr>
        <p:spPr>
          <a:xfrm>
            <a:off x="2129581" y="2234471"/>
            <a:ext cx="7932837" cy="316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>
              <a:solidFill>
                <a:schemeClr val="tx1"/>
              </a:solidFill>
            </a:endParaRPr>
          </a:p>
        </p:txBody>
      </p:sp>
      <p:pic>
        <p:nvPicPr>
          <p:cNvPr id="3" name="Picture 2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7F3ED720-02A2-44AB-8E92-8A61954022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77"/>
          <a:stretch/>
        </p:blipFill>
        <p:spPr>
          <a:xfrm>
            <a:off x="671882" y="1462087"/>
            <a:ext cx="10848236" cy="436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2A897BA-A671-4A80-994D-6ED55E57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17" y="502825"/>
            <a:ext cx="10929557" cy="6063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s-ES" dirty="0">
                <a:latin typeface="Segoe UI Black" panose="020B0A02040204020203" pitchFamily="34" charset="0"/>
                <a:ea typeface="Segoe UI Black" panose="020B0A02040204020203" pitchFamily="34" charset="0"/>
              </a:rPr>
              <a:t>¿Cómo trabajar con Power BI?</a:t>
            </a:r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D7D1693C-AA31-4910-ADC2-BF9DC5AE251D}"/>
              </a:ext>
            </a:extLst>
          </p:cNvPr>
          <p:cNvSpPr txBox="1">
            <a:spLocks/>
          </p:cNvSpPr>
          <p:nvPr/>
        </p:nvSpPr>
        <p:spPr>
          <a:xfrm>
            <a:off x="2129581" y="2234471"/>
            <a:ext cx="7932837" cy="3161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88AA990-3C73-4981-B779-E3DBCCBD8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38" b="6312"/>
          <a:stretch/>
        </p:blipFill>
        <p:spPr>
          <a:xfrm>
            <a:off x="1094961" y="1413858"/>
            <a:ext cx="10002075" cy="446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354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5049</TotalTime>
  <Words>343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Segoe UI</vt:lpstr>
      <vt:lpstr>Segoe UI Black</vt:lpstr>
      <vt:lpstr>Tema de Office</vt:lpstr>
      <vt:lpstr>PowerPoint Presentation</vt:lpstr>
      <vt:lpstr>PowerPoint Presentation</vt:lpstr>
      <vt:lpstr>PowerPoint Presentation</vt:lpstr>
      <vt:lpstr>¿Qué es el RGPD?</vt:lpstr>
      <vt:lpstr>¿Qué es Power BI ?</vt:lpstr>
      <vt:lpstr>Ejemplos de informes con Power BI</vt:lpstr>
      <vt:lpstr>Ejemplos de informes con Power BI</vt:lpstr>
      <vt:lpstr>Ejemplos de informes con Power BI</vt:lpstr>
      <vt:lpstr>¿Cómo trabajar con Power BI?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Mariana Techeira</dc:creator>
  <cp:lastModifiedBy>Mamodaly, Dhania</cp:lastModifiedBy>
  <cp:revision>56</cp:revision>
  <dcterms:created xsi:type="dcterms:W3CDTF">2020-05-21T16:47:28Z</dcterms:created>
  <dcterms:modified xsi:type="dcterms:W3CDTF">2021-07-31T12:18:19Z</dcterms:modified>
</cp:coreProperties>
</file>