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  <p:sldMasterId id="2147484196" r:id="rId2"/>
  </p:sldMasterIdLst>
  <p:notesMasterIdLst>
    <p:notesMasterId r:id="rId25"/>
  </p:notesMasterIdLst>
  <p:sldIdLst>
    <p:sldId id="258" r:id="rId3"/>
    <p:sldId id="259" r:id="rId4"/>
    <p:sldId id="494" r:id="rId5"/>
    <p:sldId id="496" r:id="rId6"/>
    <p:sldId id="495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260" r:id="rId16"/>
    <p:sldId id="492" r:id="rId17"/>
    <p:sldId id="515" r:id="rId18"/>
    <p:sldId id="518" r:id="rId19"/>
    <p:sldId id="516" r:id="rId20"/>
    <p:sldId id="517" r:id="rId21"/>
    <p:sldId id="514" r:id="rId22"/>
    <p:sldId id="51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681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48538-8DC0-4433-BCE2-BA11CCF79629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D968D-AEF9-460D-9EB4-78B8F712D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F25FE-7A54-980C-FD6D-0C746DF9C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2987AB-13A4-5626-A3C3-B753511F8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6D4C91-B27B-305C-A789-B79882B48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58351-D574-3A1B-9068-EF30372A0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81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98A7-ACF2-9E46-5ABA-3FD94028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57DA07-B5E0-0FB5-996D-D5C90211E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9186-85D7-C08E-333D-0B639D71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B52C-4B22-C9EB-D246-161BFD1AB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6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98A7-ACF2-9E46-5ABA-3FD94028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57DA07-B5E0-0FB5-996D-D5C90211E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9186-85D7-C08E-333D-0B639D71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B52C-4B22-C9EB-D246-161BFD1AB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8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98A7-ACF2-9E46-5ABA-3FD94028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57DA07-B5E0-0FB5-996D-D5C90211E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9186-85D7-C08E-333D-0B639D71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B52C-4B22-C9EB-D246-161BFD1AB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71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98A7-ACF2-9E46-5ABA-3FD94028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57DA07-B5E0-0FB5-996D-D5C90211E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9186-85D7-C08E-333D-0B639D71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再來就要介紹我們使用的</a:t>
            </a:r>
            <a:r>
              <a:rPr lang="en-US" altLang="zh-TW" dirty="0" err="1"/>
              <a:t>Coarsing</a:t>
            </a:r>
            <a:r>
              <a:rPr lang="zh-TW" altLang="en-US" dirty="0"/>
              <a:t>的方式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B52C-4B22-C9EB-D246-161BFD1AB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9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98A7-ACF2-9E46-5ABA-3FD94028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57DA07-B5E0-0FB5-996D-D5C90211E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9186-85D7-C08E-333D-0B639D71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再來就要介紹我們使用的</a:t>
            </a:r>
            <a:r>
              <a:rPr lang="en-US" altLang="zh-TW" dirty="0" err="1"/>
              <a:t>Coarsing</a:t>
            </a:r>
            <a:r>
              <a:rPr lang="zh-TW" altLang="en-US" dirty="0"/>
              <a:t>的方式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B52C-4B22-C9EB-D246-161BFD1AB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42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38103-D154-F3B1-3BFC-1AB6254A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51F8F1-D769-7200-61B8-9BF706D50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E01F4C-412C-0145-1EC9-2B04FD760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AF60B-5238-6948-D519-320F6E6D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7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67DD-A871-19AA-032C-E51CE3C6F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2AECCB-4861-6A40-E6F0-2BA526B6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18E610-95F0-DC24-5269-90FEBF271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"Alphabetical order"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（字母顺序）是指按照字母表中字母的顺序排列的方式。在英语字母表中，字母的顺序是从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。因此，按照字母顺序排列的单词列表将以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开头的单词排在最前面，以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Z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开头的单词排在最后面。这种排序方式是常见的，并且在许多不同的情况下被使用，包括字典、索引、文件目录等。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5967-9370-C566-D508-B0C2F9E0C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0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2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1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6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4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1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13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9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0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91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3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166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066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852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42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96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956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6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09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8A5C-9995-4BF4-8BA3-D92951C804CD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9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4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5D2916-2CDE-4F3C-B7F6-C4DA4500F0E6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9C7A46-2AA6-40B9-9DDA-E3628F354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9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C5F69C-1DB9-48AF-B068-4BB07CC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Partition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6BEBA76-90D7-43F5-B447-2168850B2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2873" y="2214694"/>
            <a:ext cx="3405352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0" i="0" cap="non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two-way partitioning problem is to divide a set of numbers into two subsets. As a result of this dividing process, the sums of </a:t>
            </a:r>
            <a:r>
              <a:rPr lang="en-US" altLang="zh-TW" b="0" i="0" cap="none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netcuts</a:t>
            </a:r>
            <a:r>
              <a:rPr lang="en-US" altLang="zh-TW" b="0" i="0" cap="non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netlist must be as small as possible. The two-way number partitioning problem is NP-complete.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D8B788B-BCC3-4155-8470-B69A5D5F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" y="2531751"/>
            <a:ext cx="6821214" cy="25143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6ABE3C-A52C-4E86-BC8E-A29A89EB1BAA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FAAD1F-6282-4BF4-82A1-562F87341C9A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1C0089-FAC1-4D93-A403-C53EAC2653A4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C17629-52D6-4769-B61F-FE3335B69FC7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426802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Sixth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Move6: We choose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area constraint and alphabetical order. We update the gain of the unlocked neighbors of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=0−0=0,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=0−1=−1.</m:t>
                    </m:r>
                  </m:oMath>
                </a14:m>
                <a:endParaRPr lang="en-US" altLang="zh-TW" sz="20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F6C4502-1819-4A91-873D-F18532DF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477" y="3429000"/>
            <a:ext cx="6606420" cy="33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Seventh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Move7: We moved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no unlocked neighbor.</a:t>
                </a: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2B4ECB-CAE9-43A4-943C-52267642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43" y="3066249"/>
            <a:ext cx="7387688" cy="36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Last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Move8: We move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sz="20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885AAC-DA95-42B7-8999-457DB290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30" y="2975476"/>
            <a:ext cx="6349913" cy="37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Summary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891786" y="2367092"/>
                <a:ext cx="5385813" cy="342410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16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Found three best solutions</a:t>
                </a:r>
                <a:endParaRPr lang="en-US" altLang="zh-TW" sz="2160" i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160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CutSize</a:t>
                </a:r>
                <a:r>
                  <a:rPr lang="en-US" altLang="zh-TW" sz="216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reduced from 6 to 3</a:t>
                </a:r>
                <a14:m>
                  <m:oMath xmlns:m="http://schemas.openxmlformats.org/officeDocument/2006/math">
                    <m:r>
                      <a:rPr lang="en-US" altLang="zh-TW" sz="216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sz="216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9154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16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after moved 2 and 4 are better balanced.</a:t>
                </a: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91786" y="2367092"/>
                <a:ext cx="5385813" cy="3424107"/>
              </a:xfrm>
              <a:blipFill>
                <a:blip r:embed="rId3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151AF3-C120-4993-B4C4-F004A32B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2273320"/>
            <a:ext cx="4978013" cy="42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C5F69C-1DB9-48AF-B068-4BB07CC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6BEBA76-90D7-43F5-B447-2168850B2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 of netlist is large, the FM Algorithm will not be efficient.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 of netlist is large, the result cut will be very large.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CA54812-E4D4-4978-A12F-67AC083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1" y="3954219"/>
            <a:ext cx="8913792" cy="22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0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3C34-FD02-4DD2-E3D8-099880DB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4AA3A2C2-2938-DE84-D7CE-B7F055B4721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C88456-BEE6-9D85-2E92-D1B6804BF390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9FC225-3619-FC3F-80FD-AB781B94D21D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6C64D4-E6A8-98BD-8796-691E1052F26E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BC0D33-0C54-4295-8B25-B80B64C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V-Cycle Architecture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AAAC9-30A4-1BB4-D317-D05715D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565C50-625F-F418-A980-12485C8C1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9" t="10001" r="2612" b="9999"/>
          <a:stretch/>
        </p:blipFill>
        <p:spPr>
          <a:xfrm>
            <a:off x="2034748" y="2260182"/>
            <a:ext cx="3368214" cy="1382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097758-B34B-11E1-EE69-086901D95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6" t="3874" r="1920" b="3874"/>
          <a:stretch/>
        </p:blipFill>
        <p:spPr>
          <a:xfrm>
            <a:off x="2034748" y="4149388"/>
            <a:ext cx="3368214" cy="22237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ABCBA2F-30A1-970E-582A-72D3E325F3B4}"/>
              </a:ext>
            </a:extLst>
          </p:cNvPr>
          <p:cNvSpPr txBox="1"/>
          <p:nvPr/>
        </p:nvSpPr>
        <p:spPr>
          <a:xfrm>
            <a:off x="6910886" y="2214694"/>
            <a:ext cx="33682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are often too slow and/or produce poor quality partitions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84DA3B-784F-12CC-1DD8-280F04A1F82D}"/>
              </a:ext>
            </a:extLst>
          </p:cNvPr>
          <p:cNvSpPr txBox="1"/>
          <p:nvPr/>
        </p:nvSpPr>
        <p:spPr>
          <a:xfrm>
            <a:off x="6818102" y="4149388"/>
            <a:ext cx="43673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reduce the size of the graph (or hypergraph) by collapsing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(during the coarsening phase), partition the smaller graph (initial partitioning phase), and then uncoarsen it to construct a partition for the original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3C34-FD02-4DD2-E3D8-099880DB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4AA3A2C2-2938-DE84-D7CE-B7F055B4721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C88456-BEE6-9D85-2E92-D1B6804BF390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9FC225-3619-FC3F-80FD-AB781B94D21D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6C64D4-E6A8-98BD-8796-691E1052F26E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BC0D33-0C54-4295-8B25-B80B64C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Coarsening Phase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EA8D9F-596C-4BB8-BE55-4D744DCAF8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56505" y="2367092"/>
            <a:ext cx="4056993" cy="3424107"/>
          </a:xfrm>
        </p:spPr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netlist size 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vertex size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data structure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AAAC9-30A4-1BB4-D317-D05715D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076CE-9FEA-493B-BA1E-D42A869B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82" y="2367092"/>
            <a:ext cx="5005517" cy="23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3C34-FD02-4DD2-E3D8-099880DB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4AA3A2C2-2938-DE84-D7CE-B7F055B4721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C88456-BEE6-9D85-2E92-D1B6804BF390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9FC225-3619-FC3F-80FD-AB781B94D21D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6C64D4-E6A8-98BD-8796-691E1052F26E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BC0D33-0C54-4295-8B25-B80B64C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Coarsening Phase Parameter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AAAC9-30A4-1BB4-D317-D05715D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D1C4B0-89DB-4F41-AA10-B06266D8E4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: How many ways?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 Last</a:t>
            </a:r>
            <a:r>
              <a:rPr lang="en-US" altLang="zh-TW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coarsening when the number of vertices is less than c*k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 : When the reduced number of vertex is factor times less than the original one, the coarsening ends this time.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: When the number of cells in the net is less than RATIO, the weight can be added. The purpose is to first exclude some nets with a large number of cells in the net.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RATIOACCELERATOR : The amount of increase in ratio at the end of each coarsening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3C34-FD02-4DD2-E3D8-099880DB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4AA3A2C2-2938-DE84-D7CE-B7F055B4721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C88456-BEE6-9D85-2E92-D1B6804BF390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9FC225-3619-FC3F-80FD-AB781B94D21D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6C64D4-E6A8-98BD-8796-691E1052F26E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BC0D33-0C54-4295-8B25-B80B64C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Choice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AAAC9-30A4-1BB4-D317-D05715D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BA436A-AFF7-49CA-B3C1-060E426F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" y="2260182"/>
            <a:ext cx="12055366" cy="32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3C34-FD02-4DD2-E3D8-099880DB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4AA3A2C2-2938-DE84-D7CE-B7F055B4721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9C88456-BEE6-9D85-2E92-D1B6804BF390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9FC225-3619-FC3F-80FD-AB781B94D21D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6C64D4-E6A8-98BD-8796-691E1052F26E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AAAC9-30A4-1BB4-D317-D05715DE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D5EBAC-807B-4F82-8319-183A7D34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0"/>
            <a:ext cx="10528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C5F69C-1DB9-48AF-B068-4BB07CC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Fiduccia and </a:t>
            </a:r>
            <a:r>
              <a:rPr lang="en-US" altLang="zh-CN" sz="4800" b="1" cap="none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Mattheyses</a:t>
            </a:r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6BEBA76-90D7-43F5-B447-2168850B2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at reducing net-cut costs.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vertex is moved across the cut in a single move. 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“unbalanced” partitions; a balance factor is introduced. </a:t>
            </a:r>
          </a:p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O(P), where P is the total # of cells in Net.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35A1ED-9EFE-4C56-B018-19587AAD91F7}"/>
              </a:ext>
            </a:extLst>
          </p:cNvPr>
          <p:cNvSpPr txBox="1"/>
          <p:nvPr/>
        </p:nvSpPr>
        <p:spPr>
          <a:xfrm>
            <a:off x="278210" y="6581001"/>
            <a:ext cx="1215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Fiduccia, C. M. and </a:t>
            </a:r>
            <a:r>
              <a:rPr lang="en-US" altLang="zh-TW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Mattheyses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M. (1982). A linear time heuristic for improving network partitions. In In Proc. 19th IEEE Design Automation Conference, pages 175–181.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EDBB92-7EA0-454B-AB61-EDAB59573488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9A6900-6635-4FD2-9FD6-76CF173B2CFF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806BAB-5B2A-434C-A1BD-6FCCAA9C6959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ECEF96-20CC-426A-B3E3-7CED8E3A5C36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4361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C5F69C-1DB9-48AF-B068-4BB07CC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with V-cycle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BDE16EC-D046-4776-887C-4922249E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805964"/>
            <a:ext cx="5476516" cy="183734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EA6304-F944-43B9-9925-7F08A421D311}"/>
              </a:ext>
            </a:extLst>
          </p:cNvPr>
          <p:cNvSpPr txBox="1"/>
          <p:nvPr/>
        </p:nvSpPr>
        <p:spPr>
          <a:xfrm>
            <a:off x="6916432" y="2675898"/>
            <a:ext cx="4361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vertices is 6291, the number of hyperedges (netlist) is 6511,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UBfactor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balance factor. This implies that one set of vertices contains 45% of the total number of vertices, while the other set contains 55% of the total number of vertices.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7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C5F69C-1DB9-48AF-B068-4BB07CC3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73" y="713110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HMETIS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CB6C7BA-7863-4D2B-A0B2-F575077D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2" y="2430762"/>
            <a:ext cx="5251119" cy="350758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C6E293-4731-45CD-86FE-22AE2384A537}"/>
              </a:ext>
            </a:extLst>
          </p:cNvPr>
          <p:cNvSpPr txBox="1"/>
          <p:nvPr/>
        </p:nvSpPr>
        <p:spPr>
          <a:xfrm>
            <a:off x="6547945" y="2430762"/>
            <a:ext cx="485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get same result with HMETIS,HMETIS is the popular partition tools in the world.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>
            <a:off x="0" y="1759520"/>
            <a:ext cx="11582400" cy="2475565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1" name="TextBox 10"/>
          <p:cNvSpPr txBox="1"/>
          <p:nvPr/>
        </p:nvSpPr>
        <p:spPr>
          <a:xfrm>
            <a:off x="864031" y="2305679"/>
            <a:ext cx="8279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time</a:t>
            </a:r>
            <a:endParaRPr lang="zh-CN" altLang="en-US" sz="6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6253946" y="3764530"/>
            <a:ext cx="5938054" cy="1036220"/>
          </a:xfrm>
          <a:prstGeom prst="homePlate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3" name="TextBox 12"/>
          <p:cNvSpPr txBox="1"/>
          <p:nvPr/>
        </p:nvSpPr>
        <p:spPr>
          <a:xfrm>
            <a:off x="7636508" y="387568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劉必凡</a:t>
            </a:r>
            <a:endParaRPr lang="zh-CN" altLang="en-US" sz="48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AB6E-491B-3E06-B5CF-64BE66EF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7296F14-3D56-B07B-3614-58F7A78BFBC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0B9FBA5-6A75-AD3A-FF25-D46F47458B03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8865BB-E571-FCB5-26A3-3A59A0C83439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8782DC-1CF1-B481-AFF6-0F512BB6BFA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879FB1D-DBA0-41CF-9B4C-0F9A0DDE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4DB795-014E-452B-AACA-D2AA844D4A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FM algorithm on the following circuit: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constraint =  [3,5]</a:t>
            </a:r>
          </a:p>
          <a:p>
            <a:endParaRPr lang="zh-TW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DADCB-8640-C2A0-66B4-B6C80ADB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F3C61D-FF1A-C2F5-65A5-AC4A3F33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030197"/>
            <a:ext cx="4405542" cy="191339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A1D60D1-C746-9691-9418-6F4322C83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10" y="4094648"/>
            <a:ext cx="4405541" cy="19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B95A3-641E-04F4-DB2D-AA2E981F9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3F754986-4CF8-5024-870D-4CCA6DB0A5B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218039-B42A-C8AA-69DC-16C8A81B3E78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245EE66-4105-F999-A4AA-53E8128B6F8B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9D90573-5697-07A2-A302-29223ADFE702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69CD99-0D65-4410-931D-1E16815C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Computation and Bucket Set Up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3F444A5A-3E4F-4F76-A6D2-7C3E7EA7407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 cell c: c is contained in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its only cell located in the left partition, so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𝐹𝑆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addition, none of these three nets are located entirely in the left partition. So,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𝑇𝐸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3F444A5A-3E4F-4F76-A6D2-7C3E7EA74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1150A-CBAC-370C-A319-535E61D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D753E7-7A13-3D48-8FF1-5696FEBA5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871" y="3768207"/>
            <a:ext cx="6402257" cy="28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First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Move1: From the initial bucket we see that both cell g and e have the maximum gain and can be moved without violating the area constraint. We move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alphabetical order. We update the gain of the unlocked neighbors of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follows: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𝐹𝑆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𝑇𝐸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=0−1=−1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=1−1=0</m:t>
                    </m:r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=2−0=2.</m:t>
                    </m:r>
                  </m:oMath>
                </a14:m>
                <a:endParaRPr lang="en-US" altLang="zh-TW" sz="20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66AAFB2-EE04-8F40-2825-7DFDD8ECF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32" y="4068634"/>
            <a:ext cx="6037523" cy="2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Second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Move2: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maximum gain, but moving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violate the area constraint. So we moved d,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follows: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=0−0=0,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=1−1=0,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=1−1=0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2FF7F43-19F2-43A2-AF06-D97D3F93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50" y="3429000"/>
            <a:ext cx="7889473" cy="32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Third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Move3: Among the maximum gain cells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choose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alphabetical order. We update the gain of the unlocked neighbors of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gain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altLang="zh-TW" sz="2000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=0−1=−1.</m:t>
                    </m:r>
                  </m:oMath>
                </a14:m>
                <a:endParaRPr lang="en-US" altLang="zh-TW" sz="20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F5D0AB-5239-4B6D-BEBC-602A333F4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170" y="3584079"/>
            <a:ext cx="6891034" cy="30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Fourth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Move4: Among the maximum gain cells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choose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area constraint. We update the gain of the unlocked neighbors of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=1−2=−1,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=0−1=−1</m:t>
                    </m:r>
                  </m:oMath>
                </a14:m>
                <a:endParaRPr lang="en-US" altLang="zh-TW" sz="20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536A37-97E5-4BEB-8E5A-52CA2386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836" y="3794125"/>
            <a:ext cx="5766328" cy="28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430CE-B02F-BE03-769D-E238B078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024064F6-5794-AE56-8231-9C08E86ABD09}"/>
              </a:ext>
            </a:extLst>
          </p:cNvPr>
          <p:cNvSpPr/>
          <p:nvPr/>
        </p:nvSpPr>
        <p:spPr>
          <a:xfrm>
            <a:off x="9485946" y="573029"/>
            <a:ext cx="354547" cy="354547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208A88-9DB1-E2FC-4172-D41394E1B99C}"/>
              </a:ext>
            </a:extLst>
          </p:cNvPr>
          <p:cNvSpPr/>
          <p:nvPr/>
        </p:nvSpPr>
        <p:spPr>
          <a:xfrm>
            <a:off x="9926903" y="573029"/>
            <a:ext cx="354547" cy="354547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A2A7F4-4D09-AE4E-E751-2091382236EF}"/>
              </a:ext>
            </a:extLst>
          </p:cNvPr>
          <p:cNvSpPr/>
          <p:nvPr/>
        </p:nvSpPr>
        <p:spPr>
          <a:xfrm>
            <a:off x="10358951" y="573029"/>
            <a:ext cx="354547" cy="354547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903FE09-1027-23E3-0825-361B30BF08D3}"/>
              </a:ext>
            </a:extLst>
          </p:cNvPr>
          <p:cNvSpPr/>
          <p:nvPr/>
        </p:nvSpPr>
        <p:spPr>
          <a:xfrm>
            <a:off x="10799908" y="573029"/>
            <a:ext cx="354547" cy="354547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0ED63-8DA9-4B3A-946B-1D51386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cap="none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Fifth Move</a:t>
            </a:r>
            <a:endParaRPr lang="zh-TW" alt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Move5: We choose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alphabetical order. We update the gain of the unlocked neighbors of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 </a:t>
                </a:r>
                <a14:m>
                  <m:oMath xmlns:m="http://schemas.openxmlformats.org/officeDocument/2006/math"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𝑔𝑎𝑖𝑛</m:t>
                    </m:r>
                    <m:d>
                      <m:dPr>
                        <m:ctrlP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 cap="none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=0−0=0</m:t>
                    </m:r>
                  </m:oMath>
                </a14:m>
                <a:r>
                  <a:rPr lang="en-US" altLang="zh-TW" sz="20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zh-TW" alt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77708654-D165-44C6-92BC-9AEDA903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D590-021D-FC62-0D78-2A64A3C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9F38686-6F68-4CFA-8D94-CAD3C3D7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555" y="3229303"/>
            <a:ext cx="7008263" cy="37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212</TotalTime>
  <Words>1955</Words>
  <Application>Microsoft Office PowerPoint</Application>
  <PresentationFormat>寬螢幕</PresentationFormat>
  <Paragraphs>101</Paragraphs>
  <Slides>22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Söhne</vt:lpstr>
      <vt:lpstr>DFKai-SB</vt:lpstr>
      <vt:lpstr>Arial</vt:lpstr>
      <vt:lpstr>Calibri</vt:lpstr>
      <vt:lpstr>Calibri Light</vt:lpstr>
      <vt:lpstr>Cambria Math</vt:lpstr>
      <vt:lpstr>Times New Roman</vt:lpstr>
      <vt:lpstr>Tw Cen MT</vt:lpstr>
      <vt:lpstr>Wingdings 2</vt:lpstr>
      <vt:lpstr>HDOfficeLightV0</vt:lpstr>
      <vt:lpstr>小水滴</vt:lpstr>
      <vt:lpstr>Two-way Partition</vt:lpstr>
      <vt:lpstr>Fiduccia and Mattheyses Algorithm</vt:lpstr>
      <vt:lpstr>Example</vt:lpstr>
      <vt:lpstr>Computation and Bucket Set Up</vt:lpstr>
      <vt:lpstr>First Move</vt:lpstr>
      <vt:lpstr>Second Move</vt:lpstr>
      <vt:lpstr>Third Move</vt:lpstr>
      <vt:lpstr>Fourth Move</vt:lpstr>
      <vt:lpstr>Fifth Move</vt:lpstr>
      <vt:lpstr>Sixth Move</vt:lpstr>
      <vt:lpstr>Seventh Move</vt:lpstr>
      <vt:lpstr>Last Move</vt:lpstr>
      <vt:lpstr>Summary</vt:lpstr>
      <vt:lpstr>Question</vt:lpstr>
      <vt:lpstr>V-Cycle Architecture</vt:lpstr>
      <vt:lpstr>Coarsening Phase</vt:lpstr>
      <vt:lpstr>Coarsening Phase Parameter</vt:lpstr>
      <vt:lpstr>First Choice</vt:lpstr>
      <vt:lpstr>PowerPoint 簡報</vt:lpstr>
      <vt:lpstr>Result with V-cycle</vt:lpstr>
      <vt:lpstr>Compare with HMETIS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Resume</dc:title>
  <dc:creator>劉必凡 311611102</dc:creator>
  <cp:lastModifiedBy>劉必凡</cp:lastModifiedBy>
  <cp:revision>27</cp:revision>
  <dcterms:created xsi:type="dcterms:W3CDTF">2024-02-28T16:44:45Z</dcterms:created>
  <dcterms:modified xsi:type="dcterms:W3CDTF">2024-03-01T05:04:21Z</dcterms:modified>
</cp:coreProperties>
</file>