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98" r:id="rId4"/>
    <p:sldId id="291" r:id="rId5"/>
    <p:sldId id="279" r:id="rId6"/>
    <p:sldId id="292" r:id="rId7"/>
    <p:sldId id="294" r:id="rId8"/>
    <p:sldId id="295" r:id="rId9"/>
    <p:sldId id="299" r:id="rId10"/>
    <p:sldId id="300" r:id="rId11"/>
    <p:sldId id="296" r:id="rId12"/>
    <p:sldId id="263" r:id="rId13"/>
    <p:sldId id="301" r:id="rId14"/>
    <p:sldId id="302" r:id="rId15"/>
    <p:sldId id="303" r:id="rId16"/>
    <p:sldId id="297"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82" d="100"/>
          <a:sy n="82" d="100"/>
        </p:scale>
        <p:origin x="119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4.wdp"/><Relationship Id="rId5" Type="http://schemas.openxmlformats.org/officeDocument/2006/relationships/image" Target="../media/image5.png"/><Relationship Id="rId4" Type="http://schemas.microsoft.com/office/2007/relationships/hdphoto" Target="../media/hdphoto3.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lgn="ctr">
              <a:defRPr>
                <a:latin typeface="Times New Roman" pitchFamily="18" charset="0"/>
                <a:cs typeface="Times New Roman" pitchFamily="18" charset="0"/>
              </a:defRPr>
            </a:lvl1pPr>
          </a:lstStyle>
          <a:p>
            <a:r>
              <a:rPr lang="en-US" dirty="0"/>
              <a:t>Add Title Here</a:t>
            </a:r>
          </a:p>
        </p:txBody>
      </p:sp>
      <p:sp>
        <p:nvSpPr>
          <p:cNvPr id="3" name="Subtitle 2"/>
          <p:cNvSpPr>
            <a:spLocks noGrp="1"/>
          </p:cNvSpPr>
          <p:nvPr>
            <p:ph type="subTitle" idx="1"/>
          </p:nvPr>
        </p:nvSpPr>
        <p:spPr>
          <a:xfrm>
            <a:off x="1371600" y="3886200"/>
            <a:ext cx="6400800" cy="523220"/>
          </a:xfrm>
          <a:noFill/>
        </p:spPr>
        <p:txBody>
          <a:bodyPr vert="horz" wrap="square" lIns="91440" tIns="45720" rIns="91440" bIns="45720" rtlCol="0">
            <a:spAutoFit/>
          </a:bodyPr>
          <a:lstStyle>
            <a:lvl1pPr marL="0" indent="0" algn="ctr" defTabSz="914400" rtl="0" eaLnBrk="1" latinLnBrk="0" hangingPunct="1">
              <a:spcBef>
                <a:spcPct val="20000"/>
              </a:spcBef>
              <a:buFont typeface="Arial" panose="020B0604020202020204" pitchFamily="34" charset="0"/>
              <a:buNone/>
              <a:defRPr lang="en-US" sz="2800" kern="1200" dirty="0">
                <a:solidFill>
                  <a:srgbClr val="1E6238"/>
                </a:solidFill>
                <a:latin typeface="Times New Roman" panose="02020603050405020304" pitchFamily="18" charset="0"/>
                <a:ea typeface="+mn-ea"/>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2"/>
          <p:cNvPicPr>
            <a:picLocks noChangeArrowheads="1"/>
          </p:cNvPicPr>
          <p:nvPr userDrawn="1"/>
        </p:nvPicPr>
        <p:blipFill rotWithShape="1">
          <a:blip r:embed="rId2" cstate="print">
            <a:extLst>
              <a:ext uri="{28A0092B-C50C-407E-A947-70E740481C1C}">
                <a14:useLocalDpi xmlns:a14="http://schemas.microsoft.com/office/drawing/2010/main" val="0"/>
              </a:ext>
            </a:extLst>
          </a:blip>
          <a:srcRect l="669" r="303"/>
          <a:stretch/>
        </p:blipFill>
        <p:spPr bwMode="auto">
          <a:xfrm>
            <a:off x="0" y="0"/>
            <a:ext cx="9144000" cy="2557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userDrawn="1"/>
        </p:nvGrpSpPr>
        <p:grpSpPr>
          <a:xfrm>
            <a:off x="136525" y="5400095"/>
            <a:ext cx="1920875" cy="1381705"/>
            <a:chOff x="136525" y="5353050"/>
            <a:chExt cx="1920875" cy="1381705"/>
          </a:xfrm>
        </p:grpSpPr>
        <p:pic>
          <p:nvPicPr>
            <p:cNvPr id="9" name="Picture 2"/>
            <p:cNvPicPr>
              <a:picLocks noChangeAspect="1" noChangeArrowheads="1"/>
            </p:cNvPicPr>
            <p:nvPr/>
          </p:nvPicPr>
          <p:blipFill rotWithShape="1">
            <a:blip r:embed="rId3" cstate="print">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0" b="75000" l="1429" r="99048">
                          <a14:foregroundMark x1="66190" y1="46507" x2="66190" y2="46507"/>
                          <a14:foregroundMark x1="84444" y1="47794" x2="84444" y2="47794"/>
                          <a14:foregroundMark x1="43016" y1="30147" x2="43016" y2="30147"/>
                          <a14:foregroundMark x1="52063" y1="34007" x2="52063" y2="34007"/>
                          <a14:foregroundMark x1="65397" y1="32904" x2="65397" y2="32904"/>
                          <a14:foregroundMark x1="75238" y1="31985" x2="75238" y2="31985"/>
                          <a14:foregroundMark x1="84762" y1="30515" x2="84762" y2="30515"/>
                          <a14:foregroundMark x1="93968" y1="30147" x2="93968" y2="30147"/>
                          <a14:foregroundMark x1="38889" y1="20037" x2="38889" y2="20037"/>
                          <a14:foregroundMark x1="7778" y1="69485" x2="7778" y2="69485"/>
                          <a14:foregroundMark x1="19048" y1="68566" x2="19048" y2="68566"/>
                          <a14:foregroundMark x1="26349" y1="68566" x2="26349" y2="68566"/>
                          <a14:foregroundMark x1="38413" y1="68934" x2="38413" y2="68934"/>
                          <a14:foregroundMark x1="47143" y1="67463" x2="47143" y2="67463"/>
                          <a14:foregroundMark x1="58730" y1="68934" x2="58730" y2="68934"/>
                          <a14:foregroundMark x1="67460" y1="68566" x2="67460" y2="68566"/>
                          <a14:foregroundMark x1="75714" y1="69853" x2="75714" y2="69853"/>
                          <a14:foregroundMark x1="84444" y1="69485" x2="84444" y2="69485"/>
                          <a14:foregroundMark x1="95079" y1="68934" x2="95079" y2="68934"/>
                        </a14:backgroundRemoval>
                      </a14:imgEffect>
                      <a14:imgEffect>
                        <a14:saturation sat="66000"/>
                      </a14:imgEffect>
                    </a14:imgLayer>
                  </a14:imgProps>
                </a:ext>
                <a:ext uri="{28A0092B-C50C-407E-A947-70E740481C1C}">
                  <a14:useLocalDpi xmlns:a14="http://schemas.microsoft.com/office/drawing/2010/main" val="0"/>
                </a:ext>
              </a:extLst>
            </a:blip>
            <a:srcRect t="12898" b="16632"/>
            <a:stretch/>
          </p:blipFill>
          <p:spPr bwMode="auto">
            <a:xfrm>
              <a:off x="136525" y="5566824"/>
              <a:ext cx="1920875" cy="1167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5" cstate="print">
              <a:clrChange>
                <a:clrFrom>
                  <a:srgbClr val="FFFFFF"/>
                </a:clrFrom>
                <a:clrTo>
                  <a:srgbClr val="FFFFFF">
                    <a:alpha val="0"/>
                  </a:srgbClr>
                </a:clrTo>
              </a:clrChange>
              <a:extLst>
                <a:ext uri="{BEBA8EAE-BF5A-486C-A8C5-ECC9F3942E4B}">
                  <a14:imgProps xmlns:a14="http://schemas.microsoft.com/office/drawing/2010/main">
                    <a14:imgLayer r:embed="rId6">
                      <a14:imgEffect>
                        <a14:backgroundRemoval t="0" b="24816" l="10000" r="90000"/>
                      </a14:imgEffect>
                      <a14:imgEffect>
                        <a14:saturation sat="66000"/>
                      </a14:imgEffect>
                    </a14:imgLayer>
                  </a14:imgProps>
                </a:ext>
                <a:ext uri="{28A0092B-C50C-407E-A947-70E740481C1C}">
                  <a14:useLocalDpi xmlns:a14="http://schemas.microsoft.com/office/drawing/2010/main" val="0"/>
                </a:ext>
              </a:extLst>
            </a:blip>
            <a:srcRect l="23524" r="46258" b="74203"/>
            <a:stretch/>
          </p:blipFill>
          <p:spPr bwMode="auto">
            <a:xfrm>
              <a:off x="588397" y="5353050"/>
              <a:ext cx="580445" cy="427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TextBox 10"/>
          <p:cNvSpPr txBox="1"/>
          <p:nvPr userDrawn="1"/>
        </p:nvSpPr>
        <p:spPr>
          <a:xfrm>
            <a:off x="2221675" y="5932451"/>
            <a:ext cx="3538148" cy="646331"/>
          </a:xfrm>
          <a:prstGeom prst="rect">
            <a:avLst/>
          </a:prstGeom>
          <a:noFill/>
        </p:spPr>
        <p:txBody>
          <a:bodyPr wrap="none" rtlCol="0">
            <a:spAutoFit/>
          </a:bodyPr>
          <a:lstStyle/>
          <a:p>
            <a:r>
              <a:rPr lang="en-US" dirty="0">
                <a:solidFill>
                  <a:srgbClr val="1E6238"/>
                </a:solidFill>
                <a:latin typeface="Times New Roman" panose="02020603050405020304" pitchFamily="18" charset="0"/>
                <a:cs typeface="Times New Roman" panose="02020603050405020304" pitchFamily="18" charset="0"/>
              </a:rPr>
              <a:t>Department of Systems Engineering</a:t>
            </a:r>
            <a:br>
              <a:rPr lang="en-US" dirty="0">
                <a:solidFill>
                  <a:srgbClr val="1E6238"/>
                </a:solidFill>
                <a:latin typeface="Times New Roman" panose="02020603050405020304" pitchFamily="18" charset="0"/>
                <a:cs typeface="Times New Roman" panose="02020603050405020304" pitchFamily="18" charset="0"/>
              </a:rPr>
            </a:br>
            <a:r>
              <a:rPr lang="en-US" dirty="0">
                <a:solidFill>
                  <a:srgbClr val="1E6238"/>
                </a:solidFill>
                <a:latin typeface="Times New Roman" panose="02020603050405020304" pitchFamily="18" charset="0"/>
                <a:cs typeface="Times New Roman" panose="02020603050405020304" pitchFamily="18" charset="0"/>
              </a:rPr>
              <a:t>And Operations Research</a:t>
            </a:r>
          </a:p>
        </p:txBody>
      </p:sp>
    </p:spTree>
    <p:extLst>
      <p:ext uri="{BB962C8B-B14F-4D97-AF65-F5344CB8AC3E}">
        <p14:creationId xmlns:p14="http://schemas.microsoft.com/office/powerpoint/2010/main" val="521214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1F380D5-8039-486A-A845-DEC23FAB4568}" type="datetime1">
              <a:rPr lang="en-US">
                <a:solidFill>
                  <a:srgbClr val="000000"/>
                </a:solidFill>
              </a:rPr>
              <a:pPr/>
              <a:t>11/1/2018</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137835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0AC5C2D-9714-4F39-91ED-48E506C1F1DA}" type="datetime1">
              <a:rPr lang="en-US">
                <a:solidFill>
                  <a:srgbClr val="000000"/>
                </a:solidFill>
              </a:rPr>
              <a:pPr/>
              <a:t>11/1/2018</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163461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DBBF4D8-BDFF-426B-A02C-80E3122D3F8E}" type="datetime1">
              <a:rPr lang="en-US">
                <a:solidFill>
                  <a:srgbClr val="000000"/>
                </a:solidFill>
              </a:rPr>
              <a:pPr/>
              <a:t>11/1/2018</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261670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91588D3-8B7F-4807-A820-9735931A9D3A}" type="datetime1">
              <a:rPr lang="en-US">
                <a:solidFill>
                  <a:srgbClr val="000000"/>
                </a:solidFill>
              </a:rPr>
              <a:pPr/>
              <a:t>11/1/2018</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357520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9A22584-BCF7-4BD0-83D6-392A101C318C}" type="datetime1">
              <a:rPr lang="en-US">
                <a:solidFill>
                  <a:srgbClr val="000000"/>
                </a:solidFill>
              </a:rPr>
              <a:pPr/>
              <a:t>11/1/2018</a:t>
            </a:fld>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29068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8C31E67-077E-4FEE-991B-32EBC7B902EB}" type="datetime1">
              <a:rPr lang="en-US">
                <a:solidFill>
                  <a:srgbClr val="000000"/>
                </a:solidFill>
              </a:rPr>
              <a:pPr/>
              <a:t>11/1/2018</a:t>
            </a:fld>
            <a:endParaRPr lang="en-US">
              <a:solidFill>
                <a:srgbClr val="000000"/>
              </a:solidFill>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endParaRPr>
          </a:p>
        </p:txBody>
      </p:sp>
      <p:sp>
        <p:nvSpPr>
          <p:cNvPr id="9" name="Slide Number Placeholder 8"/>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189881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745D115-C941-44CB-83A5-16DB5368356C}" type="datetime1">
              <a:rPr lang="en-US">
                <a:solidFill>
                  <a:srgbClr val="000000"/>
                </a:solidFill>
              </a:rPr>
              <a:pPr/>
              <a:t>11/1/2018</a:t>
            </a:fld>
            <a:endParaRPr lang="en-US">
              <a:solidFill>
                <a:srgbClr val="000000"/>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3959140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706CB504-5E18-4E5C-A3CB-887AC45FF531}" type="datetime1">
              <a:rPr lang="en-US">
                <a:solidFill>
                  <a:srgbClr val="000000"/>
                </a:solidFill>
              </a:rPr>
              <a:pPr/>
              <a:t>11/1/2018</a:t>
            </a:fld>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103307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714392C-55FC-4B5D-96B0-EEA92525163D}" type="datetime1">
              <a:rPr lang="en-US">
                <a:solidFill>
                  <a:srgbClr val="000000"/>
                </a:solidFill>
              </a:rPr>
              <a:pPr/>
              <a:t>11/1/2018</a:t>
            </a:fld>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92089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4811C43-8C40-4588-B7F3-EBF6C2BA2994}" type="datetime1">
              <a:rPr lang="en-US">
                <a:solidFill>
                  <a:srgbClr val="000000"/>
                </a:solidFill>
              </a:rPr>
              <a:pPr/>
              <a:t>11/1/2018</a:t>
            </a:fld>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365492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microsoft.com/office/2007/relationships/hdphoto" Target="../media/hdphoto2.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286000" y="6553199"/>
            <a:ext cx="4572000" cy="304801"/>
          </a:xfrm>
          <a:prstGeom prst="rect">
            <a:avLst/>
          </a:prstGeom>
        </p:spPr>
        <p:txBody>
          <a:bodyPr vert="horz" lIns="91440" tIns="45720" rIns="91440" bIns="45720" rtlCol="0" anchor="b"/>
          <a:lstStyle>
            <a:lvl1pPr algn="ctr">
              <a:defRPr sz="1200">
                <a:solidFill>
                  <a:schemeClr val="tx1">
                    <a:tint val="75000"/>
                  </a:schemeClr>
                </a:solidFill>
              </a:defRPr>
            </a:lvl1pPr>
          </a:lstStyle>
          <a:p>
            <a:endParaRPr lang="en-US" dirty="0">
              <a:solidFill>
                <a:srgbClr val="000000">
                  <a:tint val="75000"/>
                </a:srgbClr>
              </a:solidFill>
            </a:endParaRPr>
          </a:p>
        </p:txBody>
      </p:sp>
      <p:sp>
        <p:nvSpPr>
          <p:cNvPr id="6"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a:defRPr lang="en-US" sz="1200" kern="1200" smtClean="0">
                <a:solidFill>
                  <a:srgbClr val="1E6238"/>
                </a:solidFill>
                <a:latin typeface="+mn-lt"/>
                <a:ea typeface="+mn-ea"/>
                <a:cs typeface="+mn-cs"/>
              </a:defRPr>
            </a:lvl1pPr>
          </a:lstStyle>
          <a:p>
            <a:fld id="{840E139D-8F7D-43AA-BBE4-93467E6317BC}" type="slidenum">
              <a:rPr/>
              <a:pPr/>
              <a:t>‹#›</a:t>
            </a:fld>
            <a:endParaRPr dirty="0"/>
          </a:p>
        </p:txBody>
      </p:sp>
      <p:cxnSp>
        <p:nvCxnSpPr>
          <p:cNvPr id="7" name="Straight Connector 6"/>
          <p:cNvCxnSpPr/>
          <p:nvPr/>
        </p:nvCxnSpPr>
        <p:spPr>
          <a:xfrm>
            <a:off x="-4641" y="1087343"/>
            <a:ext cx="9144000" cy="0"/>
          </a:xfrm>
          <a:prstGeom prst="line">
            <a:avLst/>
          </a:prstGeom>
          <a:ln w="76200">
            <a:solidFill>
              <a:srgbClr val="E2A82B"/>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1066800"/>
            <a:ext cx="9144000" cy="0"/>
          </a:xfrm>
          <a:prstGeom prst="line">
            <a:avLst/>
          </a:prstGeom>
          <a:ln w="76200">
            <a:solidFill>
              <a:srgbClr val="1E6238"/>
            </a:solidFill>
          </a:ln>
        </p:spPr>
        <p:style>
          <a:lnRef idx="1">
            <a:schemeClr val="accent1"/>
          </a:lnRef>
          <a:fillRef idx="0">
            <a:schemeClr val="accent1"/>
          </a:fillRef>
          <a:effectRef idx="0">
            <a:schemeClr val="accent1"/>
          </a:effectRef>
          <a:fontRef idx="minor">
            <a:schemeClr val="tx1"/>
          </a:fontRef>
        </p:style>
      </p:cxnSp>
      <p:grpSp>
        <p:nvGrpSpPr>
          <p:cNvPr id="9" name="Group 8"/>
          <p:cNvGrpSpPr>
            <a:grpSpLocks noChangeAspect="1"/>
          </p:cNvGrpSpPr>
          <p:nvPr/>
        </p:nvGrpSpPr>
        <p:grpSpPr>
          <a:xfrm>
            <a:off x="7828057" y="60305"/>
            <a:ext cx="1248566" cy="898108"/>
            <a:chOff x="136525" y="5353050"/>
            <a:chExt cx="1920875" cy="1381705"/>
          </a:xfrm>
        </p:grpSpPr>
        <p:pic>
          <p:nvPicPr>
            <p:cNvPr id="10" name="Picture 2"/>
            <p:cNvPicPr>
              <a:picLocks noChangeAspect="1" noChangeArrowheads="1"/>
            </p:cNvPicPr>
            <p:nvPr/>
          </p:nvPicPr>
          <p:blipFill rotWithShape="1">
            <a:blip r:embed="rId13" cstate="print">
              <a:clrChange>
                <a:clrFrom>
                  <a:srgbClr val="FFFFFF"/>
                </a:clrFrom>
                <a:clrTo>
                  <a:srgbClr val="FFFFFF">
                    <a:alpha val="0"/>
                  </a:srgbClr>
                </a:clrTo>
              </a:clrChange>
              <a:extLst>
                <a:ext uri="{BEBA8EAE-BF5A-486C-A8C5-ECC9F3942E4B}">
                  <a14:imgProps xmlns:a14="http://schemas.microsoft.com/office/drawing/2010/main">
                    <a14:imgLayer r:embed="rId14">
                      <a14:imgEffect>
                        <a14:backgroundRemoval t="0" b="75000" l="1429" r="99048">
                          <a14:foregroundMark x1="66190" y1="46507" x2="66190" y2="46507"/>
                          <a14:foregroundMark x1="84444" y1="47794" x2="84444" y2="47794"/>
                          <a14:foregroundMark x1="43016" y1="30147" x2="43016" y2="30147"/>
                          <a14:foregroundMark x1="52063" y1="34007" x2="52063" y2="34007"/>
                          <a14:foregroundMark x1="65397" y1="32904" x2="65397" y2="32904"/>
                          <a14:foregroundMark x1="75238" y1="31985" x2="75238" y2="31985"/>
                          <a14:foregroundMark x1="84762" y1="30515" x2="84762" y2="30515"/>
                          <a14:foregroundMark x1="93968" y1="30147" x2="93968" y2="30147"/>
                          <a14:foregroundMark x1="38889" y1="20037" x2="38889" y2="20037"/>
                          <a14:foregroundMark x1="7778" y1="69485" x2="7778" y2="69485"/>
                          <a14:foregroundMark x1="19048" y1="68566" x2="19048" y2="68566"/>
                          <a14:foregroundMark x1="26349" y1="68566" x2="26349" y2="68566"/>
                          <a14:foregroundMark x1="38413" y1="68934" x2="38413" y2="68934"/>
                          <a14:foregroundMark x1="47143" y1="67463" x2="47143" y2="67463"/>
                          <a14:foregroundMark x1="58730" y1="68934" x2="58730" y2="68934"/>
                          <a14:foregroundMark x1="67460" y1="68566" x2="67460" y2="68566"/>
                          <a14:foregroundMark x1="75714" y1="69853" x2="75714" y2="69853"/>
                          <a14:foregroundMark x1="84444" y1="69485" x2="84444" y2="69485"/>
                          <a14:foregroundMark x1="95079" y1="68934" x2="95079" y2="68934"/>
                        </a14:backgroundRemoval>
                      </a14:imgEffect>
                      <a14:imgEffect>
                        <a14:saturation sat="66000"/>
                      </a14:imgEffect>
                    </a14:imgLayer>
                  </a14:imgProps>
                </a:ext>
                <a:ext uri="{28A0092B-C50C-407E-A947-70E740481C1C}">
                  <a14:useLocalDpi xmlns:a14="http://schemas.microsoft.com/office/drawing/2010/main" val="0"/>
                </a:ext>
              </a:extLst>
            </a:blip>
            <a:srcRect t="12898" b="16632"/>
            <a:stretch/>
          </p:blipFill>
          <p:spPr bwMode="auto">
            <a:xfrm>
              <a:off x="136525" y="5566824"/>
              <a:ext cx="1920875" cy="1167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rotWithShape="1">
            <a:blip r:embed="rId15" cstate="print">
              <a:clrChange>
                <a:clrFrom>
                  <a:srgbClr val="FFFFFF"/>
                </a:clrFrom>
                <a:clrTo>
                  <a:srgbClr val="FFFFFF">
                    <a:alpha val="0"/>
                  </a:srgbClr>
                </a:clrTo>
              </a:clrChange>
              <a:extLst>
                <a:ext uri="{BEBA8EAE-BF5A-486C-A8C5-ECC9F3942E4B}">
                  <a14:imgProps xmlns:a14="http://schemas.microsoft.com/office/drawing/2010/main">
                    <a14:imgLayer r:embed="rId16">
                      <a14:imgEffect>
                        <a14:backgroundRemoval t="0" b="24816" l="10000" r="90000"/>
                      </a14:imgEffect>
                      <a14:imgEffect>
                        <a14:saturation sat="66000"/>
                      </a14:imgEffect>
                    </a14:imgLayer>
                  </a14:imgProps>
                </a:ext>
                <a:ext uri="{28A0092B-C50C-407E-A947-70E740481C1C}">
                  <a14:useLocalDpi xmlns:a14="http://schemas.microsoft.com/office/drawing/2010/main" val="0"/>
                </a:ext>
              </a:extLst>
            </a:blip>
            <a:srcRect l="23524" r="46258" b="74203"/>
            <a:stretch/>
          </p:blipFill>
          <p:spPr bwMode="auto">
            <a:xfrm>
              <a:off x="588397" y="5353050"/>
              <a:ext cx="580445" cy="427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28257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OR 604</a:t>
            </a:r>
            <a:br>
              <a:rPr lang="en-US" dirty="0"/>
            </a:br>
            <a:r>
              <a:rPr lang="en-US" dirty="0"/>
              <a:t>Practical Optimization</a:t>
            </a:r>
          </a:p>
        </p:txBody>
      </p:sp>
      <p:sp>
        <p:nvSpPr>
          <p:cNvPr id="3" name="Subtitle 2"/>
          <p:cNvSpPr>
            <a:spLocks noGrp="1"/>
          </p:cNvSpPr>
          <p:nvPr>
            <p:ph type="subTitle" idx="1"/>
          </p:nvPr>
        </p:nvSpPr>
        <p:spPr>
          <a:xfrm>
            <a:off x="1371600" y="3886200"/>
            <a:ext cx="6400800" cy="892552"/>
          </a:xfrm>
        </p:spPr>
        <p:txBody>
          <a:bodyPr/>
          <a:lstStyle/>
          <a:p>
            <a:r>
              <a:rPr lang="en-US" dirty="0"/>
              <a:t>Lesson 07:  NFL Problem II</a:t>
            </a:r>
          </a:p>
          <a:p>
            <a:r>
              <a:rPr lang="en-US" sz="2000" dirty="0"/>
              <a:t>Beyond Core Constraints</a:t>
            </a:r>
          </a:p>
        </p:txBody>
      </p:sp>
    </p:spTree>
    <p:extLst>
      <p:ext uri="{BB962C8B-B14F-4D97-AF65-F5344CB8AC3E}">
        <p14:creationId xmlns:p14="http://schemas.microsoft.com/office/powerpoint/2010/main" val="2210874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a:t>
            </a:r>
            <a:r>
              <a:rPr lang="en-US" dirty="0" err="1"/>
              <a:t>Gurobi</a:t>
            </a:r>
            <a:r>
              <a:rPr lang="en-US" dirty="0"/>
              <a:t>: Warm Start</a:t>
            </a:r>
          </a:p>
        </p:txBody>
      </p:sp>
      <p:sp>
        <p:nvSpPr>
          <p:cNvPr id="3" name="Content Placeholder 2"/>
          <p:cNvSpPr>
            <a:spLocks noGrp="1"/>
          </p:cNvSpPr>
          <p:nvPr>
            <p:ph idx="1"/>
          </p:nvPr>
        </p:nvSpPr>
        <p:spPr/>
        <p:txBody>
          <a:bodyPr>
            <a:normAutofit lnSpcReduction="10000"/>
          </a:bodyPr>
          <a:lstStyle/>
          <a:p>
            <a:r>
              <a:rPr lang="en-US" dirty="0"/>
              <a:t>If you saved an MST:</a:t>
            </a:r>
          </a:p>
          <a:p>
            <a:pPr lvl="1"/>
            <a:r>
              <a:rPr lang="en-US"/>
              <a:t>GRBread</a:t>
            </a:r>
            <a:r>
              <a:rPr lang="en-US" dirty="0"/>
              <a:t>(</a:t>
            </a:r>
            <a:r>
              <a:rPr lang="en-US" dirty="0" err="1"/>
              <a:t>myModel</a:t>
            </a:r>
            <a:r>
              <a:rPr lang="en-US" dirty="0"/>
              <a:t>, </a:t>
            </a:r>
            <a:r>
              <a:rPr lang="en-US" dirty="0" err="1"/>
              <a:t>fullPathToMSTFile</a:t>
            </a:r>
            <a:r>
              <a:rPr lang="en-US" dirty="0"/>
              <a:t>)</a:t>
            </a:r>
          </a:p>
          <a:p>
            <a:r>
              <a:rPr lang="en-US" dirty="0"/>
              <a:t>If you saved sol file or saved into a database:</a:t>
            </a:r>
          </a:p>
          <a:p>
            <a:pPr lvl="1"/>
            <a:r>
              <a:rPr lang="en-US" dirty="0"/>
              <a:t>Read in the database </a:t>
            </a:r>
            <a:r>
              <a:rPr lang="en-US" dirty="0" err="1"/>
              <a:t>recordset</a:t>
            </a:r>
            <a:r>
              <a:rPr lang="en-US" dirty="0"/>
              <a:t> of variable names into a dictionary:</a:t>
            </a:r>
            <a:br>
              <a:rPr lang="en-US" dirty="0"/>
            </a:br>
            <a:r>
              <a:rPr lang="en-US" dirty="0"/>
              <a:t>		</a:t>
            </a:r>
            <a:r>
              <a:rPr lang="en-US" dirty="0" err="1"/>
              <a:t>myDict</a:t>
            </a:r>
            <a:r>
              <a:rPr lang="en-US" dirty="0"/>
              <a:t>[</a:t>
            </a:r>
            <a:r>
              <a:rPr lang="en-US" dirty="0" err="1"/>
              <a:t>varName</a:t>
            </a:r>
            <a:r>
              <a:rPr lang="en-US" dirty="0"/>
              <a:t>] = </a:t>
            </a:r>
            <a:r>
              <a:rPr lang="en-US" dirty="0" err="1"/>
              <a:t>varValue</a:t>
            </a:r>
            <a:r>
              <a:rPr lang="en-US" dirty="0"/>
              <a:t>, or</a:t>
            </a:r>
          </a:p>
          <a:p>
            <a:pPr lvl="1"/>
            <a:r>
              <a:rPr lang="en-US" dirty="0"/>
              <a:t>Read in the values of the </a:t>
            </a:r>
            <a:r>
              <a:rPr lang="en-US" dirty="0" err="1"/>
              <a:t>myModel.sol</a:t>
            </a:r>
            <a:r>
              <a:rPr lang="en-US" dirty="0"/>
              <a:t> file saving only the values &gt; 0 into a dictionary:</a:t>
            </a:r>
            <a:br>
              <a:rPr lang="en-US" dirty="0"/>
            </a:br>
            <a:r>
              <a:rPr lang="en-US" dirty="0"/>
              <a:t>		</a:t>
            </a:r>
            <a:r>
              <a:rPr lang="en-US" dirty="0" err="1"/>
              <a:t>myDict</a:t>
            </a:r>
            <a:r>
              <a:rPr lang="en-US" dirty="0"/>
              <a:t>[</a:t>
            </a:r>
            <a:r>
              <a:rPr lang="en-US" dirty="0" err="1"/>
              <a:t>varName</a:t>
            </a:r>
            <a:r>
              <a:rPr lang="en-US" dirty="0"/>
              <a:t>] = </a:t>
            </a:r>
            <a:r>
              <a:rPr lang="en-US" dirty="0" err="1"/>
              <a:t>varValue</a:t>
            </a:r>
            <a:endParaRPr lang="en-US" dirty="0"/>
          </a:p>
          <a:p>
            <a:pPr lvl="1"/>
            <a:r>
              <a:rPr lang="en-US" dirty="0"/>
              <a:t>Load the values into the model:</a:t>
            </a:r>
            <a:br>
              <a:rPr lang="en-US" dirty="0"/>
            </a:br>
            <a:r>
              <a:rPr lang="en-US" dirty="0"/>
              <a:t>for </a:t>
            </a:r>
            <a:r>
              <a:rPr lang="en-US" dirty="0" err="1"/>
              <a:t>varName</a:t>
            </a:r>
            <a:r>
              <a:rPr lang="en-US" dirty="0"/>
              <a:t> in </a:t>
            </a:r>
            <a:r>
              <a:rPr lang="en-US" dirty="0" err="1"/>
              <a:t>myDict</a:t>
            </a:r>
            <a:r>
              <a:rPr lang="en-US" dirty="0"/>
              <a:t>:</a:t>
            </a:r>
            <a:br>
              <a:rPr lang="en-US" dirty="0"/>
            </a:br>
            <a:r>
              <a:rPr lang="en-US" dirty="0"/>
              <a:t>    </a:t>
            </a:r>
            <a:r>
              <a:rPr lang="en-US" dirty="0" err="1"/>
              <a:t>myVar</a:t>
            </a:r>
            <a:r>
              <a:rPr lang="en-US" dirty="0"/>
              <a:t> = </a:t>
            </a:r>
            <a:r>
              <a:rPr lang="en-US" dirty="0" err="1"/>
              <a:t>myModel.getVarByName</a:t>
            </a:r>
            <a:r>
              <a:rPr lang="en-US" dirty="0"/>
              <a:t>(</a:t>
            </a:r>
            <a:r>
              <a:rPr lang="en-US" dirty="0" err="1"/>
              <a:t>varName</a:t>
            </a:r>
            <a:r>
              <a:rPr lang="en-US" dirty="0"/>
              <a:t>)</a:t>
            </a:r>
            <a:br>
              <a:rPr lang="en-US" dirty="0"/>
            </a:br>
            <a:r>
              <a:rPr lang="en-US" dirty="0"/>
              <a:t>    </a:t>
            </a:r>
            <a:r>
              <a:rPr lang="en-US" dirty="0" err="1"/>
              <a:t>myVar.start</a:t>
            </a:r>
            <a:r>
              <a:rPr lang="en-US" dirty="0"/>
              <a:t> = </a:t>
            </a:r>
            <a:r>
              <a:rPr lang="en-US" dirty="0" err="1"/>
              <a:t>myDict</a:t>
            </a:r>
            <a:r>
              <a:rPr lang="en-US" dirty="0"/>
              <a:t>[</a:t>
            </a:r>
            <a:r>
              <a:rPr lang="en-US" dirty="0" err="1"/>
              <a:t>varName</a:t>
            </a:r>
            <a:r>
              <a:rPr lang="en-US" dirty="0"/>
              <a:t>]</a:t>
            </a:r>
            <a:br>
              <a:rPr lang="en-US" dirty="0"/>
            </a:br>
            <a:r>
              <a:rPr lang="en-US" dirty="0" err="1"/>
              <a:t>myModel.update</a:t>
            </a:r>
            <a:r>
              <a:rPr lang="en-US" dirty="0"/>
              <a:t>()</a:t>
            </a:r>
            <a:br>
              <a:rPr lang="en-US" dirty="0"/>
            </a:br>
            <a:r>
              <a:rPr lang="en-US" dirty="0" err="1"/>
              <a:t>myModel.optimize</a:t>
            </a:r>
            <a:r>
              <a:rPr lang="en-US" dirty="0"/>
              <a:t>()</a:t>
            </a:r>
            <a:br>
              <a:rPr lang="en-US" dirty="0"/>
            </a:br>
            <a:r>
              <a:rPr lang="en-US" dirty="0"/>
              <a:t>    </a:t>
            </a:r>
          </a:p>
          <a:p>
            <a:endParaRPr lang="en-US" dirty="0"/>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0E506935-1303-44BA-BDF9-B541015E6A71}" type="slidenum">
              <a:rPr lang="en-US" smtClean="0"/>
              <a:pPr/>
              <a:t>10</a:t>
            </a:fld>
            <a:endParaRPr lang="en-US"/>
          </a:p>
        </p:txBody>
      </p:sp>
    </p:spTree>
    <p:extLst>
      <p:ext uri="{BB962C8B-B14F-4D97-AF65-F5344CB8AC3E}">
        <p14:creationId xmlns:p14="http://schemas.microsoft.com/office/powerpoint/2010/main" val="3521272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solidFill>
                  <a:schemeClr val="bg1">
                    <a:lumMod val="75000"/>
                  </a:schemeClr>
                </a:solidFill>
              </a:rPr>
              <a:t>Homework Review</a:t>
            </a:r>
          </a:p>
          <a:p>
            <a:r>
              <a:rPr lang="en-US" dirty="0">
                <a:solidFill>
                  <a:schemeClr val="bg1">
                    <a:lumMod val="75000"/>
                  </a:schemeClr>
                </a:solidFill>
              </a:rPr>
              <a:t>Lecture Overview</a:t>
            </a:r>
          </a:p>
          <a:p>
            <a:r>
              <a:rPr lang="en-US" dirty="0">
                <a:solidFill>
                  <a:schemeClr val="bg1">
                    <a:lumMod val="75000"/>
                  </a:schemeClr>
                </a:solidFill>
              </a:rPr>
              <a:t>Good Gurobi: Warm Starting a model</a:t>
            </a:r>
          </a:p>
          <a:p>
            <a:r>
              <a:rPr lang="en-US" dirty="0"/>
              <a:t>The NFL problem (Continued): Other constraints</a:t>
            </a:r>
          </a:p>
          <a:p>
            <a:r>
              <a:rPr lang="en-US" dirty="0">
                <a:solidFill>
                  <a:schemeClr val="bg1">
                    <a:lumMod val="75000"/>
                  </a:schemeClr>
                </a:solidFill>
              </a:rPr>
              <a:t>Homework 07 Preview </a:t>
            </a:r>
          </a:p>
        </p:txBody>
      </p:sp>
      <p:sp>
        <p:nvSpPr>
          <p:cNvPr id="4" name="Slide Number Placeholder 3"/>
          <p:cNvSpPr>
            <a:spLocks noGrp="1"/>
          </p:cNvSpPr>
          <p:nvPr>
            <p:ph type="sldNum" sz="quarter" idx="12"/>
          </p:nvPr>
        </p:nvSpPr>
        <p:spPr/>
        <p:txBody>
          <a:bodyPr/>
          <a:lstStyle/>
          <a:p>
            <a:fld id="{0E506935-1303-44BA-BDF9-B541015E6A71}" type="slidenum">
              <a:rPr/>
              <a:pPr/>
              <a:t>11</a:t>
            </a:fld>
            <a:endParaRPr/>
          </a:p>
        </p:txBody>
      </p:sp>
    </p:spTree>
    <p:extLst>
      <p:ext uri="{BB962C8B-B14F-4D97-AF65-F5344CB8AC3E}">
        <p14:creationId xmlns:p14="http://schemas.microsoft.com/office/powerpoint/2010/main" val="2533705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NFL Problem (cont’d)</a:t>
            </a:r>
          </a:p>
        </p:txBody>
      </p:sp>
      <p:sp>
        <p:nvSpPr>
          <p:cNvPr id="3" name="Content Placeholder 2"/>
          <p:cNvSpPr>
            <a:spLocks noGrp="1"/>
          </p:cNvSpPr>
          <p:nvPr>
            <p:ph idx="1"/>
          </p:nvPr>
        </p:nvSpPr>
        <p:spPr/>
        <p:txBody>
          <a:bodyPr>
            <a:normAutofit/>
          </a:bodyPr>
          <a:lstStyle/>
          <a:p>
            <a:r>
              <a:rPr lang="en-US" dirty="0"/>
              <a:t>The constraint you have formulated up to this point have been rather simple</a:t>
            </a:r>
          </a:p>
          <a:p>
            <a:r>
              <a:rPr lang="en-US" dirty="0"/>
              <a:t>There are many constraints facing the NFL (and other business and government entities) that are far more complex.  The lesson endeavors to get you to start thinking harder</a:t>
            </a:r>
          </a:p>
          <a:p>
            <a:r>
              <a:rPr lang="en-US" dirty="0"/>
              <a:t>The previous constraints were rather “generic” and used simple sets of variable and constraints.  Now we have to start being selective about the match ups and games in our sets</a:t>
            </a:r>
          </a:p>
          <a:p>
            <a:r>
              <a:rPr lang="en-US" dirty="0"/>
              <a:t>First we will look at subsets of weeks and games that are “easy”</a:t>
            </a:r>
          </a:p>
          <a:p>
            <a:r>
              <a:rPr lang="en-US" dirty="0"/>
              <a:t>Then we introduce “if” statements into our constraint select statements to be able to better refine our “sets” of variables</a:t>
            </a:r>
          </a:p>
          <a:p>
            <a:endParaRPr lang="en-US" dirty="0"/>
          </a:p>
          <a:p>
            <a:endParaRPr lang="en-US" dirty="0"/>
          </a:p>
        </p:txBody>
      </p:sp>
      <p:sp>
        <p:nvSpPr>
          <p:cNvPr id="4" name="Slide Number Placeholder 3"/>
          <p:cNvSpPr>
            <a:spLocks noGrp="1"/>
          </p:cNvSpPr>
          <p:nvPr>
            <p:ph type="sldNum" sz="quarter" idx="12"/>
          </p:nvPr>
        </p:nvSpPr>
        <p:spPr/>
        <p:txBody>
          <a:bodyPr/>
          <a:lstStyle/>
          <a:p>
            <a:fld id="{0E506935-1303-44BA-BDF9-B541015E6A71}" type="slidenum">
              <a:rPr lang="en-US" smtClean="0"/>
              <a:pPr/>
              <a:t>12</a:t>
            </a:fld>
            <a:endParaRPr lang="en-US"/>
          </a:p>
        </p:txBody>
      </p:sp>
    </p:spTree>
    <p:extLst>
      <p:ext uri="{BB962C8B-B14F-4D97-AF65-F5344CB8AC3E}">
        <p14:creationId xmlns:p14="http://schemas.microsoft.com/office/powerpoint/2010/main" val="1848975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“Involved” Variable Selection</a:t>
            </a:r>
          </a:p>
        </p:txBody>
      </p:sp>
      <p:sp>
        <p:nvSpPr>
          <p:cNvPr id="3" name="Content Placeholder 2"/>
          <p:cNvSpPr>
            <a:spLocks noGrp="1"/>
          </p:cNvSpPr>
          <p:nvPr>
            <p:ph idx="1"/>
          </p:nvPr>
        </p:nvSpPr>
        <p:spPr/>
        <p:txBody>
          <a:bodyPr/>
          <a:lstStyle/>
          <a:p>
            <a:r>
              <a:rPr lang="en-US" dirty="0"/>
              <a:t>Consider the following constraint:</a:t>
            </a:r>
            <a:br>
              <a:rPr lang="en-US" dirty="0"/>
            </a:br>
            <a:r>
              <a:rPr lang="en-US" i="1" dirty="0"/>
              <a:t>“No team will play more than three consecutive away (home) games during the season”</a:t>
            </a:r>
          </a:p>
          <a:p>
            <a:r>
              <a:rPr lang="en-US" dirty="0"/>
              <a:t>What does it mean?</a:t>
            </a:r>
          </a:p>
          <a:p>
            <a:r>
              <a:rPr lang="en-US" dirty="0"/>
              <a:t>What do the constraints look like?</a:t>
            </a:r>
          </a:p>
          <a:p>
            <a:r>
              <a:rPr lang="en-US" dirty="0"/>
              <a:t>Is there a pattern that we can pick out of this constraint statement?</a:t>
            </a:r>
          </a:p>
          <a:p>
            <a:r>
              <a:rPr lang="en-US" dirty="0"/>
              <a:t>How many of these constraints do we think exist in the model?</a:t>
            </a:r>
          </a:p>
          <a:p>
            <a:r>
              <a:rPr lang="en-US" dirty="0"/>
              <a:t>What does the Python code look like for this constraint?</a:t>
            </a:r>
          </a:p>
          <a:p>
            <a:endParaRPr lang="en-US" dirty="0"/>
          </a:p>
          <a:p>
            <a:endParaRPr lang="en-US" dirty="0"/>
          </a:p>
        </p:txBody>
      </p:sp>
      <p:sp>
        <p:nvSpPr>
          <p:cNvPr id="4" name="Slide Number Placeholder 3"/>
          <p:cNvSpPr>
            <a:spLocks noGrp="1"/>
          </p:cNvSpPr>
          <p:nvPr>
            <p:ph type="sldNum" sz="quarter" idx="12"/>
          </p:nvPr>
        </p:nvSpPr>
        <p:spPr/>
        <p:txBody>
          <a:bodyPr/>
          <a:lstStyle/>
          <a:p>
            <a:fld id="{0E506935-1303-44BA-BDF9-B541015E6A71}" type="slidenum">
              <a:rPr lang="en-US" smtClean="0"/>
              <a:pPr/>
              <a:t>13</a:t>
            </a:fld>
            <a:endParaRPr lang="en-US"/>
          </a:p>
        </p:txBody>
      </p:sp>
    </p:spTree>
    <p:extLst>
      <p:ext uri="{BB962C8B-B14F-4D97-AF65-F5344CB8AC3E}">
        <p14:creationId xmlns:p14="http://schemas.microsoft.com/office/powerpoint/2010/main" val="1182283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Statements in Constraints</a:t>
            </a:r>
          </a:p>
        </p:txBody>
      </p:sp>
      <p:sp>
        <p:nvSpPr>
          <p:cNvPr id="3" name="Content Placeholder 2"/>
          <p:cNvSpPr>
            <a:spLocks noGrp="1"/>
          </p:cNvSpPr>
          <p:nvPr>
            <p:ph idx="1"/>
          </p:nvPr>
        </p:nvSpPr>
        <p:spPr/>
        <p:txBody>
          <a:bodyPr/>
          <a:lstStyle/>
          <a:p>
            <a:r>
              <a:rPr lang="en-US" dirty="0"/>
              <a:t>Sometimes, defining the set </a:t>
            </a:r>
            <a:r>
              <a:rPr lang="en-US" i="1" dirty="0"/>
              <a:t>a priori</a:t>
            </a:r>
            <a:r>
              <a:rPr lang="en-US" dirty="0"/>
              <a:t> is too involved</a:t>
            </a:r>
          </a:p>
          <a:p>
            <a:pPr lvl="1"/>
            <a:r>
              <a:rPr lang="en-US" dirty="0"/>
              <a:t>Too many sets to manage efficiently</a:t>
            </a:r>
          </a:p>
          <a:p>
            <a:pPr lvl="1"/>
            <a:r>
              <a:rPr lang="en-US" dirty="0"/>
              <a:t>Must change them each season</a:t>
            </a:r>
          </a:p>
          <a:p>
            <a:pPr lvl="1"/>
            <a:r>
              <a:rPr lang="en-US" dirty="0"/>
              <a:t>Need an efficient way to “qualify” variables in the constraint</a:t>
            </a:r>
          </a:p>
          <a:p>
            <a:r>
              <a:rPr lang="en-US" dirty="0"/>
              <a:t>Consider the following constraint:</a:t>
            </a:r>
            <a:br>
              <a:rPr lang="en-US" dirty="0"/>
            </a:br>
            <a:r>
              <a:rPr lang="en-US" i="1" dirty="0"/>
              <a:t>“No team playing Thursday night on the road should travel more than 1 time zone away”</a:t>
            </a:r>
          </a:p>
          <a:p>
            <a:r>
              <a:rPr lang="en-US" dirty="0"/>
              <a:t>What does it mean?</a:t>
            </a:r>
          </a:p>
          <a:p>
            <a:r>
              <a:rPr lang="en-US" dirty="0"/>
              <a:t>What do the constraints look like?</a:t>
            </a:r>
          </a:p>
          <a:p>
            <a:r>
              <a:rPr lang="en-US" dirty="0"/>
              <a:t>Is there a pattern that we can pick out of this constraint statement?</a:t>
            </a:r>
          </a:p>
          <a:p>
            <a:r>
              <a:rPr lang="en-US" dirty="0"/>
              <a:t>How many of these constraints do we think exist in the model?</a:t>
            </a:r>
          </a:p>
          <a:p>
            <a:r>
              <a:rPr lang="en-US" dirty="0"/>
              <a:t>What does the Python code look like for this constraint?</a:t>
            </a:r>
          </a:p>
          <a:p>
            <a:endParaRPr lang="en-US" dirty="0"/>
          </a:p>
          <a:p>
            <a:endParaRPr lang="en-US" dirty="0"/>
          </a:p>
        </p:txBody>
      </p:sp>
      <p:sp>
        <p:nvSpPr>
          <p:cNvPr id="4" name="Slide Number Placeholder 3"/>
          <p:cNvSpPr>
            <a:spLocks noGrp="1"/>
          </p:cNvSpPr>
          <p:nvPr>
            <p:ph type="sldNum" sz="quarter" idx="12"/>
          </p:nvPr>
        </p:nvSpPr>
        <p:spPr/>
        <p:txBody>
          <a:bodyPr/>
          <a:lstStyle/>
          <a:p>
            <a:fld id="{0E506935-1303-44BA-BDF9-B541015E6A71}" type="slidenum">
              <a:rPr lang="en-US" smtClean="0"/>
              <a:pPr/>
              <a:t>14</a:t>
            </a:fld>
            <a:endParaRPr lang="en-US"/>
          </a:p>
        </p:txBody>
      </p:sp>
    </p:spTree>
    <p:extLst>
      <p:ext uri="{BB962C8B-B14F-4D97-AF65-F5344CB8AC3E}">
        <p14:creationId xmlns:p14="http://schemas.microsoft.com/office/powerpoint/2010/main" val="417027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work</a:t>
            </a:r>
          </a:p>
        </p:txBody>
      </p:sp>
      <p:sp>
        <p:nvSpPr>
          <p:cNvPr id="3" name="Content Placeholder 2"/>
          <p:cNvSpPr>
            <a:spLocks noGrp="1"/>
          </p:cNvSpPr>
          <p:nvPr>
            <p:ph idx="1"/>
          </p:nvPr>
        </p:nvSpPr>
        <p:spPr/>
        <p:txBody>
          <a:bodyPr/>
          <a:lstStyle/>
          <a:p>
            <a:r>
              <a:rPr lang="en-US" dirty="0"/>
              <a:t>Formulate the following constraints in Python pseudo-code</a:t>
            </a:r>
          </a:p>
          <a:p>
            <a:r>
              <a:rPr lang="en-US" i="1" dirty="0"/>
              <a:t>“All teams must play at least 2 away (home) games every 6 weeks”</a:t>
            </a:r>
          </a:p>
          <a:p>
            <a:endParaRPr lang="en-US" i="1" dirty="0"/>
          </a:p>
          <a:p>
            <a:r>
              <a:rPr lang="en-US" i="1" dirty="0"/>
              <a:t>“Week 17 games can only consist of games between division opponents”</a:t>
            </a:r>
          </a:p>
          <a:p>
            <a:endParaRPr lang="en-US" dirty="0"/>
          </a:p>
          <a:p>
            <a:endParaRPr lang="en-US" dirty="0"/>
          </a:p>
        </p:txBody>
      </p:sp>
      <p:sp>
        <p:nvSpPr>
          <p:cNvPr id="4" name="Slide Number Placeholder 3"/>
          <p:cNvSpPr>
            <a:spLocks noGrp="1"/>
          </p:cNvSpPr>
          <p:nvPr>
            <p:ph type="sldNum" sz="quarter" idx="12"/>
          </p:nvPr>
        </p:nvSpPr>
        <p:spPr/>
        <p:txBody>
          <a:bodyPr/>
          <a:lstStyle/>
          <a:p>
            <a:fld id="{0E506935-1303-44BA-BDF9-B541015E6A71}" type="slidenum">
              <a:rPr lang="en-US" smtClean="0"/>
              <a:pPr/>
              <a:t>15</a:t>
            </a:fld>
            <a:endParaRPr lang="en-US"/>
          </a:p>
        </p:txBody>
      </p:sp>
    </p:spTree>
    <p:extLst>
      <p:ext uri="{BB962C8B-B14F-4D97-AF65-F5344CB8AC3E}">
        <p14:creationId xmlns:p14="http://schemas.microsoft.com/office/powerpoint/2010/main" val="2531525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solidFill>
                  <a:schemeClr val="bg1">
                    <a:lumMod val="75000"/>
                  </a:schemeClr>
                </a:solidFill>
              </a:rPr>
              <a:t>Homework Review</a:t>
            </a:r>
          </a:p>
          <a:p>
            <a:r>
              <a:rPr lang="en-US" dirty="0">
                <a:solidFill>
                  <a:schemeClr val="bg1">
                    <a:lumMod val="75000"/>
                  </a:schemeClr>
                </a:solidFill>
              </a:rPr>
              <a:t>Lecture Overview</a:t>
            </a:r>
          </a:p>
          <a:p>
            <a:r>
              <a:rPr lang="en-US" dirty="0">
                <a:solidFill>
                  <a:schemeClr val="bg1">
                    <a:lumMod val="75000"/>
                  </a:schemeClr>
                </a:solidFill>
              </a:rPr>
              <a:t>Good Gurobi: Warm Starting a model</a:t>
            </a:r>
          </a:p>
          <a:p>
            <a:r>
              <a:rPr lang="en-US" dirty="0">
                <a:solidFill>
                  <a:schemeClr val="bg1">
                    <a:lumMod val="75000"/>
                  </a:schemeClr>
                </a:solidFill>
              </a:rPr>
              <a:t>The NFL problem (Continued): Other constraints</a:t>
            </a:r>
          </a:p>
          <a:p>
            <a:r>
              <a:rPr lang="en-US" dirty="0"/>
              <a:t>Homework 07 Preview </a:t>
            </a:r>
          </a:p>
        </p:txBody>
      </p:sp>
      <p:sp>
        <p:nvSpPr>
          <p:cNvPr id="4" name="Slide Number Placeholder 3"/>
          <p:cNvSpPr>
            <a:spLocks noGrp="1"/>
          </p:cNvSpPr>
          <p:nvPr>
            <p:ph type="sldNum" sz="quarter" idx="12"/>
          </p:nvPr>
        </p:nvSpPr>
        <p:spPr/>
        <p:txBody>
          <a:bodyPr/>
          <a:lstStyle/>
          <a:p>
            <a:fld id="{0E506935-1303-44BA-BDF9-B541015E6A71}" type="slidenum">
              <a:rPr/>
              <a:pPr/>
              <a:t>16</a:t>
            </a:fld>
            <a:endParaRPr/>
          </a:p>
        </p:txBody>
      </p:sp>
    </p:spTree>
    <p:extLst>
      <p:ext uri="{BB962C8B-B14F-4D97-AF65-F5344CB8AC3E}">
        <p14:creationId xmlns:p14="http://schemas.microsoft.com/office/powerpoint/2010/main" val="528629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07 (50 points)</a:t>
            </a:r>
          </a:p>
        </p:txBody>
      </p:sp>
      <p:sp>
        <p:nvSpPr>
          <p:cNvPr id="3" name="Content Placeholder 2"/>
          <p:cNvSpPr>
            <a:spLocks noGrp="1"/>
          </p:cNvSpPr>
          <p:nvPr>
            <p:ph idx="1"/>
          </p:nvPr>
        </p:nvSpPr>
        <p:spPr>
          <a:xfrm>
            <a:off x="131805" y="1188302"/>
            <a:ext cx="8921579" cy="4525963"/>
          </a:xfrm>
        </p:spPr>
        <p:txBody>
          <a:bodyPr>
            <a:noAutofit/>
          </a:bodyPr>
          <a:lstStyle/>
          <a:p>
            <a:r>
              <a:rPr lang="en-US" sz="1800" dirty="0"/>
              <a:t>Build a (0,1) integer programming model built off of your submission for HW 06 that develops the 2018 NFL schedule.</a:t>
            </a:r>
          </a:p>
          <a:p>
            <a:r>
              <a:rPr lang="en-US" sz="1800" dirty="0"/>
              <a:t>Adds the following constraints to the constraints you have already developed (1-10)</a:t>
            </a:r>
          </a:p>
          <a:p>
            <a:r>
              <a:rPr lang="en-US" sz="1800" dirty="0"/>
              <a:t>And m</a:t>
            </a:r>
            <a:r>
              <a:rPr lang="en-US" sz="1600" dirty="0"/>
              <a:t>aximizes game quality across the season </a:t>
            </a:r>
          </a:p>
          <a:p>
            <a:r>
              <a:rPr lang="en-US" sz="1600" dirty="0">
                <a:solidFill>
                  <a:srgbClr val="000000"/>
                </a:solidFill>
              </a:rPr>
              <a:t>Add the following constraints:</a:t>
            </a:r>
          </a:p>
          <a:p>
            <a:pPr marL="800100" lvl="1" indent="-342900">
              <a:buFont typeface="+mj-lt"/>
              <a:buAutoNum type="arabicPeriod" startAt="11"/>
            </a:pPr>
            <a:r>
              <a:rPr lang="en-US" sz="1400" dirty="0">
                <a:solidFill>
                  <a:srgbClr val="000000"/>
                </a:solidFill>
              </a:rPr>
              <a:t>No team plays 4 consecutive home/away games in a season (treat a BYE game as an away game) (5 points)</a:t>
            </a:r>
          </a:p>
          <a:p>
            <a:pPr marL="800100" lvl="1" indent="-342900">
              <a:buFont typeface="+mj-lt"/>
              <a:buAutoNum type="arabicPeriod" startAt="11"/>
            </a:pPr>
            <a:r>
              <a:rPr lang="en-US" sz="1400" dirty="0">
                <a:solidFill>
                  <a:srgbClr val="000000"/>
                </a:solidFill>
              </a:rPr>
              <a:t>No team plays 3 consecutive home/away games in weeks 1,2,3,4,5 and 15, 16, 17 (5 points)</a:t>
            </a:r>
          </a:p>
          <a:p>
            <a:pPr marL="800100" lvl="1" indent="-342900">
              <a:buFont typeface="+mj-lt"/>
              <a:buAutoNum type="arabicPeriod" startAt="11"/>
            </a:pPr>
            <a:r>
              <a:rPr lang="en-US" sz="1400" dirty="0">
                <a:solidFill>
                  <a:srgbClr val="000000"/>
                </a:solidFill>
              </a:rPr>
              <a:t>Each team must play at least 2 home/away games every 6 weeks (5 points)</a:t>
            </a:r>
          </a:p>
          <a:p>
            <a:pPr marL="800100" lvl="1" indent="-342900">
              <a:buFont typeface="+mj-lt"/>
              <a:buAutoNum type="arabicPeriod" startAt="11"/>
            </a:pPr>
            <a:r>
              <a:rPr lang="en-US" sz="1400" dirty="0">
                <a:solidFill>
                  <a:srgbClr val="000000"/>
                </a:solidFill>
              </a:rPr>
              <a:t>Each team must play at least 4 home/away games every 10 weeks (5 points)</a:t>
            </a:r>
          </a:p>
          <a:p>
            <a:pPr marL="800100" lvl="1" indent="-342900">
              <a:buFont typeface="+mj-lt"/>
              <a:buAutoNum type="arabicPeriod" startAt="11"/>
            </a:pPr>
            <a:r>
              <a:rPr lang="en-US" sz="1400" dirty="0">
                <a:solidFill>
                  <a:srgbClr val="000000"/>
                </a:solidFill>
              </a:rPr>
              <a:t>All teams playing away on Thursday night are home the week before (5 points)</a:t>
            </a:r>
          </a:p>
          <a:p>
            <a:pPr marL="800100" lvl="1" indent="-342900">
              <a:buFont typeface="+mj-lt"/>
              <a:buAutoNum type="arabicPeriod" startAt="11"/>
            </a:pPr>
            <a:r>
              <a:rPr lang="en-US" sz="1400" dirty="0">
                <a:solidFill>
                  <a:srgbClr val="000000"/>
                </a:solidFill>
              </a:rPr>
              <a:t>No team playing on Monday night in a given week cannot play Thursday night the next two weeks (5 points)</a:t>
            </a:r>
          </a:p>
          <a:p>
            <a:pPr marL="800100" lvl="1" indent="-342900">
              <a:buFont typeface="+mj-lt"/>
              <a:buAutoNum type="arabicPeriod" startAt="11"/>
            </a:pPr>
            <a:r>
              <a:rPr lang="en-US" sz="1400" dirty="0">
                <a:solidFill>
                  <a:srgbClr val="000000"/>
                </a:solidFill>
              </a:rPr>
              <a:t>All teams playing on Thursday night will play at home the previous week (5 points)</a:t>
            </a:r>
          </a:p>
          <a:p>
            <a:pPr marL="800100" lvl="1" indent="-342900">
              <a:buFont typeface="+mj-lt"/>
              <a:buAutoNum type="arabicPeriod" startAt="11"/>
            </a:pPr>
            <a:r>
              <a:rPr lang="en-US" sz="1400" dirty="0">
                <a:solidFill>
                  <a:srgbClr val="000000"/>
                </a:solidFill>
              </a:rPr>
              <a:t>No team coming off of a BYE can play Thursday night (5 points)</a:t>
            </a:r>
          </a:p>
          <a:p>
            <a:pPr marL="800100" lvl="1" indent="-342900">
              <a:buFont typeface="+mj-lt"/>
              <a:buAutoNum type="arabicPeriod" startAt="11"/>
            </a:pPr>
            <a:r>
              <a:rPr lang="en-US" sz="1400" dirty="0">
                <a:solidFill>
                  <a:srgbClr val="000000"/>
                </a:solidFill>
              </a:rPr>
              <a:t>Week 17 games can only consist of games between division opponents (5 points)</a:t>
            </a:r>
          </a:p>
          <a:p>
            <a:pPr marL="800100" lvl="1" indent="-342900">
              <a:buFont typeface="+mj-lt"/>
              <a:buAutoNum type="arabicPeriod" startAt="11"/>
            </a:pPr>
            <a:r>
              <a:rPr lang="en-US" sz="1400" dirty="0">
                <a:solidFill>
                  <a:srgbClr val="000000"/>
                </a:solidFill>
              </a:rPr>
              <a:t>No team playing Thursday night on the road should travel more than 1 time zone away (5 points)</a:t>
            </a:r>
            <a:endParaRPr lang="en-US" sz="800" dirty="0">
              <a:solidFill>
                <a:srgbClr val="000000"/>
              </a:solidFill>
            </a:endParaRPr>
          </a:p>
          <a:p>
            <a:r>
              <a:rPr lang="en-US" sz="1600" dirty="0">
                <a:solidFill>
                  <a:srgbClr val="000000"/>
                </a:solidFill>
              </a:rPr>
              <a:t>Constraint names will use the same convention as used for HW06:</a:t>
            </a:r>
          </a:p>
          <a:p>
            <a:pPr lvl="2"/>
            <a:r>
              <a:rPr lang="en-US" sz="1200" dirty="0">
                <a:solidFill>
                  <a:srgbClr val="000000"/>
                </a:solidFill>
              </a:rPr>
              <a:t>Constraint names will start with the constraint number (i.e., 11_, 12_, 13_, 14_…20_)</a:t>
            </a:r>
          </a:p>
          <a:p>
            <a:pPr lvl="2"/>
            <a:r>
              <a:rPr lang="en-US" sz="1200" dirty="0">
                <a:solidFill>
                  <a:srgbClr val="000000"/>
                </a:solidFill>
              </a:rPr>
              <a:t>Do not mess this up – your grade is counting on it</a:t>
            </a:r>
          </a:p>
          <a:p>
            <a:pPr marL="1657350" lvl="3" indent="231775"/>
            <a:endParaRPr lang="en-US" sz="700" dirty="0"/>
          </a:p>
        </p:txBody>
      </p:sp>
      <p:sp>
        <p:nvSpPr>
          <p:cNvPr id="4" name="Slide Number Placeholder 3"/>
          <p:cNvSpPr>
            <a:spLocks noGrp="1"/>
          </p:cNvSpPr>
          <p:nvPr>
            <p:ph type="sldNum" sz="quarter" idx="12"/>
          </p:nvPr>
        </p:nvSpPr>
        <p:spPr/>
        <p:txBody>
          <a:bodyPr/>
          <a:lstStyle/>
          <a:p>
            <a:fld id="{0E506935-1303-44BA-BDF9-B541015E6A71}" type="slidenum">
              <a:rPr lang="en-US" smtClean="0"/>
              <a:pPr/>
              <a:t>17</a:t>
            </a:fld>
            <a:endParaRPr lang="en-US"/>
          </a:p>
        </p:txBody>
      </p:sp>
    </p:spTree>
    <p:extLst>
      <p:ext uri="{BB962C8B-B14F-4D97-AF65-F5344CB8AC3E}">
        <p14:creationId xmlns:p14="http://schemas.microsoft.com/office/powerpoint/2010/main" val="1884671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Homework Review</a:t>
            </a:r>
          </a:p>
          <a:p>
            <a:r>
              <a:rPr lang="en-US" dirty="0">
                <a:solidFill>
                  <a:schemeClr val="bg1">
                    <a:lumMod val="75000"/>
                  </a:schemeClr>
                </a:solidFill>
              </a:rPr>
              <a:t>Lecture Overview</a:t>
            </a:r>
          </a:p>
          <a:p>
            <a:r>
              <a:rPr lang="en-US" dirty="0">
                <a:solidFill>
                  <a:schemeClr val="bg1">
                    <a:lumMod val="75000"/>
                  </a:schemeClr>
                </a:solidFill>
              </a:rPr>
              <a:t>Good Gurobi: Warm Starting a model</a:t>
            </a:r>
          </a:p>
          <a:p>
            <a:r>
              <a:rPr lang="en-US" dirty="0">
                <a:solidFill>
                  <a:schemeClr val="bg1">
                    <a:lumMod val="75000"/>
                  </a:schemeClr>
                </a:solidFill>
              </a:rPr>
              <a:t>The NFL problem (Continued): Other constraints</a:t>
            </a:r>
          </a:p>
          <a:p>
            <a:r>
              <a:rPr lang="en-US" dirty="0">
                <a:solidFill>
                  <a:schemeClr val="bg1">
                    <a:lumMod val="75000"/>
                  </a:schemeClr>
                </a:solidFill>
              </a:rPr>
              <a:t>Homework 07 Preview </a:t>
            </a:r>
          </a:p>
        </p:txBody>
      </p:sp>
      <p:sp>
        <p:nvSpPr>
          <p:cNvPr id="4" name="Slide Number Placeholder 3"/>
          <p:cNvSpPr>
            <a:spLocks noGrp="1"/>
          </p:cNvSpPr>
          <p:nvPr>
            <p:ph type="sldNum" sz="quarter" idx="12"/>
          </p:nvPr>
        </p:nvSpPr>
        <p:spPr/>
        <p:txBody>
          <a:bodyPr/>
          <a:lstStyle/>
          <a:p>
            <a:fld id="{0E506935-1303-44BA-BDF9-B541015E6A71}" type="slidenum">
              <a:rPr/>
              <a:pPr/>
              <a:t>2</a:t>
            </a:fld>
            <a:endParaRPr/>
          </a:p>
        </p:txBody>
      </p:sp>
    </p:spTree>
    <p:extLst>
      <p:ext uri="{BB962C8B-B14F-4D97-AF65-F5344CB8AC3E}">
        <p14:creationId xmlns:p14="http://schemas.microsoft.com/office/powerpoint/2010/main" val="745964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06 (55 points)</a:t>
            </a:r>
          </a:p>
        </p:txBody>
      </p:sp>
      <p:sp>
        <p:nvSpPr>
          <p:cNvPr id="3" name="Content Placeholder 2"/>
          <p:cNvSpPr>
            <a:spLocks noGrp="1"/>
          </p:cNvSpPr>
          <p:nvPr>
            <p:ph idx="1"/>
          </p:nvPr>
        </p:nvSpPr>
        <p:spPr>
          <a:xfrm>
            <a:off x="156517" y="1188302"/>
            <a:ext cx="8872151" cy="4525963"/>
          </a:xfrm>
        </p:spPr>
        <p:txBody>
          <a:bodyPr>
            <a:noAutofit/>
          </a:bodyPr>
          <a:lstStyle/>
          <a:p>
            <a:r>
              <a:rPr lang="en-US" sz="1400" dirty="0"/>
              <a:t>Create a database that holds the variable information and team data and the solution of active games (10 points)</a:t>
            </a:r>
          </a:p>
          <a:p>
            <a:r>
              <a:rPr lang="en-US" sz="1400" dirty="0"/>
              <a:t>Build a (0,1) integer programming model that develops the 2018 NFL schedule</a:t>
            </a:r>
          </a:p>
          <a:p>
            <a:pPr lvl="1"/>
            <a:r>
              <a:rPr lang="en-US" sz="1400" dirty="0"/>
              <a:t>Maximizes game quality across the season </a:t>
            </a:r>
          </a:p>
          <a:p>
            <a:pPr lvl="1"/>
            <a:r>
              <a:rPr lang="en-US" sz="1400" dirty="0"/>
              <a:t>Using only the following core constraints:</a:t>
            </a:r>
          </a:p>
          <a:p>
            <a:pPr marL="800100" indent="231775">
              <a:buFont typeface="+mj-lt"/>
              <a:buAutoNum type="arabicPeriod"/>
            </a:pPr>
            <a:r>
              <a:rPr lang="en-US" sz="1100" dirty="0"/>
              <a:t>Each game is played exactly once during the season (3 points)</a:t>
            </a:r>
          </a:p>
          <a:p>
            <a:pPr marL="800100" indent="231775">
              <a:buFont typeface="+mj-lt"/>
              <a:buAutoNum type="arabicPeriod"/>
            </a:pPr>
            <a:r>
              <a:rPr lang="en-US" sz="1100" dirty="0"/>
              <a:t>Teams play exactly one game per week (count the BYE as a game –where BYE is the home team) (3 points)</a:t>
            </a:r>
          </a:p>
          <a:p>
            <a:pPr marL="800100" indent="231775">
              <a:buFont typeface="+mj-lt"/>
              <a:buAutoNum type="arabicPeriod"/>
            </a:pPr>
            <a:r>
              <a:rPr lang="en-US" sz="1100" dirty="0"/>
              <a:t>Byes can only happen between weeks 4 and 12 (3 points)</a:t>
            </a:r>
          </a:p>
          <a:p>
            <a:pPr marL="800100" indent="231775">
              <a:buFont typeface="+mj-lt"/>
              <a:buAutoNum type="arabicPeriod"/>
            </a:pPr>
            <a:r>
              <a:rPr lang="en-US" sz="1100" dirty="0"/>
              <a:t>No more than 6 byes in a given a week (3 points)</a:t>
            </a:r>
          </a:p>
          <a:p>
            <a:pPr marL="800100" indent="231775">
              <a:buFont typeface="+mj-lt"/>
              <a:buAutoNum type="arabicPeriod"/>
            </a:pPr>
            <a:r>
              <a:rPr lang="en-US" sz="1100" dirty="0"/>
              <a:t>No team that had an early bye (week 4) in 2017 can have an early bye game (week 4) in 2018 (2 points)</a:t>
            </a:r>
          </a:p>
          <a:p>
            <a:pPr marL="800100" indent="231775">
              <a:buFont typeface="+mj-lt"/>
              <a:buAutoNum type="arabicPeriod"/>
            </a:pPr>
            <a:r>
              <a:rPr lang="en-US" sz="1100" dirty="0"/>
              <a:t>There is one Thursday Night Game per week for weeks 1 through 15 (no Thursday Night Game in weeks 16 and 17) (3 points)</a:t>
            </a:r>
          </a:p>
          <a:p>
            <a:pPr marL="800100" indent="231775">
              <a:buFont typeface="+mj-lt"/>
              <a:buAutoNum type="arabicPeriod"/>
            </a:pPr>
            <a:r>
              <a:rPr lang="en-US" sz="1100" dirty="0"/>
              <a:t>There are two Saturday Night Games each in Weeks 15 and 16 (one </a:t>
            </a:r>
            <a:r>
              <a:rPr lang="en-US" sz="1100" dirty="0" err="1"/>
              <a:t>SatE</a:t>
            </a:r>
            <a:r>
              <a:rPr lang="en-US" sz="1100" dirty="0"/>
              <a:t> and one </a:t>
            </a:r>
            <a:r>
              <a:rPr lang="en-US" sz="1100" dirty="0" err="1"/>
              <a:t>SatL</a:t>
            </a:r>
            <a:r>
              <a:rPr lang="en-US" sz="1100" dirty="0"/>
              <a:t> each week) (3 points)</a:t>
            </a:r>
          </a:p>
          <a:p>
            <a:pPr marL="800100" indent="231775">
              <a:buFont typeface="+mj-lt"/>
              <a:buAutoNum type="arabicPeriod"/>
            </a:pPr>
            <a:r>
              <a:rPr lang="en-US" sz="1100" dirty="0"/>
              <a:t>The following rules apply to Thursday night games:</a:t>
            </a:r>
          </a:p>
          <a:p>
            <a:pPr marL="1200150" lvl="2" indent="231775"/>
            <a:r>
              <a:rPr lang="en-US" sz="900" dirty="0"/>
              <a:t>There is only one “double header” game in weeks 1 through 16 (and two in week 17) (5 points)</a:t>
            </a:r>
          </a:p>
          <a:p>
            <a:pPr marL="1200150" lvl="2" indent="231775"/>
            <a:r>
              <a:rPr lang="en-US" sz="900" dirty="0"/>
              <a:t>CBS and FOX cannot have more than two double headers in a row (3 points)</a:t>
            </a:r>
          </a:p>
          <a:p>
            <a:pPr marL="1200150" lvl="2" indent="231775"/>
            <a:r>
              <a:rPr lang="en-US" sz="900" dirty="0"/>
              <a:t>CBS and FOX will each have a double header in week 17 (2 points)</a:t>
            </a:r>
          </a:p>
          <a:p>
            <a:pPr marL="800100" indent="231775">
              <a:buFont typeface="+mj-lt"/>
              <a:buAutoNum type="arabicPeriod"/>
            </a:pPr>
            <a:r>
              <a:rPr lang="en-US" sz="1100" dirty="0"/>
              <a:t>There is exactly one Sunday Night Game per week in weeks 1 through 16 (no Sunday Night Game in week 17) (5 points)</a:t>
            </a:r>
          </a:p>
          <a:p>
            <a:pPr marL="800100" indent="231775">
              <a:buFont typeface="+mj-lt"/>
              <a:buAutoNum type="arabicPeriod"/>
            </a:pPr>
            <a:r>
              <a:rPr lang="en-US" sz="1100" dirty="0"/>
              <a:t>The following rules apply to Monday night games:</a:t>
            </a:r>
          </a:p>
          <a:p>
            <a:pPr marL="1200150" lvl="2" indent="231775"/>
            <a:r>
              <a:rPr lang="en-US" sz="900" dirty="0"/>
              <a:t>There are two Monday night games in week 1 (3 points)</a:t>
            </a:r>
          </a:p>
          <a:p>
            <a:pPr marL="1200150" lvl="2" indent="231775"/>
            <a:r>
              <a:rPr lang="en-US" sz="900" dirty="0"/>
              <a:t>The late Monday Night Game must be hosted by a West Coast Team or Mountain team (LAC, SF, SEA, OAK, LAR, DEN, ARI) (4 points)</a:t>
            </a:r>
          </a:p>
          <a:p>
            <a:pPr marL="1200150" lvl="2" indent="231775"/>
            <a:r>
              <a:rPr lang="en-US" sz="900" dirty="0"/>
              <a:t>There in exactly one Monday night game per week in weeks 2 through 16 (no Monday Night Game in Week 17)  (3 points)</a:t>
            </a:r>
          </a:p>
          <a:p>
            <a:pPr lvl="1"/>
            <a:r>
              <a:rPr lang="en-US" sz="1400" dirty="0">
                <a:solidFill>
                  <a:srgbClr val="000000"/>
                </a:solidFill>
              </a:rPr>
              <a:t>Constraint names will use the following convention:</a:t>
            </a:r>
          </a:p>
          <a:p>
            <a:pPr lvl="2"/>
            <a:r>
              <a:rPr lang="en-US" sz="1200" dirty="0">
                <a:solidFill>
                  <a:srgbClr val="000000"/>
                </a:solidFill>
              </a:rPr>
              <a:t>Constraint names will start with the constraint number (e.g., 01_, 02_, 03_, …, 10a_, 10b_10c_)</a:t>
            </a:r>
          </a:p>
          <a:p>
            <a:pPr lvl="2"/>
            <a:r>
              <a:rPr lang="en-US" sz="1200" dirty="0">
                <a:solidFill>
                  <a:srgbClr val="000000"/>
                </a:solidFill>
              </a:rPr>
              <a:t>Single digit constraint numbers will be preceded with a “0”</a:t>
            </a:r>
            <a:br>
              <a:rPr lang="en-US" sz="1200" dirty="0">
                <a:solidFill>
                  <a:srgbClr val="000000"/>
                </a:solidFill>
              </a:rPr>
            </a:br>
            <a:r>
              <a:rPr lang="en-US" sz="1200" dirty="0" err="1">
                <a:solidFill>
                  <a:srgbClr val="000000"/>
                </a:solidFill>
              </a:rPr>
              <a:t>eg</a:t>
            </a:r>
            <a:r>
              <a:rPr lang="en-US" sz="1200" dirty="0">
                <a:solidFill>
                  <a:srgbClr val="000000"/>
                </a:solidFill>
              </a:rPr>
              <a:t>:  “01_EachGameOnce_DAL_WAS”</a:t>
            </a:r>
          </a:p>
          <a:p>
            <a:pPr lvl="2"/>
            <a:r>
              <a:rPr lang="en-US" sz="1200" dirty="0">
                <a:solidFill>
                  <a:srgbClr val="000000"/>
                </a:solidFill>
              </a:rPr>
              <a:t>Sub constraints will have letters following</a:t>
            </a:r>
            <a:br>
              <a:rPr lang="en-US" sz="1200" dirty="0">
                <a:solidFill>
                  <a:srgbClr val="000000"/>
                </a:solidFill>
              </a:rPr>
            </a:br>
            <a:r>
              <a:rPr lang="en-US" sz="1200" dirty="0" err="1">
                <a:solidFill>
                  <a:srgbClr val="000000"/>
                </a:solidFill>
              </a:rPr>
              <a:t>eg</a:t>
            </a:r>
            <a:r>
              <a:rPr lang="en-US" sz="1200" dirty="0">
                <a:solidFill>
                  <a:srgbClr val="000000"/>
                </a:solidFill>
              </a:rPr>
              <a:t>: “10b_WestCoastOnlyMon_1”</a:t>
            </a:r>
          </a:p>
          <a:p>
            <a:pPr marL="1657350" lvl="3" indent="231775"/>
            <a:endParaRPr lang="en-US" sz="700" dirty="0"/>
          </a:p>
        </p:txBody>
      </p:sp>
      <p:sp>
        <p:nvSpPr>
          <p:cNvPr id="4" name="Slide Number Placeholder 3"/>
          <p:cNvSpPr>
            <a:spLocks noGrp="1"/>
          </p:cNvSpPr>
          <p:nvPr>
            <p:ph type="sldNum" sz="quarter" idx="12"/>
          </p:nvPr>
        </p:nvSpPr>
        <p:spPr/>
        <p:txBody>
          <a:bodyPr/>
          <a:lstStyle/>
          <a:p>
            <a:fld id="{0E506935-1303-44BA-BDF9-B541015E6A71}" type="slidenum">
              <a:rPr lang="en-US" smtClean="0"/>
              <a:pPr/>
              <a:t>3</a:t>
            </a:fld>
            <a:endParaRPr lang="en-US"/>
          </a:p>
        </p:txBody>
      </p:sp>
    </p:spTree>
    <p:extLst>
      <p:ext uri="{BB962C8B-B14F-4D97-AF65-F5344CB8AC3E}">
        <p14:creationId xmlns:p14="http://schemas.microsoft.com/office/powerpoint/2010/main" val="1629661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solidFill>
                  <a:schemeClr val="bg1">
                    <a:lumMod val="75000"/>
                  </a:schemeClr>
                </a:solidFill>
              </a:rPr>
              <a:t>Homework Review</a:t>
            </a:r>
          </a:p>
          <a:p>
            <a:r>
              <a:rPr lang="en-US" dirty="0"/>
              <a:t>Lecture Overview</a:t>
            </a:r>
          </a:p>
          <a:p>
            <a:r>
              <a:rPr lang="en-US" dirty="0">
                <a:solidFill>
                  <a:schemeClr val="bg1">
                    <a:lumMod val="75000"/>
                  </a:schemeClr>
                </a:solidFill>
              </a:rPr>
              <a:t>Good Gurobi: Warm Starting a model</a:t>
            </a:r>
          </a:p>
          <a:p>
            <a:r>
              <a:rPr lang="en-US" dirty="0">
                <a:solidFill>
                  <a:schemeClr val="bg1">
                    <a:lumMod val="75000"/>
                  </a:schemeClr>
                </a:solidFill>
              </a:rPr>
              <a:t>The NFL problem (Continued): Other constraints</a:t>
            </a:r>
          </a:p>
          <a:p>
            <a:r>
              <a:rPr lang="en-US" dirty="0">
                <a:solidFill>
                  <a:schemeClr val="bg1">
                    <a:lumMod val="75000"/>
                  </a:schemeClr>
                </a:solidFill>
              </a:rPr>
              <a:t>Homework 07 Preview </a:t>
            </a:r>
          </a:p>
        </p:txBody>
      </p:sp>
      <p:sp>
        <p:nvSpPr>
          <p:cNvPr id="4" name="Slide Number Placeholder 3"/>
          <p:cNvSpPr>
            <a:spLocks noGrp="1"/>
          </p:cNvSpPr>
          <p:nvPr>
            <p:ph type="sldNum" sz="quarter" idx="12"/>
          </p:nvPr>
        </p:nvSpPr>
        <p:spPr/>
        <p:txBody>
          <a:bodyPr/>
          <a:lstStyle/>
          <a:p>
            <a:fld id="{0E506935-1303-44BA-BDF9-B541015E6A71}" type="slidenum">
              <a:rPr/>
              <a:pPr/>
              <a:t>4</a:t>
            </a:fld>
            <a:endParaRPr/>
          </a:p>
        </p:txBody>
      </p:sp>
    </p:spTree>
    <p:extLst>
      <p:ext uri="{BB962C8B-B14F-4D97-AF65-F5344CB8AC3E}">
        <p14:creationId xmlns:p14="http://schemas.microsoft.com/office/powerpoint/2010/main" val="152674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Overview</a:t>
            </a:r>
          </a:p>
        </p:txBody>
      </p:sp>
      <p:sp>
        <p:nvSpPr>
          <p:cNvPr id="3" name="Content Placeholder 2"/>
          <p:cNvSpPr>
            <a:spLocks noGrp="1"/>
          </p:cNvSpPr>
          <p:nvPr>
            <p:ph idx="1"/>
          </p:nvPr>
        </p:nvSpPr>
        <p:spPr/>
        <p:txBody>
          <a:bodyPr>
            <a:normAutofit/>
          </a:bodyPr>
          <a:lstStyle/>
          <a:p>
            <a:r>
              <a:rPr lang="en-US" dirty="0"/>
              <a:t>With respect to the NFL problem, we won’t introduce anything too new other than how they think about the problem and get you the opportunity to practice formulating more constraints that are a little harder than the Core constraints formulated last weekend</a:t>
            </a:r>
          </a:p>
        </p:txBody>
      </p:sp>
      <p:sp>
        <p:nvSpPr>
          <p:cNvPr id="4" name="Slide Number Placeholder 3"/>
          <p:cNvSpPr>
            <a:spLocks noGrp="1"/>
          </p:cNvSpPr>
          <p:nvPr>
            <p:ph type="sldNum" sz="quarter" idx="12"/>
          </p:nvPr>
        </p:nvSpPr>
        <p:spPr/>
        <p:txBody>
          <a:bodyPr/>
          <a:lstStyle/>
          <a:p>
            <a:fld id="{0E506935-1303-44BA-BDF9-B541015E6A71}" type="slidenum">
              <a:rPr lang="en-US" smtClean="0"/>
              <a:pPr/>
              <a:t>5</a:t>
            </a:fld>
            <a:endParaRPr lang="en-US"/>
          </a:p>
        </p:txBody>
      </p:sp>
    </p:spTree>
    <p:extLst>
      <p:ext uri="{BB962C8B-B14F-4D97-AF65-F5344CB8AC3E}">
        <p14:creationId xmlns:p14="http://schemas.microsoft.com/office/powerpoint/2010/main" val="149222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solidFill>
                  <a:schemeClr val="bg1">
                    <a:lumMod val="75000"/>
                  </a:schemeClr>
                </a:solidFill>
              </a:rPr>
              <a:t>Homework Review</a:t>
            </a:r>
          </a:p>
          <a:p>
            <a:r>
              <a:rPr lang="en-US" dirty="0">
                <a:solidFill>
                  <a:schemeClr val="bg1">
                    <a:lumMod val="75000"/>
                  </a:schemeClr>
                </a:solidFill>
              </a:rPr>
              <a:t>Lecture Overview</a:t>
            </a:r>
          </a:p>
          <a:p>
            <a:r>
              <a:rPr lang="en-US" dirty="0">
                <a:solidFill>
                  <a:schemeClr val="bg1">
                    <a:lumMod val="75000"/>
                  </a:schemeClr>
                </a:solidFill>
              </a:rPr>
              <a:t>Good Gurobi: Warm Starting a model</a:t>
            </a:r>
          </a:p>
          <a:p>
            <a:r>
              <a:rPr lang="en-US" dirty="0">
                <a:solidFill>
                  <a:schemeClr val="bg1">
                    <a:lumMod val="75000"/>
                  </a:schemeClr>
                </a:solidFill>
              </a:rPr>
              <a:t>The NFL problem (Continued): Other constraints</a:t>
            </a:r>
          </a:p>
          <a:p>
            <a:r>
              <a:rPr lang="en-US" dirty="0">
                <a:solidFill>
                  <a:schemeClr val="bg1">
                    <a:lumMod val="75000"/>
                  </a:schemeClr>
                </a:solidFill>
              </a:rPr>
              <a:t>Homework 07 Preview </a:t>
            </a:r>
          </a:p>
        </p:txBody>
      </p:sp>
      <p:sp>
        <p:nvSpPr>
          <p:cNvPr id="4" name="Slide Number Placeholder 3"/>
          <p:cNvSpPr>
            <a:spLocks noGrp="1"/>
          </p:cNvSpPr>
          <p:nvPr>
            <p:ph type="sldNum" sz="quarter" idx="12"/>
          </p:nvPr>
        </p:nvSpPr>
        <p:spPr/>
        <p:txBody>
          <a:bodyPr/>
          <a:lstStyle/>
          <a:p>
            <a:fld id="{0E506935-1303-44BA-BDF9-B541015E6A71}" type="slidenum">
              <a:rPr/>
              <a:pPr/>
              <a:t>6</a:t>
            </a:fld>
            <a:endParaRPr/>
          </a:p>
        </p:txBody>
      </p:sp>
    </p:spTree>
    <p:extLst>
      <p:ext uri="{BB962C8B-B14F-4D97-AF65-F5344CB8AC3E}">
        <p14:creationId xmlns:p14="http://schemas.microsoft.com/office/powerpoint/2010/main" val="204167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solidFill>
                  <a:schemeClr val="bg1">
                    <a:lumMod val="75000"/>
                  </a:schemeClr>
                </a:solidFill>
              </a:rPr>
              <a:t>Homework Review</a:t>
            </a:r>
          </a:p>
          <a:p>
            <a:r>
              <a:rPr lang="en-US" dirty="0">
                <a:solidFill>
                  <a:schemeClr val="bg1">
                    <a:lumMod val="75000"/>
                  </a:schemeClr>
                </a:solidFill>
              </a:rPr>
              <a:t>Lecture Overview</a:t>
            </a:r>
          </a:p>
          <a:p>
            <a:r>
              <a:rPr lang="en-US" dirty="0"/>
              <a:t>Good Gurobi: Warm Starting a model</a:t>
            </a:r>
          </a:p>
          <a:p>
            <a:r>
              <a:rPr lang="en-US" dirty="0">
                <a:solidFill>
                  <a:schemeClr val="bg1">
                    <a:lumMod val="75000"/>
                  </a:schemeClr>
                </a:solidFill>
              </a:rPr>
              <a:t>The NFL problem (Continued): Other constraints</a:t>
            </a:r>
          </a:p>
          <a:p>
            <a:r>
              <a:rPr lang="en-US" dirty="0">
                <a:solidFill>
                  <a:schemeClr val="bg1">
                    <a:lumMod val="75000"/>
                  </a:schemeClr>
                </a:solidFill>
              </a:rPr>
              <a:t>Homework 07 Preview </a:t>
            </a:r>
          </a:p>
        </p:txBody>
      </p:sp>
      <p:sp>
        <p:nvSpPr>
          <p:cNvPr id="4" name="Slide Number Placeholder 3"/>
          <p:cNvSpPr>
            <a:spLocks noGrp="1"/>
          </p:cNvSpPr>
          <p:nvPr>
            <p:ph type="sldNum" sz="quarter" idx="12"/>
          </p:nvPr>
        </p:nvSpPr>
        <p:spPr/>
        <p:txBody>
          <a:bodyPr/>
          <a:lstStyle/>
          <a:p>
            <a:fld id="{0E506935-1303-44BA-BDF9-B541015E6A71}" type="slidenum">
              <a:rPr/>
              <a:pPr/>
              <a:t>7</a:t>
            </a:fld>
            <a:endParaRPr/>
          </a:p>
        </p:txBody>
      </p:sp>
    </p:spTree>
    <p:extLst>
      <p:ext uri="{BB962C8B-B14F-4D97-AF65-F5344CB8AC3E}">
        <p14:creationId xmlns:p14="http://schemas.microsoft.com/office/powerpoint/2010/main" val="2216369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a:t>
            </a:r>
            <a:r>
              <a:rPr lang="en-US" dirty="0" err="1"/>
              <a:t>Gurobi</a:t>
            </a:r>
            <a:r>
              <a:rPr lang="en-US" dirty="0"/>
              <a:t>: Warm Starting a Model</a:t>
            </a:r>
          </a:p>
        </p:txBody>
      </p:sp>
      <p:sp>
        <p:nvSpPr>
          <p:cNvPr id="3" name="Content Placeholder 2"/>
          <p:cNvSpPr>
            <a:spLocks noGrp="1"/>
          </p:cNvSpPr>
          <p:nvPr>
            <p:ph idx="1"/>
          </p:nvPr>
        </p:nvSpPr>
        <p:spPr/>
        <p:txBody>
          <a:bodyPr>
            <a:normAutofit fontScale="85000" lnSpcReduction="20000"/>
          </a:bodyPr>
          <a:lstStyle/>
          <a:p>
            <a:r>
              <a:rPr lang="en-US" dirty="0"/>
              <a:t>Sometimes (but not always) you actually have a feasible solution to the current model available to you that you can use to start your model</a:t>
            </a:r>
          </a:p>
          <a:p>
            <a:r>
              <a:rPr lang="en-US" dirty="0"/>
              <a:t>Starting feasible is good because:</a:t>
            </a:r>
          </a:p>
          <a:p>
            <a:pPr lvl="1"/>
            <a:r>
              <a:rPr lang="en-US" dirty="0"/>
              <a:t>Empirically, in my own experience, MILP’s seem to make faster and better progress once you get your initial feasible solution – it makes sense, but I haven’t proven it yet</a:t>
            </a:r>
          </a:p>
          <a:p>
            <a:pPr lvl="1"/>
            <a:r>
              <a:rPr lang="en-US" dirty="0"/>
              <a:t>It sets an upper (lower bound) on subsequent solutions that can help you fathom out your solution faster (faster path to optimality)</a:t>
            </a:r>
          </a:p>
          <a:p>
            <a:pPr lvl="1"/>
            <a:r>
              <a:rPr lang="en-US" dirty="0"/>
              <a:t>It allows you to use heuristics that you have developed that require a feasible starting point (these heuristics may exist or not – but if you have such a heuristic its nice to know you can start with a feasible solution)</a:t>
            </a:r>
          </a:p>
          <a:p>
            <a:pPr lvl="1"/>
            <a:r>
              <a:rPr lang="en-US" dirty="0"/>
              <a:t>There is almost no risk to using the starting solution – If the starting solution you provide is infeasible, then </a:t>
            </a:r>
            <a:r>
              <a:rPr lang="en-US" dirty="0" err="1"/>
              <a:t>Gurobi</a:t>
            </a:r>
            <a:r>
              <a:rPr lang="en-US" dirty="0"/>
              <a:t> starts at 0 (which is where it would start if you didn’t provide a starting solution </a:t>
            </a:r>
          </a:p>
          <a:p>
            <a:r>
              <a:rPr lang="en-US" dirty="0"/>
              <a:t>If you don’t have a full integer feasible solution – but something that sure looks like it should be good to start with:</a:t>
            </a:r>
          </a:p>
          <a:p>
            <a:pPr lvl="1"/>
            <a:r>
              <a:rPr lang="en-US" dirty="0"/>
              <a:t>You can provide </a:t>
            </a:r>
            <a:r>
              <a:rPr lang="en-US" dirty="0" err="1"/>
              <a:t>Gurobi</a:t>
            </a:r>
            <a:r>
              <a:rPr lang="en-US" dirty="0"/>
              <a:t> with a partial feasible solution and ask </a:t>
            </a:r>
            <a:r>
              <a:rPr lang="en-US" dirty="0" err="1"/>
              <a:t>Gurobi</a:t>
            </a:r>
            <a:r>
              <a:rPr lang="en-US" dirty="0"/>
              <a:t> to “Guess” where to start to get feasible (possibly) more quickly</a:t>
            </a:r>
          </a:p>
          <a:p>
            <a:pPr lvl="1"/>
            <a:r>
              <a:rPr lang="en-US" dirty="0"/>
              <a:t>No promises, I have never used it, but it does look promising</a:t>
            </a:r>
          </a:p>
          <a:p>
            <a:r>
              <a:rPr lang="en-US" dirty="0"/>
              <a:t>These features are (better be) available in solvers other than </a:t>
            </a:r>
            <a:r>
              <a:rPr lang="en-US" dirty="0" err="1"/>
              <a:t>Gurobi</a:t>
            </a:r>
            <a:r>
              <a:rPr lang="en-US" dirty="0"/>
              <a:t> (CPLEX and FICO Express certainly must)</a:t>
            </a:r>
          </a:p>
        </p:txBody>
      </p:sp>
      <p:sp>
        <p:nvSpPr>
          <p:cNvPr id="4" name="Slide Number Placeholder 3"/>
          <p:cNvSpPr>
            <a:spLocks noGrp="1"/>
          </p:cNvSpPr>
          <p:nvPr>
            <p:ph type="sldNum" sz="quarter" idx="12"/>
          </p:nvPr>
        </p:nvSpPr>
        <p:spPr/>
        <p:txBody>
          <a:bodyPr/>
          <a:lstStyle/>
          <a:p>
            <a:fld id="{0E506935-1303-44BA-BDF9-B541015E6A71}" type="slidenum">
              <a:rPr lang="en-US" smtClean="0"/>
              <a:pPr/>
              <a:t>8</a:t>
            </a:fld>
            <a:endParaRPr lang="en-US"/>
          </a:p>
        </p:txBody>
      </p:sp>
    </p:spTree>
    <p:extLst>
      <p:ext uri="{BB962C8B-B14F-4D97-AF65-F5344CB8AC3E}">
        <p14:creationId xmlns:p14="http://schemas.microsoft.com/office/powerpoint/2010/main" val="331954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a:t>
            </a:r>
            <a:r>
              <a:rPr lang="en-US" dirty="0" err="1"/>
              <a:t>Gurobi</a:t>
            </a:r>
            <a:r>
              <a:rPr lang="en-US" dirty="0"/>
              <a:t>: Warm Start</a:t>
            </a:r>
          </a:p>
        </p:txBody>
      </p:sp>
      <p:sp>
        <p:nvSpPr>
          <p:cNvPr id="3" name="Content Placeholder 2"/>
          <p:cNvSpPr>
            <a:spLocks noGrp="1"/>
          </p:cNvSpPr>
          <p:nvPr>
            <p:ph idx="1"/>
          </p:nvPr>
        </p:nvSpPr>
        <p:spPr/>
        <p:txBody>
          <a:bodyPr/>
          <a:lstStyle/>
          <a:p>
            <a:r>
              <a:rPr lang="en-US" dirty="0"/>
              <a:t>USE CASE:  You solved a model earlier (pretend yesterday) and want to use that solution to start your model today</a:t>
            </a:r>
          </a:p>
          <a:p>
            <a:r>
              <a:rPr lang="en-US" dirty="0"/>
              <a:t>PRECONDITION: You saved the solution yesterday after it solved to “Optimality” or “Integer Feasible” </a:t>
            </a:r>
          </a:p>
          <a:p>
            <a:pPr lvl="1"/>
            <a:r>
              <a:rPr lang="en-US" dirty="0" err="1"/>
              <a:t>myModel.write</a:t>
            </a:r>
            <a:r>
              <a:rPr lang="en-US" dirty="0"/>
              <a:t>(“</a:t>
            </a:r>
            <a:r>
              <a:rPr lang="en-US" dirty="0" err="1"/>
              <a:t>model.mst</a:t>
            </a:r>
            <a:r>
              <a:rPr lang="en-US" dirty="0"/>
              <a:t>”), or</a:t>
            </a:r>
          </a:p>
          <a:p>
            <a:pPr lvl="1"/>
            <a:r>
              <a:rPr lang="en-US" dirty="0" err="1"/>
              <a:t>myModel.write</a:t>
            </a:r>
            <a:r>
              <a:rPr lang="en-US" dirty="0"/>
              <a:t>(“</a:t>
            </a:r>
            <a:r>
              <a:rPr lang="en-US" dirty="0" err="1"/>
              <a:t>model.sol</a:t>
            </a:r>
            <a:r>
              <a:rPr lang="en-US" dirty="0"/>
              <a:t>”), or</a:t>
            </a:r>
          </a:p>
          <a:p>
            <a:pPr lvl="1"/>
            <a:r>
              <a:rPr lang="en-US" dirty="0" err="1"/>
              <a:t>mySol</a:t>
            </a:r>
            <a:r>
              <a:rPr lang="en-US" dirty="0"/>
              <a:t> = []</a:t>
            </a:r>
            <a:br>
              <a:rPr lang="en-US" dirty="0"/>
            </a:br>
            <a:r>
              <a:rPr lang="en-US" dirty="0"/>
              <a:t>for v in </a:t>
            </a:r>
            <a:r>
              <a:rPr lang="en-US" dirty="0" err="1"/>
              <a:t>myModel.getVars</a:t>
            </a:r>
            <a:r>
              <a:rPr lang="en-US" dirty="0"/>
              <a:t>():</a:t>
            </a:r>
            <a:br>
              <a:rPr lang="en-US" dirty="0"/>
            </a:br>
            <a:r>
              <a:rPr lang="en-US" dirty="0"/>
              <a:t>    if </a:t>
            </a:r>
            <a:r>
              <a:rPr lang="en-US" dirty="0" err="1"/>
              <a:t>v.x</a:t>
            </a:r>
            <a:r>
              <a:rPr lang="en-US" dirty="0"/>
              <a:t> != 0:</a:t>
            </a:r>
            <a:br>
              <a:rPr lang="en-US" dirty="0"/>
            </a:br>
            <a:r>
              <a:rPr lang="en-US" dirty="0"/>
              <a:t>        </a:t>
            </a:r>
            <a:r>
              <a:rPr lang="en-US" dirty="0" err="1"/>
              <a:t>mySol.append</a:t>
            </a:r>
            <a:r>
              <a:rPr lang="en-US" dirty="0"/>
              <a:t>((v.name, </a:t>
            </a:r>
            <a:r>
              <a:rPr lang="en-US" dirty="0" err="1"/>
              <a:t>v.x</a:t>
            </a:r>
            <a:r>
              <a:rPr lang="en-US" dirty="0"/>
              <a:t>)</a:t>
            </a:r>
            <a:br>
              <a:rPr lang="en-US" dirty="0"/>
            </a:br>
            <a:r>
              <a:rPr lang="en-US" dirty="0" err="1"/>
              <a:t>myCursor.executemany</a:t>
            </a:r>
            <a:r>
              <a:rPr lang="en-US" dirty="0"/>
              <a:t>(</a:t>
            </a:r>
            <a:r>
              <a:rPr lang="en-US" dirty="0" err="1"/>
              <a:t>SQLString</a:t>
            </a:r>
            <a:r>
              <a:rPr lang="en-US" dirty="0"/>
              <a:t>, </a:t>
            </a:r>
            <a:r>
              <a:rPr lang="en-US" dirty="0" err="1"/>
              <a:t>mySol</a:t>
            </a:r>
            <a:r>
              <a:rPr lang="en-US" dirty="0"/>
              <a:t>)</a:t>
            </a:r>
          </a:p>
          <a:p>
            <a:pPr marL="0" indent="0">
              <a:buNone/>
            </a:pPr>
            <a:br>
              <a:rPr lang="en-US" dirty="0"/>
            </a:br>
            <a:r>
              <a:rPr lang="en-US" dirty="0"/>
              <a:t>           </a:t>
            </a:r>
          </a:p>
        </p:txBody>
      </p:sp>
      <p:sp>
        <p:nvSpPr>
          <p:cNvPr id="4" name="Slide Number Placeholder 3"/>
          <p:cNvSpPr>
            <a:spLocks noGrp="1"/>
          </p:cNvSpPr>
          <p:nvPr>
            <p:ph type="sldNum" sz="quarter" idx="12"/>
          </p:nvPr>
        </p:nvSpPr>
        <p:spPr/>
        <p:txBody>
          <a:bodyPr/>
          <a:lstStyle/>
          <a:p>
            <a:fld id="{0E506935-1303-44BA-BDF9-B541015E6A71}" type="slidenum">
              <a:rPr lang="en-US" smtClean="0"/>
              <a:pPr/>
              <a:t>9</a:t>
            </a:fld>
            <a:endParaRPr lang="en-US"/>
          </a:p>
        </p:txBody>
      </p:sp>
    </p:spTree>
    <p:extLst>
      <p:ext uri="{BB962C8B-B14F-4D97-AF65-F5344CB8AC3E}">
        <p14:creationId xmlns:p14="http://schemas.microsoft.com/office/powerpoint/2010/main" val="865539624"/>
      </p:ext>
    </p:extLst>
  </p:cSld>
  <p:clrMapOvr>
    <a:masterClrMapping/>
  </p:clrMapOvr>
</p:sld>
</file>

<file path=ppt/theme/theme1.xml><?xml version="1.0" encoding="utf-8"?>
<a:theme xmlns:a="http://schemas.openxmlformats.org/drawingml/2006/main" name="1_OR604Template">
  <a:themeElements>
    <a:clrScheme name="Mason 1">
      <a:dk1>
        <a:srgbClr val="000000"/>
      </a:dk1>
      <a:lt1>
        <a:srgbClr val="FFFFFF"/>
      </a:lt1>
      <a:dk2>
        <a:srgbClr val="505A2D"/>
      </a:dk2>
      <a:lt2>
        <a:srgbClr val="9EB060"/>
      </a:lt2>
      <a:accent1>
        <a:srgbClr val="505A2D"/>
      </a:accent1>
      <a:accent2>
        <a:srgbClr val="788843"/>
      </a:accent2>
      <a:accent3>
        <a:srgbClr val="C4CF9F"/>
      </a:accent3>
      <a:accent4>
        <a:srgbClr val="D8DFBF"/>
      </a:accent4>
      <a:accent5>
        <a:srgbClr val="EBEFDF"/>
      </a:accent5>
      <a:accent6>
        <a:srgbClr val="F8FAF4"/>
      </a:accent6>
      <a:hlink>
        <a:srgbClr val="006600"/>
      </a:hlink>
      <a:folHlink>
        <a:srgbClr val="00CC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983</TotalTime>
  <Words>1519</Words>
  <Application>Microsoft Office PowerPoint</Application>
  <PresentationFormat>On-screen Show (4:3)</PresentationFormat>
  <Paragraphs>156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1_OR604Template</vt:lpstr>
      <vt:lpstr>OR 604 Practical Optimization</vt:lpstr>
      <vt:lpstr>Agenda</vt:lpstr>
      <vt:lpstr>Homework 06 (55 points)</vt:lpstr>
      <vt:lpstr>Agenda</vt:lpstr>
      <vt:lpstr>Lecture Overview</vt:lpstr>
      <vt:lpstr>Agenda</vt:lpstr>
      <vt:lpstr>Agenda</vt:lpstr>
      <vt:lpstr>Good Gurobi: Warm Starting a Model</vt:lpstr>
      <vt:lpstr>Good Gurobi: Warm Start</vt:lpstr>
      <vt:lpstr>Good Gurobi: Warm Start</vt:lpstr>
      <vt:lpstr>Agenda</vt:lpstr>
      <vt:lpstr>The NFL Problem (cont’d)</vt:lpstr>
      <vt:lpstr>More “Involved” Variable Selection</vt:lpstr>
      <vt:lpstr>“If” Statements in Constraints</vt:lpstr>
      <vt:lpstr>In class work</vt:lpstr>
      <vt:lpstr>Agenda</vt:lpstr>
      <vt:lpstr>Homework 07 (50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 604 Practical Optimization</dc:title>
  <dc:creator>Steve</dc:creator>
  <cp:lastModifiedBy>Cici</cp:lastModifiedBy>
  <cp:revision>82</cp:revision>
  <dcterms:created xsi:type="dcterms:W3CDTF">2016-03-27T17:17:41Z</dcterms:created>
  <dcterms:modified xsi:type="dcterms:W3CDTF">2018-11-01T15:16:15Z</dcterms:modified>
</cp:coreProperties>
</file>