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301" r:id="rId4"/>
    <p:sldId id="302" r:id="rId5"/>
    <p:sldId id="303" r:id="rId6"/>
    <p:sldId id="279" r:id="rId7"/>
    <p:sldId id="304" r:id="rId8"/>
    <p:sldId id="308" r:id="rId9"/>
    <p:sldId id="309" r:id="rId10"/>
    <p:sldId id="311" r:id="rId11"/>
    <p:sldId id="310" r:id="rId12"/>
    <p:sldId id="291" r:id="rId13"/>
    <p:sldId id="305" r:id="rId14"/>
    <p:sldId id="292" r:id="rId15"/>
    <p:sldId id="293" r:id="rId16"/>
    <p:sldId id="294" r:id="rId17"/>
    <p:sldId id="306" r:id="rId18"/>
    <p:sldId id="263" r:id="rId19"/>
    <p:sldId id="265" r:id="rId20"/>
    <p:sldId id="269" r:id="rId21"/>
    <p:sldId id="270" r:id="rId22"/>
    <p:sldId id="274" r:id="rId23"/>
    <p:sldId id="307"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7" autoAdjust="0"/>
    <p:restoredTop sz="94660"/>
  </p:normalViewPr>
  <p:slideViewPr>
    <p:cSldViewPr snapToGrid="0">
      <p:cViewPr varScale="1">
        <p:scale>
          <a:sx n="116" d="100"/>
          <a:sy n="116" d="100"/>
        </p:scale>
        <p:origin x="13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4.wdp"/><Relationship Id="rId5" Type="http://schemas.openxmlformats.org/officeDocument/2006/relationships/image" Target="../media/image5.png"/><Relationship Id="rId4" Type="http://schemas.microsoft.com/office/2007/relationships/hdphoto" Target="../media/hdphoto3.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lgn="ctr">
              <a:defRPr>
                <a:latin typeface="Times New Roman" pitchFamily="18" charset="0"/>
                <a:cs typeface="Times New Roman" pitchFamily="18" charset="0"/>
              </a:defRPr>
            </a:lvl1pPr>
          </a:lstStyle>
          <a:p>
            <a:r>
              <a:rPr lang="en-US" dirty="0" smtClean="0"/>
              <a:t>Add Title Here</a:t>
            </a:r>
            <a:endParaRPr lang="en-US" dirty="0"/>
          </a:p>
        </p:txBody>
      </p:sp>
      <p:sp>
        <p:nvSpPr>
          <p:cNvPr id="3" name="Subtitle 2"/>
          <p:cNvSpPr>
            <a:spLocks noGrp="1"/>
          </p:cNvSpPr>
          <p:nvPr>
            <p:ph type="subTitle" idx="1"/>
          </p:nvPr>
        </p:nvSpPr>
        <p:spPr>
          <a:xfrm>
            <a:off x="1371600" y="3886200"/>
            <a:ext cx="6400800" cy="523220"/>
          </a:xfrm>
          <a:noFill/>
        </p:spPr>
        <p:txBody>
          <a:bodyPr vert="horz" wrap="square" lIns="91440" tIns="45720" rIns="91440" bIns="45720" rtlCol="0">
            <a:spAutoFit/>
          </a:bodyPr>
          <a:lstStyle>
            <a:lvl1pPr marL="0" indent="0" algn="ctr" defTabSz="914400" rtl="0" eaLnBrk="1" latinLnBrk="0" hangingPunct="1">
              <a:spcBef>
                <a:spcPct val="20000"/>
              </a:spcBef>
              <a:buFont typeface="Arial" panose="020B0604020202020204" pitchFamily="34" charset="0"/>
              <a:buNone/>
              <a:defRPr lang="en-US" sz="2800" kern="1200" dirty="0">
                <a:solidFill>
                  <a:srgbClr val="1E6238"/>
                </a:solidFill>
                <a:latin typeface="Times New Roman" panose="02020603050405020304" pitchFamily="18" charset="0"/>
                <a:ea typeface="+mn-ea"/>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2"/>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l="669" r="303"/>
          <a:stretch/>
        </p:blipFill>
        <p:spPr bwMode="auto">
          <a:xfrm>
            <a:off x="0" y="0"/>
            <a:ext cx="9144000" cy="255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userDrawn="1"/>
        </p:nvGrpSpPr>
        <p:grpSpPr>
          <a:xfrm>
            <a:off x="136525" y="5400095"/>
            <a:ext cx="1920875" cy="1381705"/>
            <a:chOff x="136525" y="5353050"/>
            <a:chExt cx="1920875" cy="1381705"/>
          </a:xfrm>
        </p:grpSpPr>
        <p:pic>
          <p:nvPicPr>
            <p:cNvPr id="9" name="Picture 2"/>
            <p:cNvPicPr>
              <a:picLocks noChangeAspect="1" noChangeArrowheads="1"/>
            </p:cNvPicPr>
            <p:nvPr/>
          </p:nvPicPr>
          <p:blipFill rotWithShape="1">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0" b="75000" l="1429" r="99048">
                          <a14:foregroundMark x1="66190" y1="46507" x2="66190" y2="46507"/>
                          <a14:foregroundMark x1="84444" y1="47794" x2="84444" y2="47794"/>
                          <a14:foregroundMark x1="43016" y1="30147" x2="43016" y2="30147"/>
                          <a14:foregroundMark x1="52063" y1="34007" x2="52063" y2="34007"/>
                          <a14:foregroundMark x1="65397" y1="32904" x2="65397" y2="32904"/>
                          <a14:foregroundMark x1="75238" y1="31985" x2="75238" y2="31985"/>
                          <a14:foregroundMark x1="84762" y1="30515" x2="84762" y2="30515"/>
                          <a14:foregroundMark x1="93968" y1="30147" x2="93968" y2="30147"/>
                          <a14:foregroundMark x1="38889" y1="20037" x2="38889" y2="20037"/>
                          <a14:foregroundMark x1="7778" y1="69485" x2="7778" y2="69485"/>
                          <a14:foregroundMark x1="19048" y1="68566" x2="19048" y2="68566"/>
                          <a14:foregroundMark x1="26349" y1="68566" x2="26349" y2="68566"/>
                          <a14:foregroundMark x1="38413" y1="68934" x2="38413" y2="68934"/>
                          <a14:foregroundMark x1="47143" y1="67463" x2="47143" y2="67463"/>
                          <a14:foregroundMark x1="58730" y1="68934" x2="58730" y2="68934"/>
                          <a14:foregroundMark x1="67460" y1="68566" x2="67460" y2="68566"/>
                          <a14:foregroundMark x1="75714" y1="69853" x2="75714" y2="69853"/>
                          <a14:foregroundMark x1="84444" y1="69485" x2="84444" y2="69485"/>
                          <a14:foregroundMark x1="95079" y1="68934" x2="95079" y2="68934"/>
                        </a14:backgroundRemoval>
                      </a14:imgEffect>
                      <a14:imgEffect>
                        <a14:saturation sat="66000"/>
                      </a14:imgEffect>
                    </a14:imgLayer>
                  </a14:imgProps>
                </a:ext>
                <a:ext uri="{28A0092B-C50C-407E-A947-70E740481C1C}">
                  <a14:useLocalDpi xmlns:a14="http://schemas.microsoft.com/office/drawing/2010/main" val="0"/>
                </a:ext>
              </a:extLst>
            </a:blip>
            <a:srcRect t="12898" b="16632"/>
            <a:stretch/>
          </p:blipFill>
          <p:spPr bwMode="auto">
            <a:xfrm>
              <a:off x="136525" y="5566824"/>
              <a:ext cx="1920875" cy="116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6">
                      <a14:imgEffect>
                        <a14:backgroundRemoval t="0" b="24816" l="10000" r="90000"/>
                      </a14:imgEffect>
                      <a14:imgEffect>
                        <a14:saturation sat="66000"/>
                      </a14:imgEffect>
                    </a14:imgLayer>
                  </a14:imgProps>
                </a:ext>
                <a:ext uri="{28A0092B-C50C-407E-A947-70E740481C1C}">
                  <a14:useLocalDpi xmlns:a14="http://schemas.microsoft.com/office/drawing/2010/main" val="0"/>
                </a:ext>
              </a:extLst>
            </a:blip>
            <a:srcRect l="23524" r="46258" b="74203"/>
            <a:stretch/>
          </p:blipFill>
          <p:spPr bwMode="auto">
            <a:xfrm>
              <a:off x="588397" y="5353050"/>
              <a:ext cx="580445" cy="42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TextBox 10"/>
          <p:cNvSpPr txBox="1"/>
          <p:nvPr userDrawn="1"/>
        </p:nvSpPr>
        <p:spPr>
          <a:xfrm>
            <a:off x="2221675" y="5932451"/>
            <a:ext cx="3538148" cy="646331"/>
          </a:xfrm>
          <a:prstGeom prst="rect">
            <a:avLst/>
          </a:prstGeom>
          <a:noFill/>
        </p:spPr>
        <p:txBody>
          <a:bodyPr wrap="none" rtlCol="0">
            <a:spAutoFit/>
          </a:bodyPr>
          <a:lstStyle/>
          <a:p>
            <a:r>
              <a:rPr lang="en-US" dirty="0">
                <a:solidFill>
                  <a:srgbClr val="1E6238"/>
                </a:solidFill>
                <a:latin typeface="Times New Roman" panose="02020603050405020304" pitchFamily="18" charset="0"/>
                <a:cs typeface="Times New Roman" panose="02020603050405020304" pitchFamily="18" charset="0"/>
              </a:rPr>
              <a:t>Department of Systems Engineering</a:t>
            </a:r>
            <a:br>
              <a:rPr lang="en-US" dirty="0">
                <a:solidFill>
                  <a:srgbClr val="1E6238"/>
                </a:solidFill>
                <a:latin typeface="Times New Roman" panose="02020603050405020304" pitchFamily="18" charset="0"/>
                <a:cs typeface="Times New Roman" panose="02020603050405020304" pitchFamily="18" charset="0"/>
              </a:rPr>
            </a:br>
            <a:r>
              <a:rPr lang="en-US" dirty="0">
                <a:solidFill>
                  <a:srgbClr val="1E6238"/>
                </a:solidFill>
                <a:latin typeface="Times New Roman" panose="02020603050405020304" pitchFamily="18" charset="0"/>
                <a:cs typeface="Times New Roman" panose="02020603050405020304" pitchFamily="18" charset="0"/>
              </a:rPr>
              <a:t>And Operations Research</a:t>
            </a:r>
          </a:p>
        </p:txBody>
      </p:sp>
    </p:spTree>
    <p:extLst>
      <p:ext uri="{BB962C8B-B14F-4D97-AF65-F5344CB8AC3E}">
        <p14:creationId xmlns:p14="http://schemas.microsoft.com/office/powerpoint/2010/main" val="52121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F380D5-8039-486A-A845-DEC23FAB4568}" type="datetime1">
              <a:rPr lang="en-US">
                <a:solidFill>
                  <a:srgbClr val="000000"/>
                </a:solidFill>
              </a:rPr>
              <a:pPr/>
              <a:t>8/18/2018</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3783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0AC5C2D-9714-4F39-91ED-48E506C1F1DA}" type="datetime1">
              <a:rPr lang="en-US">
                <a:solidFill>
                  <a:srgbClr val="000000"/>
                </a:solidFill>
              </a:rPr>
              <a:pPr/>
              <a:t>8/18/2018</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63461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DBBF4D8-BDFF-426B-A02C-80E3122D3F8E}" type="datetime1">
              <a:rPr lang="en-US">
                <a:solidFill>
                  <a:srgbClr val="000000"/>
                </a:solidFill>
              </a:rPr>
              <a:pPr/>
              <a:t>8/18/2018</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261670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91588D3-8B7F-4807-A820-9735931A9D3A}" type="datetime1">
              <a:rPr lang="en-US">
                <a:solidFill>
                  <a:srgbClr val="000000"/>
                </a:solidFill>
              </a:rPr>
              <a:pPr/>
              <a:t>8/18/2018</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357520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9A22584-BCF7-4BD0-83D6-392A101C318C}" type="datetime1">
              <a:rPr lang="en-US">
                <a:solidFill>
                  <a:srgbClr val="000000"/>
                </a:solidFill>
              </a:rPr>
              <a:pPr/>
              <a:t>8/18/2018</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29068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8C31E67-077E-4FEE-991B-32EBC7B902EB}" type="datetime1">
              <a:rPr lang="en-US">
                <a:solidFill>
                  <a:srgbClr val="000000"/>
                </a:solidFill>
              </a:rPr>
              <a:pPr/>
              <a:t>8/18/2018</a:t>
            </a:fld>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89881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745D115-C941-44CB-83A5-16DB5368356C}" type="datetime1">
              <a:rPr lang="en-US">
                <a:solidFill>
                  <a:srgbClr val="000000"/>
                </a:solidFill>
              </a:rPr>
              <a:pPr/>
              <a:t>8/18/2018</a:t>
            </a:fld>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395914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06CB504-5E18-4E5C-A3CB-887AC45FF531}" type="datetime1">
              <a:rPr lang="en-US">
                <a:solidFill>
                  <a:srgbClr val="000000"/>
                </a:solidFill>
              </a:rPr>
              <a:pPr/>
              <a:t>8/18/2018</a:t>
            </a:fld>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0330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14392C-55FC-4B5D-96B0-EEA92525163D}" type="datetime1">
              <a:rPr lang="en-US">
                <a:solidFill>
                  <a:srgbClr val="000000"/>
                </a:solidFill>
              </a:rPr>
              <a:pPr/>
              <a:t>8/18/2018</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92089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4811C43-8C40-4588-B7F3-EBF6C2BA2994}" type="datetime1">
              <a:rPr lang="en-US">
                <a:solidFill>
                  <a:srgbClr val="000000"/>
                </a:solidFill>
              </a:rPr>
              <a:pPr/>
              <a:t>8/18/2018</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365492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286000" y="6553199"/>
            <a:ext cx="4572000" cy="304801"/>
          </a:xfrm>
          <a:prstGeom prst="rect">
            <a:avLst/>
          </a:prstGeom>
        </p:spPr>
        <p:txBody>
          <a:bodyPr vert="horz" lIns="91440" tIns="45720" rIns="91440" bIns="45720" rtlCol="0" anchor="b"/>
          <a:lstStyle>
            <a:lvl1pPr algn="ctr">
              <a:defRPr sz="1200">
                <a:solidFill>
                  <a:schemeClr val="tx1">
                    <a:tint val="75000"/>
                  </a:schemeClr>
                </a:solidFill>
              </a:defRPr>
            </a:lvl1pPr>
          </a:lstStyle>
          <a:p>
            <a:endParaRPr lang="en-US" dirty="0">
              <a:solidFill>
                <a:srgbClr val="000000">
                  <a:tint val="75000"/>
                </a:srgbClr>
              </a:solidFill>
            </a:endParaRPr>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lang="en-US" sz="1200" kern="1200" smtClean="0">
                <a:solidFill>
                  <a:srgbClr val="1E6238"/>
                </a:solidFill>
                <a:latin typeface="+mn-lt"/>
                <a:ea typeface="+mn-ea"/>
                <a:cs typeface="+mn-cs"/>
              </a:defRPr>
            </a:lvl1pPr>
          </a:lstStyle>
          <a:p>
            <a:fld id="{840E139D-8F7D-43AA-BBE4-93467E6317BC}" type="slidenum">
              <a:rPr/>
              <a:pPr/>
              <a:t>‹#›</a:t>
            </a:fld>
            <a:endParaRPr dirty="0"/>
          </a:p>
        </p:txBody>
      </p:sp>
      <p:cxnSp>
        <p:nvCxnSpPr>
          <p:cNvPr id="7" name="Straight Connector 6"/>
          <p:cNvCxnSpPr/>
          <p:nvPr/>
        </p:nvCxnSpPr>
        <p:spPr>
          <a:xfrm>
            <a:off x="-4641" y="1087343"/>
            <a:ext cx="9144000" cy="0"/>
          </a:xfrm>
          <a:prstGeom prst="line">
            <a:avLst/>
          </a:prstGeom>
          <a:ln w="76200">
            <a:solidFill>
              <a:srgbClr val="E2A82B"/>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066800"/>
            <a:ext cx="9144000" cy="0"/>
          </a:xfrm>
          <a:prstGeom prst="line">
            <a:avLst/>
          </a:prstGeom>
          <a:ln w="76200">
            <a:solidFill>
              <a:srgbClr val="1E6238"/>
            </a:solidFill>
          </a:ln>
        </p:spPr>
        <p:style>
          <a:lnRef idx="1">
            <a:schemeClr val="accent1"/>
          </a:lnRef>
          <a:fillRef idx="0">
            <a:schemeClr val="accent1"/>
          </a:fillRef>
          <a:effectRef idx="0">
            <a:schemeClr val="accent1"/>
          </a:effectRef>
          <a:fontRef idx="minor">
            <a:schemeClr val="tx1"/>
          </a:fontRef>
        </p:style>
      </p:cxnSp>
      <p:grpSp>
        <p:nvGrpSpPr>
          <p:cNvPr id="9" name="Group 8"/>
          <p:cNvGrpSpPr>
            <a:grpSpLocks noChangeAspect="1"/>
          </p:cNvGrpSpPr>
          <p:nvPr/>
        </p:nvGrpSpPr>
        <p:grpSpPr>
          <a:xfrm>
            <a:off x="7828057" y="60305"/>
            <a:ext cx="1248566" cy="898108"/>
            <a:chOff x="136525" y="5353050"/>
            <a:chExt cx="1920875" cy="1381705"/>
          </a:xfrm>
        </p:grpSpPr>
        <p:pic>
          <p:nvPicPr>
            <p:cNvPr id="10" name="Picture 2"/>
            <p:cNvPicPr>
              <a:picLocks noChangeAspect="1" noChangeArrowheads="1"/>
            </p:cNvPicPr>
            <p:nvPr/>
          </p:nvPicPr>
          <p:blipFill rotWithShape="1">
            <a:blip r:embed="rId13" cstate="print">
              <a:clrChange>
                <a:clrFrom>
                  <a:srgbClr val="FFFFFF"/>
                </a:clrFrom>
                <a:clrTo>
                  <a:srgbClr val="FFFFFF">
                    <a:alpha val="0"/>
                  </a:srgbClr>
                </a:clrTo>
              </a:clrChange>
              <a:extLst>
                <a:ext uri="{BEBA8EAE-BF5A-486C-A8C5-ECC9F3942E4B}">
                  <a14:imgProps xmlns:a14="http://schemas.microsoft.com/office/drawing/2010/main">
                    <a14:imgLayer r:embed="rId14">
                      <a14:imgEffect>
                        <a14:backgroundRemoval t="0" b="75000" l="1429" r="99048">
                          <a14:foregroundMark x1="66190" y1="46507" x2="66190" y2="46507"/>
                          <a14:foregroundMark x1="84444" y1="47794" x2="84444" y2="47794"/>
                          <a14:foregroundMark x1="43016" y1="30147" x2="43016" y2="30147"/>
                          <a14:foregroundMark x1="52063" y1="34007" x2="52063" y2="34007"/>
                          <a14:foregroundMark x1="65397" y1="32904" x2="65397" y2="32904"/>
                          <a14:foregroundMark x1="75238" y1="31985" x2="75238" y2="31985"/>
                          <a14:foregroundMark x1="84762" y1="30515" x2="84762" y2="30515"/>
                          <a14:foregroundMark x1="93968" y1="30147" x2="93968" y2="30147"/>
                          <a14:foregroundMark x1="38889" y1="20037" x2="38889" y2="20037"/>
                          <a14:foregroundMark x1="7778" y1="69485" x2="7778" y2="69485"/>
                          <a14:foregroundMark x1="19048" y1="68566" x2="19048" y2="68566"/>
                          <a14:foregroundMark x1="26349" y1="68566" x2="26349" y2="68566"/>
                          <a14:foregroundMark x1="38413" y1="68934" x2="38413" y2="68934"/>
                          <a14:foregroundMark x1="47143" y1="67463" x2="47143" y2="67463"/>
                          <a14:foregroundMark x1="58730" y1="68934" x2="58730" y2="68934"/>
                          <a14:foregroundMark x1="67460" y1="68566" x2="67460" y2="68566"/>
                          <a14:foregroundMark x1="75714" y1="69853" x2="75714" y2="69853"/>
                          <a14:foregroundMark x1="84444" y1="69485" x2="84444" y2="69485"/>
                          <a14:foregroundMark x1="95079" y1="68934" x2="95079" y2="68934"/>
                        </a14:backgroundRemoval>
                      </a14:imgEffect>
                      <a14:imgEffect>
                        <a14:saturation sat="66000"/>
                      </a14:imgEffect>
                    </a14:imgLayer>
                  </a14:imgProps>
                </a:ext>
                <a:ext uri="{28A0092B-C50C-407E-A947-70E740481C1C}">
                  <a14:useLocalDpi xmlns:a14="http://schemas.microsoft.com/office/drawing/2010/main" val="0"/>
                </a:ext>
              </a:extLst>
            </a:blip>
            <a:srcRect t="12898" b="16632"/>
            <a:stretch/>
          </p:blipFill>
          <p:spPr bwMode="auto">
            <a:xfrm>
              <a:off x="136525" y="5566824"/>
              <a:ext cx="1920875" cy="116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15" cstate="print">
              <a:clrChange>
                <a:clrFrom>
                  <a:srgbClr val="FFFFFF"/>
                </a:clrFrom>
                <a:clrTo>
                  <a:srgbClr val="FFFFFF">
                    <a:alpha val="0"/>
                  </a:srgbClr>
                </a:clrTo>
              </a:clrChange>
              <a:extLst>
                <a:ext uri="{BEBA8EAE-BF5A-486C-A8C5-ECC9F3942E4B}">
                  <a14:imgProps xmlns:a14="http://schemas.microsoft.com/office/drawing/2010/main">
                    <a14:imgLayer r:embed="rId16">
                      <a14:imgEffect>
                        <a14:backgroundRemoval t="0" b="24816" l="10000" r="90000"/>
                      </a14:imgEffect>
                      <a14:imgEffect>
                        <a14:saturation sat="66000"/>
                      </a14:imgEffect>
                    </a14:imgLayer>
                  </a14:imgProps>
                </a:ext>
                <a:ext uri="{28A0092B-C50C-407E-A947-70E740481C1C}">
                  <a14:useLocalDpi xmlns:a14="http://schemas.microsoft.com/office/drawing/2010/main" val="0"/>
                </a:ext>
              </a:extLst>
            </a:blip>
            <a:srcRect l="23524" r="46258" b="74203"/>
            <a:stretch/>
          </p:blipFill>
          <p:spPr bwMode="auto">
            <a:xfrm>
              <a:off x="588397" y="5353050"/>
              <a:ext cx="580445" cy="42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28257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urobi.com/documentation/8.0/refman/parameters.html#sec:Paramete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 604</a:t>
            </a:r>
            <a:br>
              <a:rPr lang="en-US" dirty="0" smtClean="0"/>
            </a:br>
            <a:r>
              <a:rPr lang="en-US" dirty="0" smtClean="0"/>
              <a:t>Practical Optimization</a:t>
            </a:r>
            <a:endParaRPr lang="en-US" dirty="0"/>
          </a:p>
        </p:txBody>
      </p:sp>
      <p:sp>
        <p:nvSpPr>
          <p:cNvPr id="3" name="Subtitle 2"/>
          <p:cNvSpPr>
            <a:spLocks noGrp="1"/>
          </p:cNvSpPr>
          <p:nvPr>
            <p:ph type="subTitle" idx="1"/>
          </p:nvPr>
        </p:nvSpPr>
        <p:spPr>
          <a:xfrm>
            <a:off x="1371600" y="3886200"/>
            <a:ext cx="6400800" cy="954107"/>
          </a:xfrm>
        </p:spPr>
        <p:txBody>
          <a:bodyPr/>
          <a:lstStyle/>
          <a:p>
            <a:r>
              <a:rPr lang="en-US" dirty="0" smtClean="0"/>
              <a:t>Lesson </a:t>
            </a:r>
            <a:r>
              <a:rPr lang="en-US" dirty="0" smtClean="0"/>
              <a:t>06:  </a:t>
            </a:r>
            <a:r>
              <a:rPr lang="en-US" dirty="0" smtClean="0"/>
              <a:t>Assignment Models and the NFL</a:t>
            </a:r>
          </a:p>
        </p:txBody>
      </p:sp>
    </p:spTree>
    <p:extLst>
      <p:ext uri="{BB962C8B-B14F-4D97-AF65-F5344CB8AC3E}">
        <p14:creationId xmlns:p14="http://schemas.microsoft.com/office/powerpoint/2010/main" val="2210874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t>
            </a:r>
            <a:r>
              <a:rPr lang="en-US" dirty="0" err="1" smtClean="0"/>
              <a:t>Gurobi</a:t>
            </a:r>
            <a:r>
              <a:rPr lang="en-US" dirty="0" smtClean="0"/>
              <a:t>: Setting Parameters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Sometimes stock </a:t>
            </a:r>
            <a:r>
              <a:rPr lang="en-US" dirty="0" err="1" smtClean="0"/>
              <a:t>Gurobi</a:t>
            </a:r>
            <a:r>
              <a:rPr lang="en-US" dirty="0" smtClean="0"/>
              <a:t> does not always work exactly like you want</a:t>
            </a:r>
          </a:p>
          <a:p>
            <a:r>
              <a:rPr lang="en-US" dirty="0" smtClean="0"/>
              <a:t>Sometimes you might need to set (change) parameters to get </a:t>
            </a:r>
            <a:r>
              <a:rPr lang="en-US" dirty="0" err="1" smtClean="0"/>
              <a:t>Gurobi</a:t>
            </a:r>
            <a:r>
              <a:rPr lang="en-US" dirty="0" smtClean="0"/>
              <a:t> to behave the way you want</a:t>
            </a:r>
          </a:p>
          <a:p>
            <a:r>
              <a:rPr lang="en-US" dirty="0" smtClean="0"/>
              <a:t>The four most common parameters I have used are:</a:t>
            </a:r>
          </a:p>
          <a:p>
            <a:pPr lvl="1"/>
            <a:r>
              <a:rPr lang="en-US" dirty="0" err="1" smtClean="0"/>
              <a:t>MIPFocus</a:t>
            </a:r>
            <a:r>
              <a:rPr lang="en-US" dirty="0" smtClean="0"/>
              <a:t>:  Changes </a:t>
            </a:r>
            <a:r>
              <a:rPr lang="en-US" dirty="0" err="1" smtClean="0"/>
              <a:t>Gurobi’s</a:t>
            </a:r>
            <a:r>
              <a:rPr lang="en-US" dirty="0" smtClean="0"/>
              <a:t> heuristic strategy (values are 0-default: Balance between finding feasible and proving optimal, 1: Focus on finding feasible, 2: Focus on proving optimality, and 3: Focus on raising the lower bound).  In my extremely limited experience, </a:t>
            </a:r>
            <a:r>
              <a:rPr lang="en-US" dirty="0" err="1" smtClean="0"/>
              <a:t>MIPFocus</a:t>
            </a:r>
            <a:r>
              <a:rPr lang="en-US" dirty="0" smtClean="0"/>
              <a:t> = 1 is really great for solving hard Mixed Integer Programming (MIP) problems</a:t>
            </a:r>
          </a:p>
          <a:p>
            <a:pPr lvl="1"/>
            <a:r>
              <a:rPr lang="en-US" dirty="0" err="1" smtClean="0"/>
              <a:t>TimeLimit</a:t>
            </a:r>
            <a:r>
              <a:rPr lang="en-US" dirty="0" smtClean="0"/>
              <a:t>:  Sets the amount of time (in seconds) </a:t>
            </a:r>
            <a:r>
              <a:rPr lang="en-US" dirty="0" err="1" smtClean="0"/>
              <a:t>Gurobi</a:t>
            </a:r>
            <a:r>
              <a:rPr lang="en-US" dirty="0" smtClean="0"/>
              <a:t> will work on solving the problem before terminating.  It returns a model status of GRB.TIME_LIMIT if the time limit was reached before optimality or some other stopping criteria were met.  WARNING:  Will terminate the run at the specified time even if no MIP solution was identified</a:t>
            </a:r>
          </a:p>
          <a:p>
            <a:pPr lvl="1"/>
            <a:r>
              <a:rPr lang="en-US" dirty="0" err="1" smtClean="0"/>
              <a:t>SolutionLimit</a:t>
            </a:r>
            <a:r>
              <a:rPr lang="en-US" dirty="0" smtClean="0"/>
              <a:t>: Sets the number of integer feasible solutions you are willing to find before you terminate the model run.  Generally I use this if I want to stop after the first integer solution (if I think its important to find only integer feasible).</a:t>
            </a:r>
          </a:p>
          <a:p>
            <a:pPr lvl="1"/>
            <a:r>
              <a:rPr lang="en-US" dirty="0" err="1" smtClean="0"/>
              <a:t>MIPGap</a:t>
            </a:r>
            <a:r>
              <a:rPr lang="en-US" dirty="0" smtClean="0"/>
              <a:t>:  Allows the model to run (and return GRB.OPTIMAL) when the gap between the upper and lower bounds is less than the </a:t>
            </a:r>
            <a:r>
              <a:rPr lang="en-US" dirty="0" err="1" smtClean="0"/>
              <a:t>MIPGap</a:t>
            </a:r>
            <a:r>
              <a:rPr lang="en-US" dirty="0" smtClean="0"/>
              <a:t> value.  Default is .0001 (.01%).  Used when “good enough” is good enough or when you have confidence that the error in your parameters and estimates precludes an exact answer.</a:t>
            </a:r>
            <a:endParaRPr lang="en-US" dirty="0"/>
          </a:p>
          <a:p>
            <a:r>
              <a:rPr lang="en-US" dirty="0" smtClean="0"/>
              <a:t>Invoked using the following command:</a:t>
            </a:r>
          </a:p>
          <a:p>
            <a:pPr lvl="1"/>
            <a:r>
              <a:rPr lang="en-US" dirty="0" err="1" smtClean="0"/>
              <a:t>myModel.setParam</a:t>
            </a:r>
            <a:r>
              <a:rPr lang="en-US" dirty="0" smtClean="0"/>
              <a:t>(‘</a:t>
            </a:r>
            <a:r>
              <a:rPr lang="en-US" dirty="0" err="1" smtClean="0"/>
              <a:t>paramNameAsString</a:t>
            </a:r>
            <a:r>
              <a:rPr lang="en-US" dirty="0" smtClean="0"/>
              <a:t>”, </a:t>
            </a:r>
            <a:r>
              <a:rPr lang="en-US" dirty="0" err="1" smtClean="0"/>
              <a:t>paramValue</a:t>
            </a:r>
            <a:r>
              <a:rPr lang="en-US" dirty="0" smtClean="0"/>
              <a:t>) e.g., </a:t>
            </a:r>
            <a:r>
              <a:rPr lang="en-US" dirty="0" err="1" smtClean="0"/>
              <a:t>myModel.setParam</a:t>
            </a:r>
            <a:r>
              <a:rPr lang="en-US" dirty="0" smtClean="0"/>
              <a:t>(‘</a:t>
            </a:r>
            <a:r>
              <a:rPr lang="en-US" dirty="0" err="1" smtClean="0"/>
              <a:t>MIPFocus</a:t>
            </a:r>
            <a:r>
              <a:rPr lang="en-US" dirty="0" smtClean="0"/>
              <a:t>”, 1)</a:t>
            </a:r>
          </a:p>
          <a:p>
            <a:pPr lvl="1"/>
            <a:r>
              <a:rPr lang="en-US" dirty="0"/>
              <a:t>See </a:t>
            </a:r>
            <a:r>
              <a:rPr lang="en-US" dirty="0">
                <a:hlinkClick r:id="rId2"/>
              </a:rPr>
              <a:t>http://</a:t>
            </a:r>
            <a:r>
              <a:rPr lang="en-US" dirty="0" smtClean="0">
                <a:hlinkClick r:id="rId2"/>
              </a:rPr>
              <a:t>www.gurobi.com/documentation/8.0/refman/parameters.html#sec:Parameters</a:t>
            </a:r>
            <a:r>
              <a:rPr lang="en-US" dirty="0" smtClean="0"/>
              <a:t> for the available </a:t>
            </a:r>
            <a:r>
              <a:rPr lang="en-US" dirty="0" err="1" smtClean="0"/>
              <a:t>Gurobi</a:t>
            </a:r>
            <a:r>
              <a:rPr lang="en-US" dirty="0" smtClean="0"/>
              <a:t> parameters</a:t>
            </a:r>
          </a:p>
          <a:p>
            <a:r>
              <a:rPr lang="en-US" dirty="0" smtClean="0"/>
              <a:t>Set the parameters BEFORE you call the optimization method (</a:t>
            </a:r>
            <a:r>
              <a:rPr lang="en-US" dirty="0" err="1" smtClean="0"/>
              <a:t>myModel.optimize</a:t>
            </a:r>
            <a:r>
              <a:rPr lang="en-US" dirty="0" smtClean="0"/>
              <a:t>())</a:t>
            </a:r>
          </a:p>
        </p:txBody>
      </p:sp>
      <p:sp>
        <p:nvSpPr>
          <p:cNvPr id="4" name="Slide Number Placeholder 3"/>
          <p:cNvSpPr>
            <a:spLocks noGrp="1"/>
          </p:cNvSpPr>
          <p:nvPr>
            <p:ph type="sldNum" sz="quarter" idx="12"/>
          </p:nvPr>
        </p:nvSpPr>
        <p:spPr/>
        <p:txBody>
          <a:bodyPr/>
          <a:lstStyle/>
          <a:p>
            <a:fld id="{0E506935-1303-44BA-BDF9-B541015E6A71}" type="slidenum">
              <a:rPr lang="en-US" smtClean="0"/>
              <a:pPr/>
              <a:t>10</a:t>
            </a:fld>
            <a:endParaRPr lang="en-US"/>
          </a:p>
        </p:txBody>
      </p:sp>
    </p:spTree>
    <p:extLst>
      <p:ext uri="{BB962C8B-B14F-4D97-AF65-F5344CB8AC3E}">
        <p14:creationId xmlns:p14="http://schemas.microsoft.com/office/powerpoint/2010/main" val="351245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Homework review</a:t>
            </a:r>
          </a:p>
          <a:p>
            <a:r>
              <a:rPr lang="en-US" dirty="0" smtClean="0">
                <a:solidFill>
                  <a:schemeClr val="bg1">
                    <a:lumMod val="75000"/>
                  </a:schemeClr>
                </a:solidFill>
              </a:rPr>
              <a:t>Lecture overview</a:t>
            </a:r>
          </a:p>
          <a:p>
            <a:r>
              <a:rPr lang="en-US" dirty="0" smtClean="0">
                <a:solidFill>
                  <a:schemeClr val="bg1">
                    <a:lumMod val="75000"/>
                  </a:schemeClr>
                </a:solidFill>
              </a:rPr>
              <a:t>Pseudo Theory – Total </a:t>
            </a:r>
            <a:r>
              <a:rPr lang="en-US" dirty="0" err="1" smtClean="0">
                <a:solidFill>
                  <a:schemeClr val="bg1">
                    <a:lumMod val="75000"/>
                  </a:schemeClr>
                </a:solidFill>
              </a:rPr>
              <a:t>Unimodularity</a:t>
            </a:r>
            <a:endParaRPr lang="en-US" dirty="0" smtClean="0">
              <a:solidFill>
                <a:schemeClr val="bg1">
                  <a:lumMod val="75000"/>
                </a:schemeClr>
              </a:solidFill>
            </a:endParaRPr>
          </a:p>
          <a:p>
            <a:r>
              <a:rPr lang="en-US" dirty="0" smtClean="0">
                <a:solidFill>
                  <a:schemeClr val="bg1">
                    <a:lumMod val="75000"/>
                  </a:schemeClr>
                </a:solidFill>
              </a:rPr>
              <a:t>Good </a:t>
            </a:r>
            <a:r>
              <a:rPr lang="en-US" dirty="0" err="1" smtClean="0">
                <a:solidFill>
                  <a:schemeClr val="bg1">
                    <a:lumMod val="75000"/>
                  </a:schemeClr>
                </a:solidFill>
              </a:rPr>
              <a:t>Gurobi</a:t>
            </a:r>
            <a:r>
              <a:rPr lang="en-US" dirty="0" smtClean="0">
                <a:solidFill>
                  <a:schemeClr val="bg1">
                    <a:lumMod val="75000"/>
                  </a:schemeClr>
                </a:solidFill>
              </a:rPr>
              <a:t>: Setting Parameters</a:t>
            </a:r>
          </a:p>
          <a:p>
            <a:r>
              <a:rPr lang="en-US" dirty="0" smtClean="0"/>
              <a:t>Special Formulations</a:t>
            </a:r>
          </a:p>
          <a:p>
            <a:r>
              <a:rPr lang="en-US" dirty="0" smtClean="0">
                <a:solidFill>
                  <a:schemeClr val="bg1">
                    <a:lumMod val="75000"/>
                  </a:schemeClr>
                </a:solidFill>
              </a:rPr>
              <a:t>The Assignment Problem</a:t>
            </a:r>
          </a:p>
          <a:p>
            <a:r>
              <a:rPr lang="en-US" dirty="0" smtClean="0">
                <a:solidFill>
                  <a:schemeClr val="bg1">
                    <a:lumMod val="75000"/>
                  </a:schemeClr>
                </a:solidFill>
              </a:rPr>
              <a:t>The NFL problem</a:t>
            </a:r>
          </a:p>
          <a:p>
            <a:r>
              <a:rPr lang="en-US" dirty="0" smtClean="0">
                <a:solidFill>
                  <a:schemeClr val="bg1">
                    <a:lumMod val="75000"/>
                  </a:schemeClr>
                </a:solidFill>
              </a:rPr>
              <a:t>Homework 06 preview </a:t>
            </a:r>
            <a:endParaRPr lang="en-US"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0E506935-1303-44BA-BDF9-B541015E6A71}" type="slidenum">
              <a:rPr/>
              <a:pPr/>
              <a:t>11</a:t>
            </a:fld>
            <a:endParaRPr/>
          </a:p>
        </p:txBody>
      </p:sp>
    </p:spTree>
    <p:extLst>
      <p:ext uri="{BB962C8B-B14F-4D97-AF65-F5344CB8AC3E}">
        <p14:creationId xmlns:p14="http://schemas.microsoft.com/office/powerpoint/2010/main" val="93241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Formulations</a:t>
            </a:r>
            <a:endParaRPr lang="en-US" dirty="0"/>
          </a:p>
        </p:txBody>
      </p:sp>
      <p:sp>
        <p:nvSpPr>
          <p:cNvPr id="3" name="Content Placeholder 2"/>
          <p:cNvSpPr>
            <a:spLocks noGrp="1"/>
          </p:cNvSpPr>
          <p:nvPr>
            <p:ph idx="1"/>
          </p:nvPr>
        </p:nvSpPr>
        <p:spPr>
          <a:xfrm>
            <a:off x="228600" y="1600200"/>
            <a:ext cx="8610600" cy="4525963"/>
          </a:xfrm>
        </p:spPr>
        <p:txBody>
          <a:bodyPr>
            <a:normAutofit/>
          </a:bodyPr>
          <a:lstStyle/>
          <a:p>
            <a:r>
              <a:rPr lang="en-US" dirty="0" smtClean="0"/>
              <a:t>Will be working with Binary Variables (can only take on a value of 0 or 1)</a:t>
            </a:r>
          </a:p>
          <a:p>
            <a:r>
              <a:rPr lang="en-US" dirty="0" smtClean="0"/>
              <a:t>Established when creating variables in </a:t>
            </a:r>
            <a:r>
              <a:rPr lang="en-US" dirty="0" err="1" smtClean="0"/>
              <a:t>Gurobi</a:t>
            </a:r>
            <a:r>
              <a:rPr lang="en-US" dirty="0" smtClean="0"/>
              <a:t> (</a:t>
            </a:r>
            <a:r>
              <a:rPr lang="en-US" dirty="0" err="1" smtClean="0"/>
              <a:t>addVar</a:t>
            </a:r>
            <a:r>
              <a:rPr lang="en-US" dirty="0" smtClean="0"/>
              <a:t> method) using the </a:t>
            </a:r>
            <a:r>
              <a:rPr lang="en-US" dirty="0" err="1" smtClean="0"/>
              <a:t>vtype</a:t>
            </a:r>
            <a:r>
              <a:rPr lang="en-US" dirty="0" smtClean="0"/>
              <a:t>=GRB.BINARY property/argument/value</a:t>
            </a:r>
          </a:p>
          <a:p>
            <a:r>
              <a:rPr lang="en-US" dirty="0" smtClean="0"/>
              <a:t>Allow </a:t>
            </a:r>
            <a:r>
              <a:rPr lang="en-US" dirty="0" smtClean="0"/>
              <a:t>for several special formulations:</a:t>
            </a:r>
          </a:p>
          <a:p>
            <a:pPr lvl="1"/>
            <a:r>
              <a:rPr lang="en-US" dirty="0" smtClean="0"/>
              <a:t>Either or:  		x1+x2 = 1   </a:t>
            </a:r>
            <a:r>
              <a:rPr lang="en-US" i="1" dirty="0" smtClean="0"/>
              <a:t>(exactly one of the two must be in solution)</a:t>
            </a:r>
          </a:p>
          <a:p>
            <a:pPr lvl="1"/>
            <a:r>
              <a:rPr lang="en-US" dirty="0" smtClean="0"/>
              <a:t>Either or None:	x1+x2 </a:t>
            </a:r>
            <a:r>
              <a:rPr lang="en-US" u="sng" dirty="0" smtClean="0"/>
              <a:t>&lt;</a:t>
            </a:r>
            <a:r>
              <a:rPr lang="en-US" dirty="0" smtClean="0"/>
              <a:t> 1   </a:t>
            </a:r>
            <a:r>
              <a:rPr lang="en-US" i="1" dirty="0" smtClean="0"/>
              <a:t>(no more than one of the two may be in solution)</a:t>
            </a:r>
          </a:p>
          <a:p>
            <a:pPr lvl="1"/>
            <a:r>
              <a:rPr lang="en-US" dirty="0" smtClean="0"/>
              <a:t>If then:		x1-x2 = 0    </a:t>
            </a:r>
            <a:r>
              <a:rPr lang="en-US" i="1" dirty="0" smtClean="0"/>
              <a:t>(If x1 is in solution then so must be x2)</a:t>
            </a:r>
          </a:p>
          <a:p>
            <a:pPr lvl="1"/>
            <a:r>
              <a:rPr lang="en-US" dirty="0" smtClean="0"/>
              <a:t>Unless:		x1-x2 </a:t>
            </a:r>
            <a:r>
              <a:rPr lang="en-US" u="sng" dirty="0" smtClean="0"/>
              <a:t>&gt;</a:t>
            </a:r>
            <a:r>
              <a:rPr lang="en-US" dirty="0" smtClean="0"/>
              <a:t> 0    </a:t>
            </a:r>
            <a:r>
              <a:rPr lang="en-US" i="1" dirty="0" smtClean="0"/>
              <a:t>(x2 can only be in the solution if x1 is)</a:t>
            </a:r>
          </a:p>
          <a:p>
            <a:r>
              <a:rPr lang="en-US" dirty="0" smtClean="0"/>
              <a:t>Many </a:t>
            </a:r>
            <a:r>
              <a:rPr lang="en-US" dirty="0" smtClean="0"/>
              <a:t>other variations of these constraints; imagination (or homework assignment) is the limit</a:t>
            </a:r>
          </a:p>
        </p:txBody>
      </p:sp>
    </p:spTree>
    <p:extLst>
      <p:ext uri="{BB962C8B-B14F-4D97-AF65-F5344CB8AC3E}">
        <p14:creationId xmlns:p14="http://schemas.microsoft.com/office/powerpoint/2010/main" val="382927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Homework review</a:t>
            </a:r>
          </a:p>
          <a:p>
            <a:r>
              <a:rPr lang="en-US" dirty="0" smtClean="0">
                <a:solidFill>
                  <a:schemeClr val="bg1">
                    <a:lumMod val="75000"/>
                  </a:schemeClr>
                </a:solidFill>
              </a:rPr>
              <a:t>Lecture overview</a:t>
            </a:r>
          </a:p>
          <a:p>
            <a:r>
              <a:rPr lang="en-US" dirty="0" smtClean="0">
                <a:solidFill>
                  <a:schemeClr val="bg1">
                    <a:lumMod val="75000"/>
                  </a:schemeClr>
                </a:solidFill>
              </a:rPr>
              <a:t>Pseudo Theory – Total </a:t>
            </a:r>
            <a:r>
              <a:rPr lang="en-US" dirty="0" err="1" smtClean="0">
                <a:solidFill>
                  <a:schemeClr val="bg1">
                    <a:lumMod val="75000"/>
                  </a:schemeClr>
                </a:solidFill>
              </a:rPr>
              <a:t>Unimodularity</a:t>
            </a:r>
            <a:endParaRPr lang="en-US" dirty="0" smtClean="0">
              <a:solidFill>
                <a:schemeClr val="bg1">
                  <a:lumMod val="75000"/>
                </a:schemeClr>
              </a:solidFill>
            </a:endParaRPr>
          </a:p>
          <a:p>
            <a:r>
              <a:rPr lang="en-US" dirty="0" smtClean="0">
                <a:solidFill>
                  <a:schemeClr val="bg1">
                    <a:lumMod val="75000"/>
                  </a:schemeClr>
                </a:solidFill>
              </a:rPr>
              <a:t>Good </a:t>
            </a:r>
            <a:r>
              <a:rPr lang="en-US" dirty="0" err="1" smtClean="0">
                <a:solidFill>
                  <a:schemeClr val="bg1">
                    <a:lumMod val="75000"/>
                  </a:schemeClr>
                </a:solidFill>
              </a:rPr>
              <a:t>Gurobi</a:t>
            </a:r>
            <a:r>
              <a:rPr lang="en-US" dirty="0" smtClean="0">
                <a:solidFill>
                  <a:schemeClr val="bg1">
                    <a:lumMod val="75000"/>
                  </a:schemeClr>
                </a:solidFill>
              </a:rPr>
              <a:t>: Setting Parameters</a:t>
            </a:r>
          </a:p>
          <a:p>
            <a:r>
              <a:rPr lang="en-US" dirty="0" smtClean="0">
                <a:solidFill>
                  <a:schemeClr val="bg1">
                    <a:lumMod val="75000"/>
                  </a:schemeClr>
                </a:solidFill>
              </a:rPr>
              <a:t>Special Formulations</a:t>
            </a:r>
          </a:p>
          <a:p>
            <a:r>
              <a:rPr lang="en-US" dirty="0" smtClean="0"/>
              <a:t>The Assignment Problem</a:t>
            </a:r>
          </a:p>
          <a:p>
            <a:r>
              <a:rPr lang="en-US" dirty="0" smtClean="0">
                <a:solidFill>
                  <a:schemeClr val="bg1">
                    <a:lumMod val="75000"/>
                  </a:schemeClr>
                </a:solidFill>
              </a:rPr>
              <a:t>The NFL problem</a:t>
            </a:r>
          </a:p>
          <a:p>
            <a:r>
              <a:rPr lang="en-US" dirty="0" smtClean="0">
                <a:solidFill>
                  <a:schemeClr val="bg1">
                    <a:lumMod val="75000"/>
                  </a:schemeClr>
                </a:solidFill>
              </a:rPr>
              <a:t>Homework 06 preview </a:t>
            </a:r>
            <a:endParaRPr lang="en-US"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0E506935-1303-44BA-BDF9-B541015E6A71}" type="slidenum">
              <a:rPr/>
              <a:pPr/>
              <a:t>13</a:t>
            </a:fld>
            <a:endParaRPr/>
          </a:p>
        </p:txBody>
      </p:sp>
    </p:spTree>
    <p:extLst>
      <p:ext uri="{BB962C8B-B14F-4D97-AF65-F5344CB8AC3E}">
        <p14:creationId xmlns:p14="http://schemas.microsoft.com/office/powerpoint/2010/main" val="692374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strict assignment problems:</a:t>
            </a:r>
          </a:p>
          <a:p>
            <a:pPr lvl="1"/>
            <a:r>
              <a:rPr lang="en-US" dirty="0" smtClean="0"/>
              <a:t>For each “</a:t>
            </a:r>
            <a:r>
              <a:rPr lang="en-US" dirty="0" err="1" smtClean="0"/>
              <a:t>i</a:t>
            </a:r>
            <a:r>
              <a:rPr lang="en-US" dirty="0" smtClean="0"/>
              <a:t>” there can only be one assigned “j” and for each “j” there can only be one assigned “</a:t>
            </a:r>
            <a:r>
              <a:rPr lang="en-US" dirty="0" err="1" smtClean="0"/>
              <a:t>i</a:t>
            </a:r>
            <a:r>
              <a:rPr lang="en-US" dirty="0" smtClean="0"/>
              <a:t>”.  Think of marriage.  Each husband shall have one wife, each wife shall have one </a:t>
            </a:r>
            <a:r>
              <a:rPr lang="en-US" dirty="0" smtClean="0"/>
              <a:t>husband (actually, ther</a:t>
            </a:r>
            <a:r>
              <a:rPr lang="en-US" dirty="0" smtClean="0"/>
              <a:t>e is a class of problem called the “marriage problem” because it has this type of restriction exactly)</a:t>
            </a:r>
            <a:endParaRPr lang="en-US" dirty="0" smtClean="0"/>
          </a:p>
          <a:p>
            <a:r>
              <a:rPr lang="en-US" dirty="0" smtClean="0"/>
              <a:t>There are less strict problems:</a:t>
            </a:r>
          </a:p>
          <a:p>
            <a:pPr lvl="1"/>
            <a:r>
              <a:rPr lang="en-US" dirty="0" smtClean="0"/>
              <a:t>For each “</a:t>
            </a:r>
            <a:r>
              <a:rPr lang="en-US" dirty="0" err="1" smtClean="0"/>
              <a:t>i</a:t>
            </a:r>
            <a:r>
              <a:rPr lang="en-US" dirty="0" smtClean="0"/>
              <a:t>” there can only be one assigned “j”, but for each “j” there may be more than one assigned “</a:t>
            </a:r>
            <a:r>
              <a:rPr lang="en-US" dirty="0" err="1" smtClean="0"/>
              <a:t>i</a:t>
            </a:r>
            <a:r>
              <a:rPr lang="en-US" dirty="0" smtClean="0"/>
              <a:t>”.  Think of course assignment.  A student can only have one class in a lecture period, but each lecture period can have multiple assignments</a:t>
            </a:r>
          </a:p>
          <a:p>
            <a:r>
              <a:rPr lang="en-US" dirty="0" smtClean="0"/>
              <a:t>These are very common problems</a:t>
            </a:r>
          </a:p>
          <a:p>
            <a:pPr lvl="1"/>
            <a:r>
              <a:rPr lang="en-US" dirty="0" smtClean="0"/>
              <a:t>Network optimization algorithms can efficiently solve pure forms of </a:t>
            </a:r>
            <a:r>
              <a:rPr lang="en-US" dirty="0" smtClean="0"/>
              <a:t>the assignment problem</a:t>
            </a:r>
            <a:endParaRPr lang="en-US" dirty="0" smtClean="0"/>
          </a:p>
          <a:p>
            <a:pPr lvl="1"/>
            <a:r>
              <a:rPr lang="en-US" dirty="0" smtClean="0"/>
              <a:t>There are rarely pure forms of these problems so we sometimes have no choice but to formulate as a typical LP </a:t>
            </a:r>
            <a:r>
              <a:rPr lang="en-US" dirty="0" smtClean="0"/>
              <a:t>problem (what you have been doing for the last 5 weeks)</a:t>
            </a:r>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14</a:t>
            </a:fld>
            <a:endParaRPr lang="en-US"/>
          </a:p>
        </p:txBody>
      </p:sp>
    </p:spTree>
    <p:extLst>
      <p:ext uri="{BB962C8B-B14F-4D97-AF65-F5344CB8AC3E}">
        <p14:creationId xmlns:p14="http://schemas.microsoft.com/office/powerpoint/2010/main" val="1128284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Problems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Each year the Coast Guard has approximately 3000 Coastguardsmen who must be assigned to one of approximately 3500 open billets that exist each year (its okay to leave some open for the given assignment year).  The Coast Guard has assigned a level of importance to each opening and also allows each  assignee to rate their top five positions (in priority of preference).  The Coast Guard will not assign its people to a position they are not interested in.  Assume people will only rank positions in which they are qualified. </a:t>
            </a:r>
          </a:p>
          <a:p>
            <a:r>
              <a:rPr lang="en-US" dirty="0"/>
              <a:t>How do we address the one-to-one assignment of all 3000 people to 3500 billets? </a:t>
            </a:r>
            <a:endParaRPr lang="en-US" dirty="0" smtClean="0"/>
          </a:p>
          <a:p>
            <a:r>
              <a:rPr lang="en-US" dirty="0" smtClean="0"/>
              <a:t>Formulate a model that maximizes coastguardsmen satisfaction</a:t>
            </a:r>
          </a:p>
          <a:p>
            <a:r>
              <a:rPr lang="en-US" dirty="0" smtClean="0"/>
              <a:t>Formulate a model that maximizes the Coastguards </a:t>
            </a:r>
            <a:r>
              <a:rPr lang="en-US" dirty="0" smtClean="0"/>
              <a:t>satisfaction</a:t>
            </a:r>
            <a:endParaRPr lang="en-US" dirty="0" smtClean="0"/>
          </a:p>
        </p:txBody>
      </p:sp>
      <p:sp>
        <p:nvSpPr>
          <p:cNvPr id="4" name="Slide Number Placeholder 3"/>
          <p:cNvSpPr>
            <a:spLocks noGrp="1"/>
          </p:cNvSpPr>
          <p:nvPr>
            <p:ph type="sldNum" sz="quarter" idx="12"/>
          </p:nvPr>
        </p:nvSpPr>
        <p:spPr/>
        <p:txBody>
          <a:bodyPr/>
          <a:lstStyle/>
          <a:p>
            <a:fld id="{0E506935-1303-44BA-BDF9-B541015E6A71}" type="slidenum">
              <a:rPr lang="en-US" smtClean="0"/>
              <a:pPr/>
              <a:t>15</a:t>
            </a:fld>
            <a:endParaRPr lang="en-US"/>
          </a:p>
        </p:txBody>
      </p:sp>
    </p:spTree>
    <p:extLst>
      <p:ext uri="{BB962C8B-B14F-4D97-AF65-F5344CB8AC3E}">
        <p14:creationId xmlns:p14="http://schemas.microsoft.com/office/powerpoint/2010/main" val="2463176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Problems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George Mason University (GMU) has 30 dorm hall choices and 25,000 students seeking dorm </a:t>
            </a:r>
            <a:r>
              <a:rPr lang="en-US" dirty="0" smtClean="0"/>
              <a:t>rooms.  </a:t>
            </a:r>
            <a:r>
              <a:rPr lang="en-US" dirty="0" smtClean="0"/>
              <a:t>Each dorm hall has a combination of single, double, and triple occupancy rooms.  It’s okay to under-fill a room, but it is not okay to overfill a room.  </a:t>
            </a:r>
            <a:r>
              <a:rPr lang="en-US" dirty="0" smtClean="0"/>
              <a:t>Students of </a:t>
            </a:r>
            <a:r>
              <a:rPr lang="en-US" dirty="0" smtClean="0"/>
              <a:t>different gender may not room together.  </a:t>
            </a:r>
            <a:r>
              <a:rPr lang="en-US" dirty="0" smtClean="0"/>
              <a:t>Assume </a:t>
            </a:r>
            <a:r>
              <a:rPr lang="en-US" dirty="0" smtClean="0"/>
              <a:t>students have no say in who their roommate(s) is(are) but are required to provide a preference rating for each of the 30 dorm halls.  Formulate a model that maximizes student preferences for the Fall </a:t>
            </a:r>
            <a:r>
              <a:rPr lang="en-US" dirty="0" smtClean="0"/>
              <a:t>2019 </a:t>
            </a:r>
            <a:r>
              <a:rPr lang="en-US" dirty="0" smtClean="0"/>
              <a:t>semester room assignment.</a:t>
            </a:r>
          </a:p>
          <a:p>
            <a:pPr marL="0" indent="0">
              <a:buNone/>
            </a:pPr>
            <a:endParaRPr lang="en-US" dirty="0"/>
          </a:p>
          <a:p>
            <a:pPr marL="0" indent="0">
              <a:buNone/>
            </a:pPr>
            <a:r>
              <a:rPr lang="en-US" dirty="0" smtClean="0"/>
              <a:t>What indexes are required? What data sets are required? What does the LP formulation look like? </a:t>
            </a:r>
          </a:p>
          <a:p>
            <a:pPr marL="0" indent="0">
              <a:buNone/>
            </a:pPr>
            <a:endParaRPr lang="en-US" dirty="0"/>
          </a:p>
          <a:p>
            <a:pPr marL="0" indent="0">
              <a:buNone/>
            </a:pPr>
            <a:r>
              <a:rPr lang="en-US" dirty="0" smtClean="0"/>
              <a:t>What if students were allowed to opt in to co-ed rooms (how does the model change)?</a:t>
            </a:r>
          </a:p>
          <a:p>
            <a:pPr marL="0" indent="0">
              <a:buNone/>
            </a:pPr>
            <a:endParaRPr lang="en-US" dirty="0"/>
          </a:p>
          <a:p>
            <a:pPr marL="0" indent="0">
              <a:buNone/>
            </a:pPr>
            <a:r>
              <a:rPr lang="en-US" dirty="0" smtClean="0"/>
              <a:t>What if students were allowed to designate roommate arrangements prior to room assignments (how does the model change)?  What critical caveat to room-mate preference does GMU have to stipulate? </a:t>
            </a:r>
          </a:p>
          <a:p>
            <a:pPr marL="0" indent="0">
              <a:buNone/>
            </a:pPr>
            <a:endParaRPr lang="en-US" dirty="0" smtClean="0"/>
          </a:p>
          <a:p>
            <a:pPr marL="0" indent="0">
              <a:buNone/>
            </a:pPr>
            <a:r>
              <a:rPr lang="en-US" dirty="0" smtClean="0"/>
              <a:t>Concept Question:  This problem with the ability to pick roommates and opt in to co-ed rooms may become very hard to solve.  What could we do to make it easier to solve faster?  What might be a disadvantage to this approach?</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16</a:t>
            </a:fld>
            <a:endParaRPr lang="en-US"/>
          </a:p>
        </p:txBody>
      </p:sp>
    </p:spTree>
    <p:extLst>
      <p:ext uri="{BB962C8B-B14F-4D97-AF65-F5344CB8AC3E}">
        <p14:creationId xmlns:p14="http://schemas.microsoft.com/office/powerpoint/2010/main" val="3599905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Homework review</a:t>
            </a:r>
          </a:p>
          <a:p>
            <a:r>
              <a:rPr lang="en-US" dirty="0" smtClean="0">
                <a:solidFill>
                  <a:schemeClr val="bg1">
                    <a:lumMod val="75000"/>
                  </a:schemeClr>
                </a:solidFill>
              </a:rPr>
              <a:t>Lecture overview</a:t>
            </a:r>
          </a:p>
          <a:p>
            <a:r>
              <a:rPr lang="en-US" dirty="0" smtClean="0">
                <a:solidFill>
                  <a:schemeClr val="bg1">
                    <a:lumMod val="75000"/>
                  </a:schemeClr>
                </a:solidFill>
              </a:rPr>
              <a:t>Pseudo Theory – Total </a:t>
            </a:r>
            <a:r>
              <a:rPr lang="en-US" dirty="0" err="1" smtClean="0">
                <a:solidFill>
                  <a:schemeClr val="bg1">
                    <a:lumMod val="75000"/>
                  </a:schemeClr>
                </a:solidFill>
              </a:rPr>
              <a:t>Unimodularity</a:t>
            </a:r>
            <a:endParaRPr lang="en-US" dirty="0" smtClean="0">
              <a:solidFill>
                <a:schemeClr val="bg1">
                  <a:lumMod val="75000"/>
                </a:schemeClr>
              </a:solidFill>
            </a:endParaRPr>
          </a:p>
          <a:p>
            <a:r>
              <a:rPr lang="en-US" dirty="0" smtClean="0">
                <a:solidFill>
                  <a:schemeClr val="bg1">
                    <a:lumMod val="75000"/>
                  </a:schemeClr>
                </a:solidFill>
              </a:rPr>
              <a:t>Good </a:t>
            </a:r>
            <a:r>
              <a:rPr lang="en-US" dirty="0" err="1" smtClean="0">
                <a:solidFill>
                  <a:schemeClr val="bg1">
                    <a:lumMod val="75000"/>
                  </a:schemeClr>
                </a:solidFill>
              </a:rPr>
              <a:t>Gurobi</a:t>
            </a:r>
            <a:r>
              <a:rPr lang="en-US" dirty="0" smtClean="0">
                <a:solidFill>
                  <a:schemeClr val="bg1">
                    <a:lumMod val="75000"/>
                  </a:schemeClr>
                </a:solidFill>
              </a:rPr>
              <a:t>: Setting Parameters</a:t>
            </a:r>
          </a:p>
          <a:p>
            <a:r>
              <a:rPr lang="en-US" dirty="0" smtClean="0">
                <a:solidFill>
                  <a:schemeClr val="bg1">
                    <a:lumMod val="75000"/>
                  </a:schemeClr>
                </a:solidFill>
              </a:rPr>
              <a:t>Special Formulations</a:t>
            </a:r>
          </a:p>
          <a:p>
            <a:r>
              <a:rPr lang="en-US" dirty="0" smtClean="0">
                <a:solidFill>
                  <a:schemeClr val="bg1">
                    <a:lumMod val="75000"/>
                  </a:schemeClr>
                </a:solidFill>
              </a:rPr>
              <a:t>The Assignment Problem</a:t>
            </a:r>
          </a:p>
          <a:p>
            <a:r>
              <a:rPr lang="en-US" dirty="0" smtClean="0"/>
              <a:t>The NFL problem</a:t>
            </a:r>
          </a:p>
          <a:p>
            <a:r>
              <a:rPr lang="en-US" dirty="0" smtClean="0">
                <a:solidFill>
                  <a:schemeClr val="bg1">
                    <a:lumMod val="75000"/>
                  </a:schemeClr>
                </a:solidFill>
              </a:rPr>
              <a:t>Homework 06 preview </a:t>
            </a:r>
            <a:endParaRPr lang="en-US"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0E506935-1303-44BA-BDF9-B541015E6A71}" type="slidenum">
              <a:rPr/>
              <a:pPr/>
              <a:t>17</a:t>
            </a:fld>
            <a:endParaRPr/>
          </a:p>
        </p:txBody>
      </p:sp>
    </p:spTree>
    <p:extLst>
      <p:ext uri="{BB962C8B-B14F-4D97-AF65-F5344CB8AC3E}">
        <p14:creationId xmlns:p14="http://schemas.microsoft.com/office/powerpoint/2010/main" val="2228351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NFL Schedule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year the NFL must solve </a:t>
            </a:r>
            <a:r>
              <a:rPr lang="en-US" dirty="0" smtClean="0"/>
              <a:t>an Integer </a:t>
            </a:r>
            <a:r>
              <a:rPr lang="en-US" dirty="0" smtClean="0"/>
              <a:t>Linear Programming problem to </a:t>
            </a:r>
            <a:r>
              <a:rPr lang="en-US" dirty="0" smtClean="0"/>
              <a:t>build a schedule that satisfies </a:t>
            </a:r>
            <a:r>
              <a:rPr lang="en-US" dirty="0" smtClean="0"/>
              <a:t>its </a:t>
            </a:r>
            <a:r>
              <a:rPr lang="en-US" dirty="0" smtClean="0"/>
              <a:t>customers.  Customers include:</a:t>
            </a:r>
            <a:endParaRPr lang="en-US" dirty="0" smtClean="0"/>
          </a:p>
          <a:p>
            <a:pPr lvl="1"/>
            <a:r>
              <a:rPr lang="en-US" dirty="0" smtClean="0"/>
              <a:t>Networks that have paid $40 B over six years </a:t>
            </a:r>
            <a:r>
              <a:rPr lang="en-US" dirty="0" smtClean="0"/>
              <a:t>for the right to broadcast the NFL</a:t>
            </a:r>
            <a:endParaRPr lang="en-US" dirty="0" smtClean="0"/>
          </a:p>
          <a:p>
            <a:pPr lvl="1"/>
            <a:r>
              <a:rPr lang="en-US" dirty="0" smtClean="0"/>
              <a:t>Teams </a:t>
            </a:r>
            <a:r>
              <a:rPr lang="en-US" dirty="0" smtClean="0"/>
              <a:t>owners that bought the teams and provide </a:t>
            </a:r>
            <a:r>
              <a:rPr lang="en-US" dirty="0" smtClean="0"/>
              <a:t>stewardship over the league</a:t>
            </a:r>
          </a:p>
          <a:p>
            <a:pPr lvl="1"/>
            <a:r>
              <a:rPr lang="en-US" dirty="0" smtClean="0"/>
              <a:t>Players </a:t>
            </a:r>
            <a:r>
              <a:rPr lang="en-US" dirty="0" smtClean="0"/>
              <a:t>that have to play the </a:t>
            </a:r>
            <a:r>
              <a:rPr lang="en-US" dirty="0" smtClean="0"/>
              <a:t>games</a:t>
            </a:r>
            <a:endParaRPr lang="en-US" dirty="0" smtClean="0"/>
          </a:p>
          <a:p>
            <a:pPr lvl="1"/>
            <a:r>
              <a:rPr lang="en-US" dirty="0" smtClean="0"/>
              <a:t>Cities that have to host the games</a:t>
            </a:r>
          </a:p>
          <a:p>
            <a:pPr lvl="1"/>
            <a:r>
              <a:rPr lang="en-US" dirty="0" smtClean="0"/>
              <a:t>Fans that want to see their teams have a </a:t>
            </a:r>
            <a:r>
              <a:rPr lang="en-US" dirty="0" smtClean="0"/>
              <a:t>fair shake at the title game</a:t>
            </a:r>
            <a:endParaRPr lang="en-US" dirty="0" smtClean="0"/>
          </a:p>
          <a:p>
            <a:r>
              <a:rPr lang="en-US" dirty="0" smtClean="0"/>
              <a:t>NFL is the only major league sport in the US in which all games are </a:t>
            </a:r>
            <a:r>
              <a:rPr lang="en-US" dirty="0" smtClean="0"/>
              <a:t>televised over the air for free to national and regional audiences</a:t>
            </a:r>
            <a:endParaRPr lang="en-US" dirty="0" smtClean="0"/>
          </a:p>
          <a:p>
            <a:r>
              <a:rPr lang="en-US" dirty="0" smtClean="0"/>
              <a:t>2018 schedule has over 700 active “sets of constraints” designed to evenly distribute opponents, satisfy network requirements, reduce team fatigue, and satisfy team requests</a:t>
            </a:r>
          </a:p>
          <a:p>
            <a:pPr lvl="1"/>
            <a:r>
              <a:rPr lang="en-US" dirty="0" smtClean="0"/>
              <a:t>By comparison you will formulate approximately 30 </a:t>
            </a:r>
            <a:r>
              <a:rPr lang="en-US" dirty="0" smtClean="0"/>
              <a:t>to 40 sets </a:t>
            </a:r>
            <a:r>
              <a:rPr lang="en-US" dirty="0" smtClean="0"/>
              <a:t>of constraints</a:t>
            </a:r>
          </a:p>
          <a:p>
            <a:r>
              <a:rPr lang="en-US" dirty="0" smtClean="0"/>
              <a:t>It takes the NFL approximately 4 months (JAN through APR) to create the </a:t>
            </a:r>
            <a:r>
              <a:rPr lang="en-US" dirty="0" smtClean="0"/>
              <a:t>schedule</a:t>
            </a:r>
          </a:p>
          <a:p>
            <a:pPr lvl="1"/>
            <a:r>
              <a:rPr lang="en-US" dirty="0" smtClean="0"/>
              <a:t>By comparison you will only have 3 weeks to create a schedule</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E506935-1303-44BA-BDF9-B541015E6A71}" type="slidenum">
              <a:rPr lang="en-US" smtClean="0"/>
              <a:pPr/>
              <a:t>18</a:t>
            </a:fld>
            <a:endParaRPr lang="en-US"/>
          </a:p>
        </p:txBody>
      </p:sp>
    </p:spTree>
    <p:extLst>
      <p:ext uri="{BB962C8B-B14F-4D97-AF65-F5344CB8AC3E}">
        <p14:creationId xmlns:p14="http://schemas.microsoft.com/office/powerpoint/2010/main" val="184897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NFL Schedule: A Little More Detail</a:t>
            </a:r>
            <a:endParaRPr lang="en-US" dirty="0"/>
          </a:p>
        </p:txBody>
      </p:sp>
      <p:sp>
        <p:nvSpPr>
          <p:cNvPr id="3" name="Content Placeholder 2"/>
          <p:cNvSpPr>
            <a:spLocks noGrp="1"/>
          </p:cNvSpPr>
          <p:nvPr>
            <p:ph idx="1"/>
          </p:nvPr>
        </p:nvSpPr>
        <p:spPr>
          <a:xfrm>
            <a:off x="457200" y="1336590"/>
            <a:ext cx="8229600" cy="4525963"/>
          </a:xfrm>
        </p:spPr>
        <p:txBody>
          <a:bodyPr>
            <a:noAutofit/>
          </a:bodyPr>
          <a:lstStyle/>
          <a:p>
            <a:r>
              <a:rPr lang="en-US" sz="1200" dirty="0" smtClean="0"/>
              <a:t>There are hard constraints that we call “Core”</a:t>
            </a:r>
          </a:p>
          <a:p>
            <a:pPr lvl="1"/>
            <a:r>
              <a:rPr lang="en-US" sz="1100" dirty="0" smtClean="0"/>
              <a:t>These define the schedule (when games can be played)</a:t>
            </a:r>
          </a:p>
          <a:p>
            <a:pPr lvl="1"/>
            <a:r>
              <a:rPr lang="en-US" sz="1100" dirty="0" smtClean="0"/>
              <a:t>Apply to all teams</a:t>
            </a:r>
          </a:p>
          <a:p>
            <a:pPr lvl="1"/>
            <a:r>
              <a:rPr lang="en-US" sz="1100" dirty="0" smtClean="0"/>
              <a:t>Are generally consistent across all </a:t>
            </a:r>
            <a:r>
              <a:rPr lang="en-US" sz="1100" dirty="0" smtClean="0"/>
              <a:t>seasons</a:t>
            </a:r>
          </a:p>
          <a:p>
            <a:pPr lvl="1"/>
            <a:r>
              <a:rPr lang="en-US" sz="1100" dirty="0" smtClean="0"/>
              <a:t>These will constitute your HW 06 assignment</a:t>
            </a:r>
            <a:endParaRPr lang="en-US" sz="1100" dirty="0" smtClean="0"/>
          </a:p>
          <a:p>
            <a:r>
              <a:rPr lang="en-US" sz="1200" dirty="0" smtClean="0"/>
              <a:t>There are hard constraints that are network, team, region specific</a:t>
            </a:r>
          </a:p>
          <a:p>
            <a:pPr lvl="1"/>
            <a:r>
              <a:rPr lang="en-US" sz="1100" dirty="0" smtClean="0"/>
              <a:t>Used to distribute opponents</a:t>
            </a:r>
          </a:p>
          <a:p>
            <a:pPr lvl="1"/>
            <a:r>
              <a:rPr lang="en-US" sz="1100" dirty="0" smtClean="0"/>
              <a:t>Used to satisfy network expectations</a:t>
            </a:r>
          </a:p>
          <a:p>
            <a:pPr lvl="1"/>
            <a:r>
              <a:rPr lang="en-US" sz="1100" dirty="0" smtClean="0"/>
              <a:t>Used to minimize team fatigue (travel and spacing between games</a:t>
            </a:r>
            <a:r>
              <a:rPr lang="en-US" sz="1100" dirty="0" smtClean="0"/>
              <a:t>)</a:t>
            </a:r>
          </a:p>
          <a:p>
            <a:pPr lvl="1"/>
            <a:r>
              <a:rPr lang="en-US" sz="1100" dirty="0" smtClean="0"/>
              <a:t>These will be the bulk of your HW 07 assignment</a:t>
            </a:r>
          </a:p>
          <a:p>
            <a:r>
              <a:rPr lang="en-US" sz="1200" dirty="0" smtClean="0"/>
              <a:t>There are other constraints that we will deal with later</a:t>
            </a:r>
            <a:endParaRPr lang="en-US" sz="1200" dirty="0" smtClean="0"/>
          </a:p>
          <a:p>
            <a:r>
              <a:rPr lang="en-US" sz="1200" dirty="0" smtClean="0"/>
              <a:t>Nature </a:t>
            </a:r>
            <a:r>
              <a:rPr lang="en-US" sz="1200" dirty="0" smtClean="0"/>
              <a:t>of the </a:t>
            </a:r>
            <a:r>
              <a:rPr lang="en-US" sz="1200" dirty="0" smtClean="0"/>
              <a:t>problem (data sets are very small – relatively; but the problem is very hard):</a:t>
            </a:r>
            <a:endParaRPr lang="en-US" sz="1200" dirty="0" smtClean="0"/>
          </a:p>
          <a:p>
            <a:pPr lvl="1"/>
            <a:r>
              <a:rPr lang="en-US" sz="1100" dirty="0" smtClean="0"/>
              <a:t>32 teams (playing 8 home games </a:t>
            </a:r>
            <a:r>
              <a:rPr lang="en-US" sz="1100" dirty="0" smtClean="0"/>
              <a:t>each and 1 BYE)  </a:t>
            </a:r>
            <a:r>
              <a:rPr lang="en-US" sz="1100" dirty="0" smtClean="0"/>
              <a:t>on 5 networks on </a:t>
            </a:r>
            <a:r>
              <a:rPr lang="en-US" sz="1100" dirty="0" smtClean="0"/>
              <a:t>one </a:t>
            </a:r>
            <a:r>
              <a:rPr lang="en-US" sz="1100" dirty="0" smtClean="0"/>
              <a:t>of 4 game days in </a:t>
            </a:r>
            <a:r>
              <a:rPr lang="en-US" sz="1100" dirty="0" smtClean="0"/>
              <a:t>one </a:t>
            </a:r>
            <a:r>
              <a:rPr lang="en-US" sz="1100" dirty="0" smtClean="0"/>
              <a:t>of 5 time slots during any of 17 </a:t>
            </a:r>
            <a:r>
              <a:rPr lang="en-US" sz="1100" dirty="0" smtClean="0"/>
              <a:t>weeks plus need to account for 32 BYES which happen anytime in weeks 4 through 11 – normally)</a:t>
            </a:r>
          </a:p>
          <a:p>
            <a:pPr lvl="1"/>
            <a:r>
              <a:rPr lang="en-US" sz="1100" dirty="0" smtClean="0"/>
              <a:t>There are 256 matchups (the pairwise combination – order matters – of two opponents)</a:t>
            </a:r>
          </a:p>
          <a:p>
            <a:pPr lvl="1"/>
            <a:r>
              <a:rPr lang="en-US" sz="1100" dirty="0" smtClean="0"/>
              <a:t>A game is defined as a combination of away team, home team, day of game, time for game, week of game, network upon which the matchup is </a:t>
            </a:r>
            <a:r>
              <a:rPr lang="en-US" sz="1100" dirty="0" smtClean="0"/>
              <a:t>broadcast.  There </a:t>
            </a:r>
            <a:r>
              <a:rPr lang="en-US" sz="1100" dirty="0"/>
              <a:t>are about 16K </a:t>
            </a:r>
            <a:r>
              <a:rPr lang="en-US" sz="1100" dirty="0" smtClean="0"/>
              <a:t>“games” </a:t>
            </a:r>
            <a:r>
              <a:rPr lang="en-US" sz="1100" dirty="0"/>
              <a:t>of interest (of the ~40K </a:t>
            </a:r>
            <a:r>
              <a:rPr lang="en-US" sz="1100" dirty="0" smtClean="0"/>
              <a:t>“possible” </a:t>
            </a:r>
            <a:r>
              <a:rPr lang="en-US" sz="1100" dirty="0"/>
              <a:t>games). </a:t>
            </a:r>
            <a:endParaRPr lang="en-US" sz="1100" dirty="0" smtClean="0"/>
          </a:p>
          <a:p>
            <a:pPr lvl="1"/>
            <a:r>
              <a:rPr lang="en-US" sz="1100" dirty="0" smtClean="0"/>
              <a:t>Our indexes will be based on how we define a game</a:t>
            </a:r>
            <a:endParaRPr lang="en-US" sz="1100" dirty="0" smtClean="0"/>
          </a:p>
          <a:p>
            <a:r>
              <a:rPr lang="en-US" sz="1200" dirty="0" smtClean="0"/>
              <a:t>Need to be smart about how we create our indexes, variables, and constraints</a:t>
            </a:r>
          </a:p>
          <a:p>
            <a:pPr lvl="1"/>
            <a:r>
              <a:rPr lang="en-US" sz="1100" dirty="0" smtClean="0"/>
              <a:t>We </a:t>
            </a:r>
            <a:r>
              <a:rPr lang="en-US" sz="1100" dirty="0" smtClean="0"/>
              <a:t>will limit ourselves to 5 indexes (the NFL uses 7) but will come up with the same level of fidelity on the problem</a:t>
            </a:r>
          </a:p>
          <a:p>
            <a:pPr lvl="1"/>
            <a:r>
              <a:rPr lang="en-US" sz="1100" dirty="0" smtClean="0"/>
              <a:t>Make judicious use of basic Python data structures</a:t>
            </a:r>
            <a:r>
              <a:rPr lang="en-US" sz="1100" dirty="0"/>
              <a:t> </a:t>
            </a:r>
            <a:r>
              <a:rPr lang="en-US" sz="1100" dirty="0" smtClean="0"/>
              <a:t>and smart looping to minimize coding effort</a:t>
            </a:r>
          </a:p>
          <a:p>
            <a:pPr lvl="1"/>
            <a:r>
              <a:rPr lang="en-US" sz="1100" dirty="0" smtClean="0"/>
              <a:t>Will use </a:t>
            </a:r>
            <a:r>
              <a:rPr lang="en-US" sz="1100" dirty="0" smtClean="0"/>
              <a:t>a </a:t>
            </a:r>
            <a:r>
              <a:rPr lang="en-US" sz="1100" dirty="0" smtClean="0"/>
              <a:t>new data </a:t>
            </a:r>
            <a:r>
              <a:rPr lang="en-US" sz="1100" dirty="0" smtClean="0"/>
              <a:t>structure </a:t>
            </a:r>
            <a:r>
              <a:rPr lang="en-US" sz="1100" dirty="0" smtClean="0"/>
              <a:t>that </a:t>
            </a:r>
            <a:r>
              <a:rPr lang="en-US" sz="1100" dirty="0" smtClean="0"/>
              <a:t>is </a:t>
            </a:r>
            <a:r>
              <a:rPr lang="en-US" sz="1100" dirty="0" smtClean="0"/>
              <a:t>specific to </a:t>
            </a:r>
            <a:r>
              <a:rPr lang="en-US" sz="1100" dirty="0" err="1" smtClean="0"/>
              <a:t>Gurobi</a:t>
            </a:r>
            <a:r>
              <a:rPr lang="en-US" sz="1100" dirty="0" smtClean="0"/>
              <a:t> </a:t>
            </a:r>
            <a:r>
              <a:rPr lang="en-US" sz="1100" dirty="0" smtClean="0"/>
              <a:t>Python (tuple list)</a:t>
            </a:r>
            <a:endParaRPr lang="en-US" sz="1100" dirty="0" smtClean="0"/>
          </a:p>
          <a:p>
            <a:r>
              <a:rPr lang="en-US" sz="1200" dirty="0" smtClean="0"/>
              <a:t>Data sets are very small:</a:t>
            </a:r>
          </a:p>
          <a:p>
            <a:pPr lvl="1"/>
            <a:r>
              <a:rPr lang="en-US" sz="1100" dirty="0" smtClean="0"/>
              <a:t>256 games</a:t>
            </a:r>
          </a:p>
          <a:p>
            <a:pPr lvl="1"/>
            <a:r>
              <a:rPr lang="en-US" sz="1100" dirty="0" smtClean="0"/>
              <a:t>Team time zones, conferences, and divisions (32 by 3 data elements</a:t>
            </a:r>
            <a:r>
              <a:rPr lang="en-US" sz="1100" dirty="0" smtClean="0"/>
              <a:t>)</a:t>
            </a:r>
            <a:endParaRPr lang="en-US" sz="1100" dirty="0" smtClean="0"/>
          </a:p>
        </p:txBody>
      </p:sp>
      <p:sp>
        <p:nvSpPr>
          <p:cNvPr id="4" name="Slide Number Placeholder 3"/>
          <p:cNvSpPr>
            <a:spLocks noGrp="1"/>
          </p:cNvSpPr>
          <p:nvPr>
            <p:ph type="sldNum" sz="quarter" idx="12"/>
          </p:nvPr>
        </p:nvSpPr>
        <p:spPr/>
        <p:txBody>
          <a:bodyPr/>
          <a:lstStyle/>
          <a:p>
            <a:fld id="{0E506935-1303-44BA-BDF9-B541015E6A71}" type="slidenum">
              <a:rPr lang="en-US" smtClean="0"/>
              <a:pPr/>
              <a:t>19</a:t>
            </a:fld>
            <a:endParaRPr lang="en-US"/>
          </a:p>
        </p:txBody>
      </p:sp>
    </p:spTree>
    <p:extLst>
      <p:ext uri="{BB962C8B-B14F-4D97-AF65-F5344CB8AC3E}">
        <p14:creationId xmlns:p14="http://schemas.microsoft.com/office/powerpoint/2010/main" val="219024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Homework review</a:t>
            </a:r>
          </a:p>
          <a:p>
            <a:r>
              <a:rPr lang="en-US" dirty="0" smtClean="0">
                <a:solidFill>
                  <a:schemeClr val="bg1">
                    <a:lumMod val="75000"/>
                  </a:schemeClr>
                </a:solidFill>
              </a:rPr>
              <a:t>Lecture overview</a:t>
            </a:r>
          </a:p>
          <a:p>
            <a:r>
              <a:rPr lang="en-US" dirty="0" smtClean="0">
                <a:solidFill>
                  <a:schemeClr val="bg1">
                    <a:lumMod val="75000"/>
                  </a:schemeClr>
                </a:solidFill>
              </a:rPr>
              <a:t>Pseudo Theory – Total </a:t>
            </a:r>
            <a:r>
              <a:rPr lang="en-US" dirty="0" err="1" smtClean="0">
                <a:solidFill>
                  <a:schemeClr val="bg1">
                    <a:lumMod val="75000"/>
                  </a:schemeClr>
                </a:solidFill>
              </a:rPr>
              <a:t>Unimodularity</a:t>
            </a:r>
            <a:endParaRPr lang="en-US" dirty="0" smtClean="0">
              <a:solidFill>
                <a:schemeClr val="bg1">
                  <a:lumMod val="75000"/>
                </a:schemeClr>
              </a:solidFill>
            </a:endParaRPr>
          </a:p>
          <a:p>
            <a:r>
              <a:rPr lang="en-US" dirty="0" smtClean="0">
                <a:solidFill>
                  <a:schemeClr val="bg1">
                    <a:lumMod val="75000"/>
                  </a:schemeClr>
                </a:solidFill>
              </a:rPr>
              <a:t>Good </a:t>
            </a:r>
            <a:r>
              <a:rPr lang="en-US" dirty="0" err="1" smtClean="0">
                <a:solidFill>
                  <a:schemeClr val="bg1">
                    <a:lumMod val="75000"/>
                  </a:schemeClr>
                </a:solidFill>
              </a:rPr>
              <a:t>Gurobi</a:t>
            </a:r>
            <a:r>
              <a:rPr lang="en-US" dirty="0" smtClean="0">
                <a:solidFill>
                  <a:schemeClr val="bg1">
                    <a:lumMod val="75000"/>
                  </a:schemeClr>
                </a:solidFill>
              </a:rPr>
              <a:t>: Setting Parameters</a:t>
            </a:r>
          </a:p>
          <a:p>
            <a:r>
              <a:rPr lang="en-US" dirty="0" smtClean="0">
                <a:solidFill>
                  <a:schemeClr val="bg1">
                    <a:lumMod val="75000"/>
                  </a:schemeClr>
                </a:solidFill>
              </a:rPr>
              <a:t>Special Formulations</a:t>
            </a:r>
          </a:p>
          <a:p>
            <a:r>
              <a:rPr lang="en-US" dirty="0" smtClean="0">
                <a:solidFill>
                  <a:schemeClr val="bg1">
                    <a:lumMod val="75000"/>
                  </a:schemeClr>
                </a:solidFill>
              </a:rPr>
              <a:t>The Assignment Problem</a:t>
            </a:r>
          </a:p>
          <a:p>
            <a:r>
              <a:rPr lang="en-US" dirty="0" smtClean="0">
                <a:solidFill>
                  <a:schemeClr val="bg1">
                    <a:lumMod val="75000"/>
                  </a:schemeClr>
                </a:solidFill>
              </a:rPr>
              <a:t>The NFL problem</a:t>
            </a:r>
          </a:p>
          <a:p>
            <a:r>
              <a:rPr lang="en-US" dirty="0" smtClean="0">
                <a:solidFill>
                  <a:schemeClr val="bg1">
                    <a:lumMod val="75000"/>
                  </a:schemeClr>
                </a:solidFill>
              </a:rPr>
              <a:t>Homework 06 preview </a:t>
            </a:r>
            <a:endParaRPr lang="en-US"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0E506935-1303-44BA-BDF9-B541015E6A71}" type="slidenum">
              <a:rPr/>
              <a:pPr/>
              <a:t>2</a:t>
            </a:fld>
            <a:endParaRPr/>
          </a:p>
        </p:txBody>
      </p:sp>
    </p:spTree>
    <p:extLst>
      <p:ext uri="{BB962C8B-B14F-4D97-AF65-F5344CB8AC3E}">
        <p14:creationId xmlns:p14="http://schemas.microsoft.com/office/powerpoint/2010/main" val="745964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Schedule: A Little More Detail</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Teams: Need to know and be able to define and manipulate teams, divisions, conferences, west coast teams, team time zones, </a:t>
            </a:r>
            <a:r>
              <a:rPr lang="en-US" dirty="0" smtClean="0"/>
              <a:t>geographically oriented team</a:t>
            </a:r>
          </a:p>
          <a:p>
            <a:pPr lvl="1"/>
            <a:r>
              <a:rPr lang="en-US" dirty="0" smtClean="0"/>
              <a:t>2 conferences: AFC and NFC</a:t>
            </a:r>
          </a:p>
          <a:p>
            <a:pPr lvl="1"/>
            <a:r>
              <a:rPr lang="en-US" dirty="0" smtClean="0"/>
              <a:t>4 divisions in each conference (North, South, East, West)</a:t>
            </a:r>
          </a:p>
          <a:p>
            <a:pPr lvl="1"/>
            <a:r>
              <a:rPr lang="en-US" dirty="0" smtClean="0"/>
              <a:t>4 teams in each division (teams are grouped geographically – more or less – with a lot of emphasis on less)</a:t>
            </a:r>
            <a:endParaRPr lang="en-US" dirty="0" smtClean="0"/>
          </a:p>
          <a:p>
            <a:r>
              <a:rPr lang="en-US" dirty="0" smtClean="0"/>
              <a:t>Games:  Need to know away team, home team, BYEs, and special games:  Thanksgiving, Kickoff, Division Games</a:t>
            </a:r>
          </a:p>
          <a:p>
            <a:r>
              <a:rPr lang="en-US" dirty="0" smtClean="0"/>
              <a:t>Game Days:  Thu, Sat, Sun, Mon</a:t>
            </a:r>
          </a:p>
          <a:p>
            <a:pPr lvl="1"/>
            <a:r>
              <a:rPr lang="en-US" dirty="0" smtClean="0"/>
              <a:t>There are two Monday night games in Week 1</a:t>
            </a:r>
          </a:p>
          <a:p>
            <a:pPr lvl="1"/>
            <a:r>
              <a:rPr lang="en-US" dirty="0" smtClean="0"/>
              <a:t>There are </a:t>
            </a:r>
            <a:r>
              <a:rPr lang="en-US" dirty="0" smtClean="0"/>
              <a:t>Saturday </a:t>
            </a:r>
            <a:r>
              <a:rPr lang="en-US" dirty="0" smtClean="0"/>
              <a:t>games in </a:t>
            </a:r>
            <a:r>
              <a:rPr lang="en-US" dirty="0" smtClean="0"/>
              <a:t>various weeks given the season.  For 2018, the following weeks have Saturday games:  weeks </a:t>
            </a:r>
            <a:r>
              <a:rPr lang="en-US" dirty="0" smtClean="0"/>
              <a:t>15 and </a:t>
            </a:r>
            <a:r>
              <a:rPr lang="en-US" dirty="0" smtClean="0"/>
              <a:t>16</a:t>
            </a:r>
          </a:p>
          <a:p>
            <a:pPr lvl="1"/>
            <a:r>
              <a:rPr lang="en-US" dirty="0" smtClean="0"/>
              <a:t>There are 4 time slots in which games can be played (Early, Late, Double Header, Primetime)</a:t>
            </a:r>
          </a:p>
          <a:p>
            <a:pPr lvl="1"/>
            <a:r>
              <a:rPr lang="en-US" dirty="0" smtClean="0"/>
              <a:t>Early, Late, and DH games are played at 1:05, 4:05, and 4:25 on Sundays (all times EST)</a:t>
            </a:r>
          </a:p>
          <a:p>
            <a:pPr lvl="1"/>
            <a:r>
              <a:rPr lang="en-US" dirty="0" smtClean="0"/>
              <a:t>Primetime games are generally played at “8-ish” PM (EST) on Thursday, Sunday, and Monday</a:t>
            </a:r>
          </a:p>
          <a:p>
            <a:pPr lvl="1"/>
            <a:r>
              <a:rPr lang="en-US" dirty="0" smtClean="0"/>
              <a:t>Saturday early games are played at 4:30, Saturday Late games are played at 7:30 (all times EST) if they are even played</a:t>
            </a:r>
            <a:endParaRPr lang="en-US" dirty="0" smtClean="0"/>
          </a:p>
          <a:p>
            <a:pPr lvl="1"/>
            <a:r>
              <a:rPr lang="en-US" dirty="0" smtClean="0"/>
              <a:t>There </a:t>
            </a:r>
            <a:r>
              <a:rPr lang="en-US" dirty="0" smtClean="0"/>
              <a:t>are no MON, THUR, SUN primetime games in week </a:t>
            </a:r>
            <a:r>
              <a:rPr lang="en-US" dirty="0" smtClean="0"/>
              <a:t>17</a:t>
            </a:r>
            <a:endParaRPr lang="en-US" dirty="0" smtClean="0"/>
          </a:p>
          <a:p>
            <a:r>
              <a:rPr lang="en-US" dirty="0" smtClean="0"/>
              <a:t>Networks: </a:t>
            </a:r>
            <a:r>
              <a:rPr lang="en-US" dirty="0" smtClean="0"/>
              <a:t>ESPN (Monday Nights), NBC (All Sunday primetime and some Thursday Primetime), NFL (most Thursday Primetime), CBS (SUNE, SUNL, SUNDH, </a:t>
            </a:r>
            <a:r>
              <a:rPr lang="en-US" dirty="0" smtClean="0"/>
              <a:t>one Thanksgiving Day Game, </a:t>
            </a:r>
            <a:r>
              <a:rPr lang="en-US" dirty="0" smtClean="0"/>
              <a:t>and some Thursday Primetime games), FOX (SUNE, SUNL, SUNDH, the other Thanksgiving Day game, and some Thursday Primetime games), INT (Figure out when it happens – just treat it differently – includes Amazon, Yahoo, Twitter,…)</a:t>
            </a:r>
            <a:endParaRPr lang="en-US" dirty="0" smtClean="0"/>
          </a:p>
          <a:p>
            <a:r>
              <a:rPr lang="en-US" dirty="0" smtClean="0"/>
              <a:t>Week: 1, 2, 3, …, 16, 17</a:t>
            </a:r>
          </a:p>
          <a:p>
            <a:r>
              <a:rPr lang="en-US" dirty="0" smtClean="0"/>
              <a:t>Need a way to quantify game goodness </a:t>
            </a:r>
            <a:endParaRPr lang="en-US" dirty="0" smtClean="0"/>
          </a:p>
          <a:p>
            <a:pPr lvl="1"/>
            <a:r>
              <a:rPr lang="en-US" dirty="0" smtClean="0"/>
              <a:t>Have the last 20 years of Nielson ratings (about $20M worth of data) but need to understand it better</a:t>
            </a:r>
          </a:p>
          <a:p>
            <a:pPr lvl="1"/>
            <a:r>
              <a:rPr lang="en-US" dirty="0" smtClean="0"/>
              <a:t>Will base our assessment on “favorite team in America rating” – last released by Harris Poll in 2016</a:t>
            </a:r>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20</a:t>
            </a:fld>
            <a:endParaRPr lang="en-US"/>
          </a:p>
        </p:txBody>
      </p:sp>
    </p:spTree>
    <p:extLst>
      <p:ext uri="{BB962C8B-B14F-4D97-AF65-F5344CB8AC3E}">
        <p14:creationId xmlns:p14="http://schemas.microsoft.com/office/powerpoint/2010/main" val="2262682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Schedule: A Little More Detail</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smtClean="0"/>
              <a:t>should our variables represent?</a:t>
            </a:r>
          </a:p>
          <a:p>
            <a:r>
              <a:rPr lang="en-US" dirty="0" smtClean="0"/>
              <a:t>What indexes should we use on our variables?</a:t>
            </a:r>
          </a:p>
          <a:p>
            <a:r>
              <a:rPr lang="en-US" dirty="0" smtClean="0"/>
              <a:t>What might our objective function look like?</a:t>
            </a:r>
          </a:p>
          <a:p>
            <a:r>
              <a:rPr lang="en-US" dirty="0" smtClean="0"/>
              <a:t>What do we think the four following constraints should look like?</a:t>
            </a:r>
          </a:p>
          <a:p>
            <a:pPr lvl="1"/>
            <a:r>
              <a:rPr lang="en-US" dirty="0"/>
              <a:t>Every game will be played exactly once</a:t>
            </a:r>
          </a:p>
          <a:p>
            <a:pPr lvl="1"/>
            <a:r>
              <a:rPr lang="en-US" dirty="0"/>
              <a:t>Every team will play a game each week</a:t>
            </a:r>
          </a:p>
          <a:p>
            <a:pPr lvl="1"/>
            <a:r>
              <a:rPr lang="en-US" dirty="0"/>
              <a:t>Bye games will be played only during weeks 4 through </a:t>
            </a:r>
            <a:r>
              <a:rPr lang="en-US" dirty="0" smtClean="0"/>
              <a:t>12</a:t>
            </a:r>
          </a:p>
          <a:p>
            <a:pPr lvl="1"/>
            <a:r>
              <a:rPr lang="en-US" dirty="0"/>
              <a:t>No team plays 4 consecutive home/away games in a season (treat a BYE game as an away game</a:t>
            </a:r>
            <a:r>
              <a:rPr lang="en-US" dirty="0" smtClean="0"/>
              <a:t>)</a:t>
            </a:r>
          </a:p>
          <a:p>
            <a:pPr marL="457200" lvl="1"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21</a:t>
            </a:fld>
            <a:endParaRPr lang="en-US"/>
          </a:p>
        </p:txBody>
      </p:sp>
    </p:spTree>
    <p:extLst>
      <p:ext uri="{BB962C8B-B14F-4D97-AF65-F5344CB8AC3E}">
        <p14:creationId xmlns:p14="http://schemas.microsoft.com/office/powerpoint/2010/main" val="3789038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Schedule: A Little More Detail</a:t>
            </a:r>
            <a:endParaRPr lang="en-US" dirty="0"/>
          </a:p>
        </p:txBody>
      </p:sp>
      <p:sp>
        <p:nvSpPr>
          <p:cNvPr id="3" name="Content Placeholder 2"/>
          <p:cNvSpPr>
            <a:spLocks noGrp="1"/>
          </p:cNvSpPr>
          <p:nvPr>
            <p:ph idx="1"/>
          </p:nvPr>
        </p:nvSpPr>
        <p:spPr/>
        <p:txBody>
          <a:bodyPr/>
          <a:lstStyle/>
          <a:p>
            <a:r>
              <a:rPr lang="en-US" dirty="0" smtClean="0"/>
              <a:t>Need to store data in database so we can call </a:t>
            </a:r>
            <a:r>
              <a:rPr lang="en-US" dirty="0" smtClean="0"/>
              <a:t>and reference data</a:t>
            </a:r>
            <a:endParaRPr lang="en-US" dirty="0" smtClean="0"/>
          </a:p>
          <a:p>
            <a:r>
              <a:rPr lang="en-US" dirty="0" smtClean="0"/>
              <a:t>What might out database structure look like?</a:t>
            </a:r>
          </a:p>
          <a:p>
            <a:pPr lvl="1"/>
            <a:r>
              <a:rPr lang="en-US" dirty="0" smtClean="0"/>
              <a:t>What tables do we need?</a:t>
            </a:r>
          </a:p>
          <a:p>
            <a:pPr lvl="1"/>
            <a:r>
              <a:rPr lang="en-US" dirty="0" smtClean="0"/>
              <a:t>What fields go in each table</a:t>
            </a:r>
          </a:p>
          <a:p>
            <a:r>
              <a:rPr lang="en-US" dirty="0" smtClean="0"/>
              <a:t>Once you get your database right</a:t>
            </a:r>
          </a:p>
          <a:p>
            <a:pPr lvl="1"/>
            <a:r>
              <a:rPr lang="en-US" dirty="0" smtClean="0"/>
              <a:t>Need to decide what data structures will support building model</a:t>
            </a:r>
          </a:p>
          <a:p>
            <a:pPr lvl="1"/>
            <a:r>
              <a:rPr lang="en-US" dirty="0" smtClean="0"/>
              <a:t>Dictionaries (to include dictionaries of dictionaries)</a:t>
            </a:r>
          </a:p>
          <a:p>
            <a:pPr lvl="1"/>
            <a:r>
              <a:rPr lang="en-US" dirty="0" smtClean="0"/>
              <a:t>Lists</a:t>
            </a:r>
          </a:p>
          <a:p>
            <a:pPr lvl="1"/>
            <a:r>
              <a:rPr lang="en-US" dirty="0" err="1" smtClean="0"/>
              <a:t>Tuplelists</a:t>
            </a:r>
            <a:endParaRPr lang="en-US" dirty="0" smtClean="0"/>
          </a:p>
          <a:p>
            <a:pPr lvl="2"/>
            <a:r>
              <a:rPr lang="en-US" dirty="0" smtClean="0"/>
              <a:t>How to make a </a:t>
            </a:r>
            <a:r>
              <a:rPr lang="en-US" dirty="0" err="1" smtClean="0"/>
              <a:t>tuplelist</a:t>
            </a:r>
            <a:endParaRPr lang="en-US" dirty="0" smtClean="0"/>
          </a:p>
          <a:p>
            <a:pPr lvl="2"/>
            <a:r>
              <a:rPr lang="en-US" dirty="0" smtClean="0"/>
              <a:t>How to iterate over a </a:t>
            </a:r>
            <a:r>
              <a:rPr lang="en-US" dirty="0" err="1" smtClean="0"/>
              <a:t>tuplelist</a:t>
            </a:r>
            <a:endParaRPr lang="en-US" dirty="0" smtClean="0"/>
          </a:p>
          <a:p>
            <a:pPr lvl="2"/>
            <a:r>
              <a:rPr lang="en-US" dirty="0" smtClean="0"/>
              <a:t>Advantages of a </a:t>
            </a:r>
            <a:r>
              <a:rPr lang="en-US" dirty="0" err="1" smtClean="0"/>
              <a:t>tuplelist</a:t>
            </a:r>
            <a:endParaRPr lang="en-US" dirty="0" smtClean="0"/>
          </a:p>
          <a:p>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22</a:t>
            </a:fld>
            <a:endParaRPr lang="en-US"/>
          </a:p>
        </p:txBody>
      </p:sp>
    </p:spTree>
    <p:extLst>
      <p:ext uri="{BB962C8B-B14F-4D97-AF65-F5344CB8AC3E}">
        <p14:creationId xmlns:p14="http://schemas.microsoft.com/office/powerpoint/2010/main" val="801403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Homework review</a:t>
            </a:r>
          </a:p>
          <a:p>
            <a:r>
              <a:rPr lang="en-US" dirty="0" smtClean="0">
                <a:solidFill>
                  <a:schemeClr val="bg1">
                    <a:lumMod val="75000"/>
                  </a:schemeClr>
                </a:solidFill>
              </a:rPr>
              <a:t>Lecture overview</a:t>
            </a:r>
          </a:p>
          <a:p>
            <a:r>
              <a:rPr lang="en-US" dirty="0" smtClean="0">
                <a:solidFill>
                  <a:schemeClr val="bg1">
                    <a:lumMod val="75000"/>
                  </a:schemeClr>
                </a:solidFill>
              </a:rPr>
              <a:t>Pseudo Theory – Total </a:t>
            </a:r>
            <a:r>
              <a:rPr lang="en-US" dirty="0" err="1" smtClean="0">
                <a:solidFill>
                  <a:schemeClr val="bg1">
                    <a:lumMod val="75000"/>
                  </a:schemeClr>
                </a:solidFill>
              </a:rPr>
              <a:t>Unimodularity</a:t>
            </a:r>
            <a:endParaRPr lang="en-US" dirty="0" smtClean="0">
              <a:solidFill>
                <a:schemeClr val="bg1">
                  <a:lumMod val="75000"/>
                </a:schemeClr>
              </a:solidFill>
            </a:endParaRPr>
          </a:p>
          <a:p>
            <a:r>
              <a:rPr lang="en-US" dirty="0" smtClean="0">
                <a:solidFill>
                  <a:schemeClr val="bg1">
                    <a:lumMod val="75000"/>
                  </a:schemeClr>
                </a:solidFill>
              </a:rPr>
              <a:t>Good </a:t>
            </a:r>
            <a:r>
              <a:rPr lang="en-US" dirty="0" err="1" smtClean="0">
                <a:solidFill>
                  <a:schemeClr val="bg1">
                    <a:lumMod val="75000"/>
                  </a:schemeClr>
                </a:solidFill>
              </a:rPr>
              <a:t>Gurobi</a:t>
            </a:r>
            <a:r>
              <a:rPr lang="en-US" dirty="0" smtClean="0">
                <a:solidFill>
                  <a:schemeClr val="bg1">
                    <a:lumMod val="75000"/>
                  </a:schemeClr>
                </a:solidFill>
              </a:rPr>
              <a:t>: Setting Parameters</a:t>
            </a:r>
          </a:p>
          <a:p>
            <a:r>
              <a:rPr lang="en-US" dirty="0" smtClean="0">
                <a:solidFill>
                  <a:schemeClr val="bg1">
                    <a:lumMod val="75000"/>
                  </a:schemeClr>
                </a:solidFill>
              </a:rPr>
              <a:t>Special Formulations</a:t>
            </a:r>
          </a:p>
          <a:p>
            <a:r>
              <a:rPr lang="en-US" dirty="0" smtClean="0">
                <a:solidFill>
                  <a:schemeClr val="bg1">
                    <a:lumMod val="75000"/>
                  </a:schemeClr>
                </a:solidFill>
              </a:rPr>
              <a:t>The Assignment Problem</a:t>
            </a:r>
          </a:p>
          <a:p>
            <a:r>
              <a:rPr lang="en-US" dirty="0" smtClean="0">
                <a:solidFill>
                  <a:schemeClr val="bg1">
                    <a:lumMod val="75000"/>
                  </a:schemeClr>
                </a:solidFill>
              </a:rPr>
              <a:t>The NFL problem</a:t>
            </a:r>
          </a:p>
          <a:p>
            <a:r>
              <a:rPr lang="en-US" dirty="0" smtClean="0"/>
              <a:t>Homework 06 preview </a:t>
            </a:r>
            <a:endParaRPr lang="en-US" dirty="0"/>
          </a:p>
        </p:txBody>
      </p:sp>
      <p:sp>
        <p:nvSpPr>
          <p:cNvPr id="4" name="Slide Number Placeholder 3"/>
          <p:cNvSpPr>
            <a:spLocks noGrp="1"/>
          </p:cNvSpPr>
          <p:nvPr>
            <p:ph type="sldNum" sz="quarter" idx="12"/>
          </p:nvPr>
        </p:nvSpPr>
        <p:spPr/>
        <p:txBody>
          <a:bodyPr/>
          <a:lstStyle/>
          <a:p>
            <a:fld id="{0E506935-1303-44BA-BDF9-B541015E6A71}" type="slidenum">
              <a:rPr/>
              <a:pPr/>
              <a:t>23</a:t>
            </a:fld>
            <a:endParaRPr/>
          </a:p>
        </p:txBody>
      </p:sp>
    </p:spTree>
    <p:extLst>
      <p:ext uri="{BB962C8B-B14F-4D97-AF65-F5344CB8AC3E}">
        <p14:creationId xmlns:p14="http://schemas.microsoft.com/office/powerpoint/2010/main" val="3627958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t>
            </a:r>
            <a:r>
              <a:rPr lang="en-US" dirty="0" smtClean="0"/>
              <a:t>06 (</a:t>
            </a:r>
            <a:r>
              <a:rPr lang="en-US" dirty="0" smtClean="0"/>
              <a:t>55 </a:t>
            </a:r>
            <a:r>
              <a:rPr lang="en-US" dirty="0" smtClean="0"/>
              <a:t>points)</a:t>
            </a:r>
            <a:endParaRPr lang="en-US" dirty="0"/>
          </a:p>
        </p:txBody>
      </p:sp>
      <p:sp>
        <p:nvSpPr>
          <p:cNvPr id="3" name="Content Placeholder 2"/>
          <p:cNvSpPr>
            <a:spLocks noGrp="1"/>
          </p:cNvSpPr>
          <p:nvPr>
            <p:ph idx="1"/>
          </p:nvPr>
        </p:nvSpPr>
        <p:spPr>
          <a:xfrm>
            <a:off x="156517" y="1188302"/>
            <a:ext cx="8872151" cy="4525963"/>
          </a:xfrm>
        </p:spPr>
        <p:txBody>
          <a:bodyPr>
            <a:noAutofit/>
          </a:bodyPr>
          <a:lstStyle/>
          <a:p>
            <a:r>
              <a:rPr lang="en-US" sz="1400" dirty="0" smtClean="0"/>
              <a:t>Create a database that holds the variable information and team </a:t>
            </a:r>
            <a:r>
              <a:rPr lang="en-US" sz="1400" dirty="0" smtClean="0"/>
              <a:t>data and the solution of active games </a:t>
            </a:r>
            <a:r>
              <a:rPr lang="en-US" sz="1400" dirty="0" smtClean="0"/>
              <a:t>(10 points)</a:t>
            </a:r>
          </a:p>
          <a:p>
            <a:r>
              <a:rPr lang="en-US" sz="1400" dirty="0" smtClean="0"/>
              <a:t>Build a (0,1) integer programming model that develops the 2018 NFL schedule</a:t>
            </a:r>
          </a:p>
          <a:p>
            <a:pPr lvl="1"/>
            <a:r>
              <a:rPr lang="en-US" sz="1400" dirty="0" smtClean="0"/>
              <a:t>Maximizes game quality across the season </a:t>
            </a:r>
          </a:p>
          <a:p>
            <a:pPr lvl="1"/>
            <a:r>
              <a:rPr lang="en-US" sz="1400" dirty="0" smtClean="0"/>
              <a:t>Using only the following core constraints:</a:t>
            </a:r>
          </a:p>
          <a:p>
            <a:pPr marL="800100" indent="231775">
              <a:buFont typeface="+mj-lt"/>
              <a:buAutoNum type="arabicPeriod"/>
            </a:pPr>
            <a:r>
              <a:rPr lang="en-US" sz="1100" dirty="0"/>
              <a:t>Each game is played exactly once during the </a:t>
            </a:r>
            <a:r>
              <a:rPr lang="en-US" sz="1100" dirty="0" smtClean="0"/>
              <a:t>season (3 points)</a:t>
            </a:r>
            <a:endParaRPr lang="en-US" sz="1100" dirty="0"/>
          </a:p>
          <a:p>
            <a:pPr marL="800100" indent="231775">
              <a:buFont typeface="+mj-lt"/>
              <a:buAutoNum type="arabicPeriod"/>
            </a:pPr>
            <a:r>
              <a:rPr lang="en-US" sz="1100" dirty="0"/>
              <a:t>Teams play exactly one game </a:t>
            </a:r>
            <a:r>
              <a:rPr lang="en-US" sz="1100" dirty="0" smtClean="0"/>
              <a:t>per </a:t>
            </a:r>
            <a:r>
              <a:rPr lang="en-US" sz="1100" dirty="0"/>
              <a:t>week (count the BYE as a </a:t>
            </a:r>
            <a:r>
              <a:rPr lang="en-US" sz="1100" dirty="0" smtClean="0"/>
              <a:t>game –wher</a:t>
            </a:r>
            <a:r>
              <a:rPr lang="en-US" sz="1100" dirty="0" smtClean="0"/>
              <a:t>e BYE is the home team</a:t>
            </a:r>
            <a:r>
              <a:rPr lang="en-US" sz="1100" dirty="0" smtClean="0"/>
              <a:t>) </a:t>
            </a:r>
            <a:r>
              <a:rPr lang="en-US" sz="1100" dirty="0" smtClean="0"/>
              <a:t>(3 points)</a:t>
            </a:r>
            <a:endParaRPr lang="en-US" sz="1100" dirty="0"/>
          </a:p>
          <a:p>
            <a:pPr marL="800100" indent="231775">
              <a:buFont typeface="+mj-lt"/>
              <a:buAutoNum type="arabicPeriod"/>
            </a:pPr>
            <a:r>
              <a:rPr lang="en-US" sz="1100" dirty="0" smtClean="0"/>
              <a:t>Byes </a:t>
            </a:r>
            <a:r>
              <a:rPr lang="en-US" sz="1100" dirty="0"/>
              <a:t>can only happen between weeks 4 and </a:t>
            </a:r>
            <a:r>
              <a:rPr lang="en-US" sz="1100" dirty="0" smtClean="0"/>
              <a:t>12 </a:t>
            </a:r>
            <a:r>
              <a:rPr lang="en-US" sz="1100" dirty="0" smtClean="0"/>
              <a:t>(3 points)</a:t>
            </a:r>
            <a:endParaRPr lang="en-US" sz="1100" dirty="0"/>
          </a:p>
          <a:p>
            <a:pPr marL="800100" indent="231775">
              <a:buFont typeface="+mj-lt"/>
              <a:buAutoNum type="arabicPeriod"/>
            </a:pPr>
            <a:r>
              <a:rPr lang="en-US" sz="1100" dirty="0"/>
              <a:t>No more than 6 </a:t>
            </a:r>
            <a:r>
              <a:rPr lang="en-US" sz="1100" dirty="0" smtClean="0"/>
              <a:t>byes </a:t>
            </a:r>
            <a:r>
              <a:rPr lang="en-US" sz="1100" dirty="0"/>
              <a:t>in a given a </a:t>
            </a:r>
            <a:r>
              <a:rPr lang="en-US" sz="1100" dirty="0" smtClean="0"/>
              <a:t>week (3 points)</a:t>
            </a:r>
            <a:endParaRPr lang="en-US" sz="1100" dirty="0"/>
          </a:p>
          <a:p>
            <a:pPr marL="800100" indent="231775">
              <a:buFont typeface="+mj-lt"/>
              <a:buAutoNum type="arabicPeriod"/>
            </a:pPr>
            <a:r>
              <a:rPr lang="en-US" sz="1100" dirty="0"/>
              <a:t>No team that had an early bye </a:t>
            </a:r>
            <a:r>
              <a:rPr lang="en-US" sz="1100" dirty="0" smtClean="0"/>
              <a:t>(</a:t>
            </a:r>
            <a:r>
              <a:rPr lang="en-US" sz="1100" dirty="0"/>
              <a:t>week 4) in </a:t>
            </a:r>
            <a:r>
              <a:rPr lang="en-US" sz="1100" dirty="0" smtClean="0"/>
              <a:t>2017 </a:t>
            </a:r>
            <a:r>
              <a:rPr lang="en-US" sz="1100" dirty="0"/>
              <a:t>can have an early bye game (week 4) in </a:t>
            </a:r>
            <a:r>
              <a:rPr lang="en-US" sz="1100" dirty="0" smtClean="0"/>
              <a:t>2018 (2 points)</a:t>
            </a:r>
            <a:endParaRPr lang="en-US" sz="1100" dirty="0"/>
          </a:p>
          <a:p>
            <a:pPr marL="800100" indent="231775">
              <a:buFont typeface="+mj-lt"/>
              <a:buAutoNum type="arabicPeriod"/>
            </a:pPr>
            <a:r>
              <a:rPr lang="en-US" sz="1100" dirty="0"/>
              <a:t>There is one Thursday Night Game </a:t>
            </a:r>
            <a:r>
              <a:rPr lang="en-US" sz="1100" dirty="0" smtClean="0"/>
              <a:t>per week for weeks </a:t>
            </a:r>
            <a:r>
              <a:rPr lang="en-US" sz="1100" dirty="0"/>
              <a:t>1 through </a:t>
            </a:r>
            <a:r>
              <a:rPr lang="en-US" sz="1100" dirty="0" smtClean="0"/>
              <a:t>15 </a:t>
            </a:r>
            <a:r>
              <a:rPr lang="en-US" sz="1100" dirty="0"/>
              <a:t>(no Thursday Night Game in </a:t>
            </a:r>
            <a:r>
              <a:rPr lang="en-US" sz="1100" dirty="0" smtClean="0"/>
              <a:t>weeks 16 and </a:t>
            </a:r>
            <a:r>
              <a:rPr lang="en-US" sz="1100" dirty="0"/>
              <a:t>17</a:t>
            </a:r>
            <a:r>
              <a:rPr lang="en-US" sz="1100" dirty="0" smtClean="0"/>
              <a:t>) (3 points)</a:t>
            </a:r>
            <a:endParaRPr lang="en-US" sz="1100" dirty="0"/>
          </a:p>
          <a:p>
            <a:pPr marL="800100" indent="231775">
              <a:buFont typeface="+mj-lt"/>
              <a:buAutoNum type="arabicPeriod"/>
            </a:pPr>
            <a:r>
              <a:rPr lang="en-US" sz="1100" dirty="0"/>
              <a:t>There are two Saturday Night Games </a:t>
            </a:r>
            <a:r>
              <a:rPr lang="en-US" sz="1100" dirty="0" smtClean="0"/>
              <a:t>each in Weeks 15 and </a:t>
            </a:r>
            <a:r>
              <a:rPr lang="en-US" sz="1100" dirty="0" smtClean="0"/>
              <a:t>16 (one </a:t>
            </a:r>
            <a:r>
              <a:rPr lang="en-US" sz="1100" dirty="0" err="1"/>
              <a:t>SatE</a:t>
            </a:r>
            <a:r>
              <a:rPr lang="en-US" sz="1100" dirty="0"/>
              <a:t> and one </a:t>
            </a:r>
            <a:r>
              <a:rPr lang="en-US" sz="1100" dirty="0" err="1" smtClean="0"/>
              <a:t>SatL</a:t>
            </a:r>
            <a:r>
              <a:rPr lang="en-US" sz="1100" dirty="0" smtClean="0"/>
              <a:t> each week) </a:t>
            </a:r>
            <a:r>
              <a:rPr lang="en-US" sz="1100" dirty="0" smtClean="0"/>
              <a:t>(3 points)</a:t>
            </a:r>
            <a:endParaRPr lang="en-US" sz="1100" dirty="0"/>
          </a:p>
          <a:p>
            <a:pPr marL="800100" indent="231775">
              <a:buFont typeface="+mj-lt"/>
              <a:buAutoNum type="arabicPeriod"/>
            </a:pPr>
            <a:r>
              <a:rPr lang="en-US" sz="1100" dirty="0" smtClean="0"/>
              <a:t>The following rules apply to Thursday night games:</a:t>
            </a:r>
          </a:p>
          <a:p>
            <a:pPr marL="1200150" lvl="2" indent="231775"/>
            <a:r>
              <a:rPr lang="en-US" sz="900" dirty="0"/>
              <a:t>There is only one “double header” game in weeks 1 through 16 (and two in week 17) (5 points)</a:t>
            </a:r>
          </a:p>
          <a:p>
            <a:pPr marL="1200150" lvl="2" indent="231775"/>
            <a:r>
              <a:rPr lang="en-US" sz="900" dirty="0"/>
              <a:t>CBS and FOX cannot have more than two double headers in a </a:t>
            </a:r>
            <a:r>
              <a:rPr lang="en-US" sz="900" dirty="0"/>
              <a:t>row (3 </a:t>
            </a:r>
            <a:r>
              <a:rPr lang="en-US" sz="900" dirty="0" smtClean="0"/>
              <a:t>points</a:t>
            </a:r>
            <a:r>
              <a:rPr lang="en-US" sz="900" dirty="0"/>
              <a:t>)</a:t>
            </a:r>
            <a:endParaRPr lang="en-US" sz="900" dirty="0"/>
          </a:p>
          <a:p>
            <a:pPr marL="1200150" lvl="2" indent="231775"/>
            <a:r>
              <a:rPr lang="en-US" sz="900" dirty="0"/>
              <a:t>CBS and FOX will each have a double header in week </a:t>
            </a:r>
            <a:r>
              <a:rPr lang="en-US" sz="900" dirty="0" smtClean="0"/>
              <a:t>17 (2 points)</a:t>
            </a:r>
            <a:endParaRPr lang="en-US" sz="900" dirty="0"/>
          </a:p>
          <a:p>
            <a:pPr marL="800100" indent="231775">
              <a:buFont typeface="+mj-lt"/>
              <a:buAutoNum type="arabicPeriod"/>
            </a:pPr>
            <a:r>
              <a:rPr lang="en-US" sz="1100" dirty="0"/>
              <a:t>There is exactly one Sunday Night Game </a:t>
            </a:r>
            <a:r>
              <a:rPr lang="en-US" sz="1100" dirty="0" smtClean="0"/>
              <a:t>per week in </a:t>
            </a:r>
            <a:r>
              <a:rPr lang="en-US" sz="1100" dirty="0"/>
              <a:t>weeks 1 through 16 (no Sunday Night Game in week 17</a:t>
            </a:r>
            <a:r>
              <a:rPr lang="en-US" sz="1100" dirty="0" smtClean="0"/>
              <a:t>) (5 points)</a:t>
            </a:r>
            <a:endParaRPr lang="en-US" sz="1100" dirty="0"/>
          </a:p>
          <a:p>
            <a:pPr marL="800100" indent="231775">
              <a:buFont typeface="+mj-lt"/>
              <a:buAutoNum type="arabicPeriod"/>
            </a:pPr>
            <a:r>
              <a:rPr lang="en-US" sz="1100" dirty="0"/>
              <a:t>The following rules apply to Monday night games:</a:t>
            </a:r>
          </a:p>
          <a:p>
            <a:pPr marL="1200150" lvl="2" indent="231775"/>
            <a:r>
              <a:rPr lang="en-US" sz="900" dirty="0"/>
              <a:t>There are two Monday night games in week </a:t>
            </a:r>
            <a:r>
              <a:rPr lang="en-US" sz="900" dirty="0" smtClean="0"/>
              <a:t>1 (3 points)</a:t>
            </a:r>
            <a:endParaRPr lang="en-US" sz="900" dirty="0"/>
          </a:p>
          <a:p>
            <a:pPr marL="1200150" lvl="2" indent="231775"/>
            <a:r>
              <a:rPr lang="en-US" sz="900" dirty="0"/>
              <a:t>The late Monday Night Game must be hosted by a West Coast </a:t>
            </a:r>
            <a:r>
              <a:rPr lang="en-US" sz="900" dirty="0" smtClean="0"/>
              <a:t>Team or Mountain team (LAC, </a:t>
            </a:r>
            <a:r>
              <a:rPr lang="en-US" sz="900" dirty="0"/>
              <a:t>SF, SEA, OAK, </a:t>
            </a:r>
            <a:r>
              <a:rPr lang="en-US" sz="900" dirty="0" smtClean="0"/>
              <a:t>LAR, DEN, ARI) </a:t>
            </a:r>
            <a:r>
              <a:rPr lang="en-US" sz="900" dirty="0" smtClean="0"/>
              <a:t>(4 points)</a:t>
            </a:r>
            <a:endParaRPr lang="en-US" sz="900" dirty="0"/>
          </a:p>
          <a:p>
            <a:pPr marL="1200150" lvl="2" indent="231775"/>
            <a:r>
              <a:rPr lang="en-US" sz="900" dirty="0"/>
              <a:t>There in exactly one Monday night game </a:t>
            </a:r>
            <a:r>
              <a:rPr lang="en-US" sz="900" dirty="0" smtClean="0"/>
              <a:t>per week in </a:t>
            </a:r>
            <a:r>
              <a:rPr lang="en-US" sz="900" dirty="0"/>
              <a:t>weeks 2 through 16 (no Monday Night Game in Week 17) </a:t>
            </a:r>
            <a:r>
              <a:rPr lang="en-US" sz="900" dirty="0" smtClean="0"/>
              <a:t> (3 points)</a:t>
            </a:r>
          </a:p>
          <a:p>
            <a:pPr lvl="1"/>
            <a:r>
              <a:rPr lang="en-US" sz="1400" dirty="0" smtClean="0">
                <a:solidFill>
                  <a:srgbClr val="000000"/>
                </a:solidFill>
              </a:rPr>
              <a:t>Constraint names will use the following convention:</a:t>
            </a:r>
          </a:p>
          <a:p>
            <a:pPr lvl="2"/>
            <a:r>
              <a:rPr lang="en-US" sz="1200" dirty="0" smtClean="0">
                <a:solidFill>
                  <a:srgbClr val="000000"/>
                </a:solidFill>
              </a:rPr>
              <a:t>Constraint names will start with the constraint number (e.g., 01_, 02_, 03_, …, 10a_, 10b_10c_)</a:t>
            </a:r>
          </a:p>
          <a:p>
            <a:pPr lvl="2"/>
            <a:r>
              <a:rPr lang="en-US" sz="1200" dirty="0" smtClean="0">
                <a:solidFill>
                  <a:srgbClr val="000000"/>
                </a:solidFill>
              </a:rPr>
              <a:t>Single digit constraint numbers will be preceded with a “0</a:t>
            </a:r>
            <a:r>
              <a:rPr lang="en-US" sz="1200" dirty="0" smtClean="0">
                <a:solidFill>
                  <a:srgbClr val="000000"/>
                </a:solidFill>
              </a:rPr>
              <a:t>”</a:t>
            </a:r>
            <a:r>
              <a:rPr lang="en-US" sz="1200" dirty="0" smtClean="0">
                <a:solidFill>
                  <a:srgbClr val="000000"/>
                </a:solidFill>
              </a:rPr>
              <a:t/>
            </a:r>
            <a:br>
              <a:rPr lang="en-US" sz="1200" dirty="0" smtClean="0">
                <a:solidFill>
                  <a:srgbClr val="000000"/>
                </a:solidFill>
              </a:rPr>
            </a:br>
            <a:r>
              <a:rPr lang="en-US" sz="1200" dirty="0" err="1" smtClean="0">
                <a:solidFill>
                  <a:srgbClr val="000000"/>
                </a:solidFill>
              </a:rPr>
              <a:t>eg</a:t>
            </a:r>
            <a:r>
              <a:rPr lang="en-US" sz="1200" dirty="0" smtClean="0">
                <a:solidFill>
                  <a:srgbClr val="000000"/>
                </a:solidFill>
              </a:rPr>
              <a:t>:  “01_EachGameOnce_DAL_WAS”</a:t>
            </a:r>
          </a:p>
          <a:p>
            <a:pPr lvl="2"/>
            <a:r>
              <a:rPr lang="en-US" sz="1200" dirty="0" smtClean="0">
                <a:solidFill>
                  <a:srgbClr val="000000"/>
                </a:solidFill>
              </a:rPr>
              <a:t>Sub constraints will have letters following</a:t>
            </a:r>
            <a:br>
              <a:rPr lang="en-US" sz="1200" dirty="0" smtClean="0">
                <a:solidFill>
                  <a:srgbClr val="000000"/>
                </a:solidFill>
              </a:rPr>
            </a:br>
            <a:r>
              <a:rPr lang="en-US" sz="1200" dirty="0" err="1" smtClean="0">
                <a:solidFill>
                  <a:srgbClr val="000000"/>
                </a:solidFill>
              </a:rPr>
              <a:t>eg</a:t>
            </a:r>
            <a:r>
              <a:rPr lang="en-US" sz="1200" dirty="0" smtClean="0">
                <a:solidFill>
                  <a:srgbClr val="000000"/>
                </a:solidFill>
              </a:rPr>
              <a:t>: “</a:t>
            </a:r>
            <a:r>
              <a:rPr lang="en-US" sz="1200" dirty="0" smtClean="0">
                <a:solidFill>
                  <a:srgbClr val="000000"/>
                </a:solidFill>
              </a:rPr>
              <a:t>10b_WestCoastOnlyMon_1</a:t>
            </a:r>
            <a:r>
              <a:rPr lang="en-US" sz="1200" dirty="0" smtClean="0">
                <a:solidFill>
                  <a:srgbClr val="000000"/>
                </a:solidFill>
              </a:rPr>
              <a:t>”</a:t>
            </a:r>
          </a:p>
          <a:p>
            <a:pPr marL="1657350" lvl="3" indent="231775"/>
            <a:endParaRPr lang="en-US" sz="700" dirty="0" smtClean="0"/>
          </a:p>
        </p:txBody>
      </p:sp>
      <p:sp>
        <p:nvSpPr>
          <p:cNvPr id="4" name="Slide Number Placeholder 3"/>
          <p:cNvSpPr>
            <a:spLocks noGrp="1"/>
          </p:cNvSpPr>
          <p:nvPr>
            <p:ph type="sldNum" sz="quarter" idx="12"/>
          </p:nvPr>
        </p:nvSpPr>
        <p:spPr/>
        <p:txBody>
          <a:bodyPr/>
          <a:lstStyle/>
          <a:p>
            <a:fld id="{0E506935-1303-44BA-BDF9-B541015E6A71}" type="slidenum">
              <a:rPr lang="en-US" smtClean="0"/>
              <a:pPr/>
              <a:t>24</a:t>
            </a:fld>
            <a:endParaRPr lang="en-US"/>
          </a:p>
        </p:txBody>
      </p:sp>
    </p:spTree>
    <p:extLst>
      <p:ext uri="{BB962C8B-B14F-4D97-AF65-F5344CB8AC3E}">
        <p14:creationId xmlns:p14="http://schemas.microsoft.com/office/powerpoint/2010/main" val="1884671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05 (60 Points)</a:t>
            </a:r>
            <a:endParaRPr lang="en-US" dirty="0"/>
          </a:p>
        </p:txBody>
      </p:sp>
      <p:sp>
        <p:nvSpPr>
          <p:cNvPr id="3" name="Content Placeholder 2"/>
          <p:cNvSpPr>
            <a:spLocks noGrp="1"/>
          </p:cNvSpPr>
          <p:nvPr>
            <p:ph idx="1"/>
          </p:nvPr>
        </p:nvSpPr>
        <p:spPr/>
        <p:txBody>
          <a:bodyPr>
            <a:noAutofit/>
          </a:bodyPr>
          <a:lstStyle/>
          <a:p>
            <a:pPr marL="0" indent="0">
              <a:buNone/>
            </a:pPr>
            <a:r>
              <a:rPr lang="en-US" sz="1400" b="1" dirty="0" smtClean="0"/>
              <a:t>Problem 1 (30 Points): </a:t>
            </a:r>
            <a:r>
              <a:rPr lang="en-US" sz="1400" dirty="0" smtClean="0"/>
              <a:t> Dairy cows calve on a regular annual basis.  Their milk output varies over the year accordingly with the peak being reached a few months after calving followed by a decrease and eventually reaching nearly 0 in the 10</a:t>
            </a:r>
            <a:r>
              <a:rPr lang="en-US" sz="1400" baseline="30000" dirty="0" smtClean="0"/>
              <a:t>th</a:t>
            </a:r>
            <a:r>
              <a:rPr lang="en-US" sz="1400" dirty="0" smtClean="0"/>
              <a:t> month following calving.  Knowing these facts, farmers in a dairy cooperative are trying to plan calving during the months: </a:t>
            </a:r>
            <a:r>
              <a:rPr lang="en-US" sz="1400" i="1" dirty="0" smtClean="0"/>
              <a:t>C = {1,2,3,4,5,6,7,8,9,10,11,12} </a:t>
            </a:r>
            <a:r>
              <a:rPr lang="en-US" sz="1400" dirty="0" smtClean="0"/>
              <a:t>to make it easier to meet seasonal milk demands in months: </a:t>
            </a:r>
            <a:r>
              <a:rPr lang="en-US" sz="1400" i="1" dirty="0" smtClean="0"/>
              <a:t>D = {1,2,3,4,5,6,7,8,9,10,11,12}</a:t>
            </a:r>
            <a:r>
              <a:rPr lang="en-US" sz="1400" dirty="0" smtClean="0"/>
              <a:t>.  Any milk produced in excess of monthly demands will go to waste and treated as a 20% loss of potential revenue.  Shortage of the monthly demands will be treated as a loss of 100% of the expected sales price for that gallon of milk.  </a:t>
            </a:r>
          </a:p>
          <a:p>
            <a:pPr marL="0" indent="0">
              <a:buNone/>
            </a:pPr>
            <a:endParaRPr lang="en-US" sz="1400" dirty="0"/>
          </a:p>
          <a:p>
            <a:pPr marL="0" indent="0">
              <a:buNone/>
            </a:pPr>
            <a:r>
              <a:rPr lang="en-US" sz="1400" dirty="0" smtClean="0"/>
              <a:t>Over time, farmers have gathered enough information to know how many gallons of milk a cow that calved in month “</a:t>
            </a:r>
            <a:r>
              <a:rPr lang="en-US" sz="1400" i="1" dirty="0" smtClean="0"/>
              <a:t>c</a:t>
            </a:r>
            <a:r>
              <a:rPr lang="en-US" sz="1400" dirty="0" smtClean="0"/>
              <a:t>” will produce in demand month “d” – this milk production is reported as </a:t>
            </a:r>
            <a:r>
              <a:rPr lang="en-US" sz="1400" i="1" dirty="0" smtClean="0"/>
              <a:t>P</a:t>
            </a:r>
            <a:r>
              <a:rPr lang="en-US" sz="1400" dirty="0" smtClean="0"/>
              <a:t> where </a:t>
            </a:r>
            <a:r>
              <a:rPr lang="en-US" sz="1400" i="1" dirty="0" err="1" smtClean="0"/>
              <a:t>p</a:t>
            </a:r>
            <a:r>
              <a:rPr lang="en-US" sz="1400" i="1" baseline="-25000" dirty="0" err="1" smtClean="0"/>
              <a:t>d,c</a:t>
            </a:r>
            <a:r>
              <a:rPr lang="en-US" sz="1400" dirty="0" smtClean="0"/>
              <a:t> is the gallons of milk produced in demand month “d” from a cow that calved in month “c”.  Determine the minimum cost solution (which includes the number of cattle the coop’s dairy farmers have to have and in which months they need to calf in order to meet the monthly demand).  </a:t>
            </a:r>
          </a:p>
          <a:p>
            <a:pPr marL="0" indent="0">
              <a:buNone/>
            </a:pPr>
            <a:endParaRPr lang="en-US" sz="1400" dirty="0"/>
          </a:p>
          <a:p>
            <a:pPr marL="0" indent="0">
              <a:buNone/>
            </a:pPr>
            <a:r>
              <a:rPr lang="en-US" sz="1400" dirty="0" smtClean="0"/>
              <a:t>The following data is available in data files for this problem:</a:t>
            </a:r>
          </a:p>
          <a:p>
            <a:pPr marL="400050" lvl="1" indent="0">
              <a:buNone/>
            </a:pPr>
            <a:r>
              <a:rPr lang="en-US" sz="1200" dirty="0" smtClean="0"/>
              <a:t>feedstock.csv:= The annual cost associated with sustaining a cow that calved in month “c”</a:t>
            </a:r>
          </a:p>
          <a:p>
            <a:pPr marL="400050" lvl="1" indent="0">
              <a:buNone/>
            </a:pPr>
            <a:r>
              <a:rPr lang="en-US" sz="1200" dirty="0" smtClean="0"/>
              <a:t>demand_price.csv:= The amount of milk (in gallons) the coop is expected to deliver each month “d” and the expected retail sales price for each gallon of milk sold by the coop</a:t>
            </a:r>
          </a:p>
          <a:p>
            <a:pPr marL="400050" lvl="1" indent="0">
              <a:buNone/>
            </a:pPr>
            <a:r>
              <a:rPr lang="en-US" sz="1200" dirty="0" smtClean="0"/>
              <a:t>production.csv:= The amount of milk that a cow that calving in month “c” will produce in month “d” (</a:t>
            </a:r>
            <a:r>
              <a:rPr lang="en-US" sz="1200" i="1" dirty="0" smtClean="0"/>
              <a:t>for this file, the calving months are in the first column of data while the demand months are in the first row of the data</a:t>
            </a:r>
            <a:r>
              <a:rPr lang="en-US" sz="1200" dirty="0" smtClean="0"/>
              <a:t>)</a:t>
            </a:r>
          </a:p>
          <a:p>
            <a:pPr marL="0" indent="0">
              <a:buNone/>
            </a:pPr>
            <a:endParaRPr lang="en-US" sz="1400" dirty="0"/>
          </a:p>
        </p:txBody>
      </p:sp>
    </p:spTree>
    <p:extLst>
      <p:ext uri="{BB962C8B-B14F-4D97-AF65-F5344CB8AC3E}">
        <p14:creationId xmlns:p14="http://schemas.microsoft.com/office/powerpoint/2010/main" val="223375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05 (60 Points)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Problem 2 (30 Points):  Our car manufacturer is still having issues with their distribution.  They have learned there is a cost to holding autos at the distribution center and that holding costs are related to location.  They have determined they need to account for holding costs in their calculations.  They have also realized there is a limit to the number of cars that can be held over the month at the distribution centers.  Additionally, the plant has determined there is a change-over cost incurred each time a plant changes from one vehicle to another.  Help the automobile manufacturer find a minimum cost solution for manufacturing, holding, and distributing its automobiles to all of its distribution centers and dealerships. </a:t>
            </a:r>
          </a:p>
          <a:p>
            <a:pPr marL="0" indent="0">
              <a:buNone/>
            </a:pPr>
            <a:endParaRPr lang="en-US" dirty="0"/>
          </a:p>
          <a:p>
            <a:pPr marL="0" indent="0">
              <a:buNone/>
            </a:pPr>
            <a:r>
              <a:rPr lang="en-US" dirty="0" smtClean="0"/>
              <a:t>The following data files are available for this problem:</a:t>
            </a:r>
          </a:p>
          <a:p>
            <a:pPr marL="400050" lvl="1" indent="0">
              <a:buNone/>
            </a:pPr>
            <a:r>
              <a:rPr lang="en-US" i="1" dirty="0" smtClean="0"/>
              <a:t>dealerships.csv</a:t>
            </a:r>
            <a:r>
              <a:rPr lang="en-US" dirty="0" smtClean="0"/>
              <a:t>:= the location (in </a:t>
            </a:r>
            <a:r>
              <a:rPr lang="en-US" dirty="0" err="1" smtClean="0"/>
              <a:t>Lat</a:t>
            </a:r>
            <a:r>
              <a:rPr lang="en-US" dirty="0" smtClean="0"/>
              <a:t>/Lon) for every dealership in North America</a:t>
            </a:r>
          </a:p>
          <a:p>
            <a:pPr marL="400050" lvl="1" indent="0">
              <a:buNone/>
            </a:pPr>
            <a:r>
              <a:rPr lang="en-US" i="1" dirty="0"/>
              <a:t>dealer_demand.csv</a:t>
            </a:r>
            <a:r>
              <a:rPr lang="en-US" dirty="0" smtClean="0"/>
              <a:t>:= the monthly demand data for each dealership for each vehicle type across North America</a:t>
            </a:r>
          </a:p>
          <a:p>
            <a:pPr marL="400050" lvl="1" indent="0">
              <a:buNone/>
            </a:pPr>
            <a:r>
              <a:rPr lang="en-US" i="1" dirty="0" smtClean="0"/>
              <a:t>distribution_centers.csv</a:t>
            </a:r>
            <a:r>
              <a:rPr lang="en-US" dirty="0" smtClean="0"/>
              <a:t>:= the location (in </a:t>
            </a:r>
            <a:r>
              <a:rPr lang="en-US" dirty="0" err="1" smtClean="0"/>
              <a:t>Lat</a:t>
            </a:r>
            <a:r>
              <a:rPr lang="en-US" dirty="0" smtClean="0"/>
              <a:t>/Lon) for every candidate distribution center in North America along with the expected holding cost (per auto per month) and the maximum number of automobiles that can be held on the lot over any given month </a:t>
            </a:r>
          </a:p>
          <a:p>
            <a:pPr marL="400050" lvl="1" indent="0">
              <a:buNone/>
            </a:pPr>
            <a:r>
              <a:rPr lang="en-US" i="1" dirty="0" smtClean="0"/>
              <a:t>plant_data.csv</a:t>
            </a:r>
            <a:r>
              <a:rPr lang="en-US" dirty="0" smtClean="0"/>
              <a:t>:= the location (in </a:t>
            </a:r>
            <a:r>
              <a:rPr lang="en-US" dirty="0" err="1" smtClean="0"/>
              <a:t>Lat</a:t>
            </a:r>
            <a:r>
              <a:rPr lang="en-US" dirty="0" smtClean="0"/>
              <a:t>/Lon) for the three manufacturing plants including the change over costs for changing between vehicle types and the monthly hours available at each plant for manufacturing.</a:t>
            </a:r>
          </a:p>
          <a:p>
            <a:pPr marL="0" indent="0">
              <a:buNone/>
            </a:pPr>
            <a:endParaRPr lang="en-US" dirty="0"/>
          </a:p>
          <a:p>
            <a:pPr marL="0" indent="0">
              <a:buNone/>
            </a:pPr>
            <a:r>
              <a:rPr lang="en-US" dirty="0" smtClean="0"/>
              <a:t>The information provided in the slides on HW03-Problem02 and HW04-Problem02 are still valid  </a:t>
            </a:r>
          </a:p>
          <a:p>
            <a:pPr marL="0" indent="0">
              <a:buNone/>
            </a:pPr>
            <a:endParaRPr lang="en-US" dirty="0" smtClean="0"/>
          </a:p>
        </p:txBody>
      </p:sp>
    </p:spTree>
    <p:extLst>
      <p:ext uri="{BB962C8B-B14F-4D97-AF65-F5344CB8AC3E}">
        <p14:creationId xmlns:p14="http://schemas.microsoft.com/office/powerpoint/2010/main" val="285412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Homework review</a:t>
            </a:r>
          </a:p>
          <a:p>
            <a:r>
              <a:rPr lang="en-US" dirty="0" smtClean="0"/>
              <a:t>Lecture overview</a:t>
            </a:r>
          </a:p>
          <a:p>
            <a:r>
              <a:rPr lang="en-US" dirty="0" smtClean="0">
                <a:solidFill>
                  <a:schemeClr val="bg1">
                    <a:lumMod val="75000"/>
                  </a:schemeClr>
                </a:solidFill>
              </a:rPr>
              <a:t>Pseudo Theory – Total </a:t>
            </a:r>
            <a:r>
              <a:rPr lang="en-US" dirty="0" err="1" smtClean="0">
                <a:solidFill>
                  <a:schemeClr val="bg1">
                    <a:lumMod val="75000"/>
                  </a:schemeClr>
                </a:solidFill>
              </a:rPr>
              <a:t>Unimodularity</a:t>
            </a:r>
            <a:endParaRPr lang="en-US" dirty="0" smtClean="0">
              <a:solidFill>
                <a:schemeClr val="bg1">
                  <a:lumMod val="75000"/>
                </a:schemeClr>
              </a:solidFill>
            </a:endParaRPr>
          </a:p>
          <a:p>
            <a:r>
              <a:rPr lang="en-US" dirty="0" smtClean="0">
                <a:solidFill>
                  <a:schemeClr val="bg1">
                    <a:lumMod val="75000"/>
                  </a:schemeClr>
                </a:solidFill>
              </a:rPr>
              <a:t>Good </a:t>
            </a:r>
            <a:r>
              <a:rPr lang="en-US" dirty="0" err="1" smtClean="0">
                <a:solidFill>
                  <a:schemeClr val="bg1">
                    <a:lumMod val="75000"/>
                  </a:schemeClr>
                </a:solidFill>
              </a:rPr>
              <a:t>Gurobi</a:t>
            </a:r>
            <a:r>
              <a:rPr lang="en-US" dirty="0" smtClean="0">
                <a:solidFill>
                  <a:schemeClr val="bg1">
                    <a:lumMod val="75000"/>
                  </a:schemeClr>
                </a:solidFill>
              </a:rPr>
              <a:t>: Setting Parameters</a:t>
            </a:r>
          </a:p>
          <a:p>
            <a:r>
              <a:rPr lang="en-US" dirty="0" smtClean="0">
                <a:solidFill>
                  <a:schemeClr val="bg1">
                    <a:lumMod val="75000"/>
                  </a:schemeClr>
                </a:solidFill>
              </a:rPr>
              <a:t>Special Formulations</a:t>
            </a:r>
          </a:p>
          <a:p>
            <a:r>
              <a:rPr lang="en-US" dirty="0" smtClean="0">
                <a:solidFill>
                  <a:schemeClr val="bg1">
                    <a:lumMod val="75000"/>
                  </a:schemeClr>
                </a:solidFill>
              </a:rPr>
              <a:t>The Assignment Problem</a:t>
            </a:r>
          </a:p>
          <a:p>
            <a:r>
              <a:rPr lang="en-US" dirty="0" smtClean="0">
                <a:solidFill>
                  <a:schemeClr val="bg1">
                    <a:lumMod val="75000"/>
                  </a:schemeClr>
                </a:solidFill>
              </a:rPr>
              <a:t>The NFL problem</a:t>
            </a:r>
          </a:p>
          <a:p>
            <a:r>
              <a:rPr lang="en-US" dirty="0" smtClean="0">
                <a:solidFill>
                  <a:schemeClr val="bg1">
                    <a:lumMod val="75000"/>
                  </a:schemeClr>
                </a:solidFill>
              </a:rPr>
              <a:t>Homework 06 preview </a:t>
            </a:r>
            <a:endParaRPr lang="en-US"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0E506935-1303-44BA-BDF9-B541015E6A71}" type="slidenum">
              <a:rPr/>
              <a:pPr/>
              <a:t>5</a:t>
            </a:fld>
            <a:endParaRPr/>
          </a:p>
        </p:txBody>
      </p:sp>
    </p:spTree>
    <p:extLst>
      <p:ext uri="{BB962C8B-B14F-4D97-AF65-F5344CB8AC3E}">
        <p14:creationId xmlns:p14="http://schemas.microsoft.com/office/powerpoint/2010/main" val="3530834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Overview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lesson marks a significant change in the structure of the course</a:t>
            </a:r>
          </a:p>
          <a:p>
            <a:pPr lvl="1"/>
            <a:r>
              <a:rPr lang="en-US" dirty="0" smtClean="0"/>
              <a:t>Through Lesson 05, the lectures have been about giving you the foundations for formulating large linear programming models and getting solutions</a:t>
            </a:r>
          </a:p>
          <a:p>
            <a:pPr lvl="1"/>
            <a:r>
              <a:rPr lang="en-US" dirty="0" smtClean="0"/>
              <a:t>Lessons </a:t>
            </a:r>
            <a:r>
              <a:rPr lang="en-US" dirty="0" smtClean="0"/>
              <a:t>06 through 14 </a:t>
            </a:r>
            <a:r>
              <a:rPr lang="en-US" dirty="0" smtClean="0"/>
              <a:t>will be about how large “ugly” problems are actually approached in the real world</a:t>
            </a:r>
          </a:p>
          <a:p>
            <a:pPr lvl="2"/>
            <a:r>
              <a:rPr lang="en-US" dirty="0" smtClean="0"/>
              <a:t>There is no single approach to solve every type of challenge you will encounter</a:t>
            </a:r>
          </a:p>
          <a:p>
            <a:pPr lvl="2"/>
            <a:r>
              <a:rPr lang="en-US" dirty="0" smtClean="0"/>
              <a:t>This is why OR people get paid good money – its about the </a:t>
            </a:r>
            <a:r>
              <a:rPr lang="en-US" dirty="0" smtClean="0"/>
              <a:t>wetware</a:t>
            </a:r>
          </a:p>
          <a:p>
            <a:pPr lvl="2"/>
            <a:r>
              <a:rPr lang="en-US" dirty="0" smtClean="0"/>
              <a:t>We’ll still introduce more topics that are fundamental to optimization (science), but you will also be introduced to how to “beat up” the problem so it gives you solutions (art – probably the last time you’ll hear the words “beat up” and “art” used in a non-negative answer for the rest of your life)</a:t>
            </a:r>
            <a:endParaRPr lang="en-US" dirty="0" smtClean="0"/>
          </a:p>
          <a:p>
            <a:r>
              <a:rPr lang="en-US" dirty="0" smtClean="0"/>
              <a:t>This lesson </a:t>
            </a:r>
            <a:r>
              <a:rPr lang="en-US" dirty="0" smtClean="0"/>
              <a:t>contains the last formal introduction to a problem type (the assignment problem) – which also happens to be what the NFL scheduling problem is.  </a:t>
            </a:r>
          </a:p>
          <a:p>
            <a:r>
              <a:rPr lang="en-US" dirty="0" smtClean="0"/>
              <a:t>You </a:t>
            </a:r>
            <a:r>
              <a:rPr lang="en-US" dirty="0" smtClean="0"/>
              <a:t>will get a chance to formulate </a:t>
            </a:r>
            <a:r>
              <a:rPr lang="en-US" dirty="0" smtClean="0"/>
              <a:t>actual constraints used by the NFL when it makes its schedule. </a:t>
            </a:r>
            <a:endParaRPr lang="en-US" dirty="0" smtClean="0"/>
          </a:p>
          <a:p>
            <a:pPr lvl="1"/>
            <a:r>
              <a:rPr lang="en-US" dirty="0" smtClean="0"/>
              <a:t>Homework 06, 07, </a:t>
            </a:r>
            <a:r>
              <a:rPr lang="en-US" dirty="0" smtClean="0"/>
              <a:t>and 08 build on each other</a:t>
            </a:r>
            <a:endParaRPr lang="en-US" dirty="0" smtClean="0"/>
          </a:p>
          <a:p>
            <a:pPr lvl="1"/>
            <a:r>
              <a:rPr lang="en-US" dirty="0" smtClean="0"/>
              <a:t>Make sure you “</a:t>
            </a:r>
            <a:r>
              <a:rPr lang="en-US" dirty="0" err="1" smtClean="0"/>
              <a:t>git</a:t>
            </a:r>
            <a:r>
              <a:rPr lang="en-US" dirty="0" smtClean="0"/>
              <a:t> ‘r done</a:t>
            </a:r>
            <a:r>
              <a:rPr lang="en-US" dirty="0" smtClean="0"/>
              <a:t>” on time (each week)</a:t>
            </a:r>
            <a:endParaRPr lang="en-US" dirty="0" smtClean="0"/>
          </a:p>
          <a:p>
            <a:r>
              <a:rPr lang="en-US" dirty="0" smtClean="0"/>
              <a:t>This is the last “easy” block of programming </a:t>
            </a:r>
            <a:r>
              <a:rPr lang="en-US" i="1" dirty="0" smtClean="0"/>
              <a:t>(enjoy it while it lasts</a:t>
            </a:r>
            <a:r>
              <a:rPr lang="en-US" i="1" dirty="0" smtClean="0"/>
              <a:t>) – we jump to parallel and distributed after the NFL overview</a:t>
            </a:r>
            <a:endParaRPr lang="en-US" i="1" dirty="0" smtClean="0"/>
          </a:p>
          <a:p>
            <a:r>
              <a:rPr lang="en-US" dirty="0" smtClean="0"/>
              <a:t>Need to think about football differently for </a:t>
            </a:r>
            <a:r>
              <a:rPr lang="en-US" dirty="0" smtClean="0"/>
              <a:t>this </a:t>
            </a:r>
            <a:r>
              <a:rPr lang="en-US" dirty="0" smtClean="0"/>
              <a:t>NFL </a:t>
            </a:r>
            <a:r>
              <a:rPr lang="en-US" dirty="0" smtClean="0"/>
              <a:t>problem set:</a:t>
            </a:r>
            <a:endParaRPr lang="en-US" dirty="0" smtClean="0"/>
          </a:p>
          <a:p>
            <a:pPr lvl="1"/>
            <a:r>
              <a:rPr lang="en-US" dirty="0" smtClean="0"/>
              <a:t>It has nothing to do with penalties, players, scores, yardage, fantasy teams</a:t>
            </a:r>
            <a:r>
              <a:rPr lang="en-US" dirty="0" smtClean="0"/>
              <a:t>…</a:t>
            </a:r>
          </a:p>
          <a:p>
            <a:pPr lvl="1"/>
            <a:r>
              <a:rPr lang="en-US" dirty="0" smtClean="0"/>
              <a:t>You don’t have to understand the football game to do this problem</a:t>
            </a:r>
            <a:endParaRPr lang="en-US" dirty="0" smtClean="0"/>
          </a:p>
          <a:p>
            <a:pPr lvl="1"/>
            <a:r>
              <a:rPr lang="en-US" dirty="0" smtClean="0"/>
              <a:t>It has everything to do with networks, owners, </a:t>
            </a:r>
            <a:r>
              <a:rPr lang="en-US" dirty="0" smtClean="0"/>
              <a:t>and geography</a:t>
            </a:r>
            <a:endParaRPr lang="en-US" dirty="0" smtClean="0"/>
          </a:p>
          <a:p>
            <a:pPr lvl="1"/>
            <a:r>
              <a:rPr lang="en-US" dirty="0" smtClean="0"/>
              <a:t>Its all about TV and we all watch TV (or smartphones, or Netflix, or Prime, or Hulu, or</a:t>
            </a:r>
            <a:r>
              <a:rPr lang="en-US" dirty="0" smtClean="0"/>
              <a:t>…)</a:t>
            </a:r>
          </a:p>
          <a:p>
            <a:r>
              <a:rPr lang="en-US" dirty="0" smtClean="0"/>
              <a:t>There is no disadvantage by not knowing about American Football (the real football – the one played with your hands)</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E506935-1303-44BA-BDF9-B541015E6A71}" type="slidenum">
              <a:rPr lang="en-US" smtClean="0"/>
              <a:pPr/>
              <a:t>6</a:t>
            </a:fld>
            <a:endParaRPr lang="en-US"/>
          </a:p>
        </p:txBody>
      </p:sp>
    </p:spTree>
    <p:extLst>
      <p:ext uri="{BB962C8B-B14F-4D97-AF65-F5344CB8AC3E}">
        <p14:creationId xmlns:p14="http://schemas.microsoft.com/office/powerpoint/2010/main" val="149222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Homework review</a:t>
            </a:r>
          </a:p>
          <a:p>
            <a:r>
              <a:rPr lang="en-US" dirty="0" smtClean="0">
                <a:solidFill>
                  <a:schemeClr val="bg1">
                    <a:lumMod val="75000"/>
                  </a:schemeClr>
                </a:solidFill>
              </a:rPr>
              <a:t>Lecture overview</a:t>
            </a:r>
          </a:p>
          <a:p>
            <a:r>
              <a:rPr lang="en-US" dirty="0" smtClean="0"/>
              <a:t>Pseudo Theory – Total </a:t>
            </a:r>
            <a:r>
              <a:rPr lang="en-US" dirty="0" err="1" smtClean="0"/>
              <a:t>Unimodularity</a:t>
            </a:r>
            <a:endParaRPr lang="en-US" dirty="0" smtClean="0"/>
          </a:p>
          <a:p>
            <a:r>
              <a:rPr lang="en-US" dirty="0" smtClean="0">
                <a:solidFill>
                  <a:schemeClr val="bg1">
                    <a:lumMod val="75000"/>
                  </a:schemeClr>
                </a:solidFill>
              </a:rPr>
              <a:t>Good </a:t>
            </a:r>
            <a:r>
              <a:rPr lang="en-US" dirty="0" err="1" smtClean="0">
                <a:solidFill>
                  <a:schemeClr val="bg1">
                    <a:lumMod val="75000"/>
                  </a:schemeClr>
                </a:solidFill>
              </a:rPr>
              <a:t>Gurobi</a:t>
            </a:r>
            <a:r>
              <a:rPr lang="en-US" dirty="0" smtClean="0">
                <a:solidFill>
                  <a:schemeClr val="bg1">
                    <a:lumMod val="75000"/>
                  </a:schemeClr>
                </a:solidFill>
              </a:rPr>
              <a:t>: Setting Parameters</a:t>
            </a:r>
          </a:p>
          <a:p>
            <a:r>
              <a:rPr lang="en-US" dirty="0" smtClean="0">
                <a:solidFill>
                  <a:schemeClr val="bg1">
                    <a:lumMod val="75000"/>
                  </a:schemeClr>
                </a:solidFill>
              </a:rPr>
              <a:t>Special Formulations</a:t>
            </a:r>
          </a:p>
          <a:p>
            <a:r>
              <a:rPr lang="en-US" dirty="0" smtClean="0">
                <a:solidFill>
                  <a:schemeClr val="bg1">
                    <a:lumMod val="75000"/>
                  </a:schemeClr>
                </a:solidFill>
              </a:rPr>
              <a:t>The Assignment Problem</a:t>
            </a:r>
          </a:p>
          <a:p>
            <a:r>
              <a:rPr lang="en-US" dirty="0" smtClean="0">
                <a:solidFill>
                  <a:schemeClr val="bg1">
                    <a:lumMod val="75000"/>
                  </a:schemeClr>
                </a:solidFill>
              </a:rPr>
              <a:t>The NFL problem</a:t>
            </a:r>
          </a:p>
          <a:p>
            <a:r>
              <a:rPr lang="en-US" dirty="0" smtClean="0">
                <a:solidFill>
                  <a:schemeClr val="bg1">
                    <a:lumMod val="75000"/>
                  </a:schemeClr>
                </a:solidFill>
              </a:rPr>
              <a:t>Homework 06 preview </a:t>
            </a:r>
            <a:endParaRPr lang="en-US"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0E506935-1303-44BA-BDF9-B541015E6A71}" type="slidenum">
              <a:rPr/>
              <a:pPr/>
              <a:t>7</a:t>
            </a:fld>
            <a:endParaRPr/>
          </a:p>
        </p:txBody>
      </p:sp>
    </p:spTree>
    <p:extLst>
      <p:ext uri="{BB962C8B-B14F-4D97-AF65-F5344CB8AC3E}">
        <p14:creationId xmlns:p14="http://schemas.microsoft.com/office/powerpoint/2010/main" val="3289457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E506935-1303-44BA-BDF9-B541015E6A71}" type="slidenum">
              <a:rPr lang="en-US" smtClean="0"/>
              <a:pPr/>
              <a:t>8</a:t>
            </a:fld>
            <a:endParaRPr lang="en-US"/>
          </a:p>
        </p:txBody>
      </p:sp>
    </p:spTree>
    <p:extLst>
      <p:ext uri="{BB962C8B-B14F-4D97-AF65-F5344CB8AC3E}">
        <p14:creationId xmlns:p14="http://schemas.microsoft.com/office/powerpoint/2010/main" val="406894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Homework review</a:t>
            </a:r>
          </a:p>
          <a:p>
            <a:r>
              <a:rPr lang="en-US" dirty="0" smtClean="0">
                <a:solidFill>
                  <a:schemeClr val="bg1">
                    <a:lumMod val="75000"/>
                  </a:schemeClr>
                </a:solidFill>
              </a:rPr>
              <a:t>Lecture overview</a:t>
            </a:r>
          </a:p>
          <a:p>
            <a:r>
              <a:rPr lang="en-US" dirty="0" smtClean="0">
                <a:solidFill>
                  <a:schemeClr val="bg1">
                    <a:lumMod val="75000"/>
                  </a:schemeClr>
                </a:solidFill>
              </a:rPr>
              <a:t>Pseudo Theory – Total </a:t>
            </a:r>
            <a:r>
              <a:rPr lang="en-US" dirty="0" err="1" smtClean="0">
                <a:solidFill>
                  <a:schemeClr val="bg1">
                    <a:lumMod val="75000"/>
                  </a:schemeClr>
                </a:solidFill>
              </a:rPr>
              <a:t>Unimodularity</a:t>
            </a:r>
            <a:endParaRPr lang="en-US" dirty="0" smtClean="0">
              <a:solidFill>
                <a:schemeClr val="bg1">
                  <a:lumMod val="75000"/>
                </a:schemeClr>
              </a:solidFill>
            </a:endParaRPr>
          </a:p>
          <a:p>
            <a:r>
              <a:rPr lang="en-US" dirty="0" smtClean="0"/>
              <a:t>Good </a:t>
            </a:r>
            <a:r>
              <a:rPr lang="en-US" dirty="0" err="1" smtClean="0"/>
              <a:t>Gurobi</a:t>
            </a:r>
            <a:r>
              <a:rPr lang="en-US" dirty="0" smtClean="0"/>
              <a:t>: Setting Parameters</a:t>
            </a:r>
          </a:p>
          <a:p>
            <a:r>
              <a:rPr lang="en-US" dirty="0" smtClean="0">
                <a:solidFill>
                  <a:schemeClr val="bg1">
                    <a:lumMod val="75000"/>
                  </a:schemeClr>
                </a:solidFill>
              </a:rPr>
              <a:t>Special Formulations</a:t>
            </a:r>
          </a:p>
          <a:p>
            <a:r>
              <a:rPr lang="en-US" dirty="0" smtClean="0">
                <a:solidFill>
                  <a:schemeClr val="bg1">
                    <a:lumMod val="75000"/>
                  </a:schemeClr>
                </a:solidFill>
              </a:rPr>
              <a:t>The Assignment Problem</a:t>
            </a:r>
          </a:p>
          <a:p>
            <a:r>
              <a:rPr lang="en-US" dirty="0" smtClean="0">
                <a:solidFill>
                  <a:schemeClr val="bg1">
                    <a:lumMod val="75000"/>
                  </a:schemeClr>
                </a:solidFill>
              </a:rPr>
              <a:t>The NFL problem</a:t>
            </a:r>
          </a:p>
          <a:p>
            <a:r>
              <a:rPr lang="en-US" dirty="0" smtClean="0">
                <a:solidFill>
                  <a:schemeClr val="bg1">
                    <a:lumMod val="75000"/>
                  </a:schemeClr>
                </a:solidFill>
              </a:rPr>
              <a:t>Homework 06 preview </a:t>
            </a:r>
            <a:endParaRPr lang="en-US"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0E506935-1303-44BA-BDF9-B541015E6A71}" type="slidenum">
              <a:rPr/>
              <a:pPr/>
              <a:t>9</a:t>
            </a:fld>
            <a:endParaRPr/>
          </a:p>
        </p:txBody>
      </p:sp>
    </p:spTree>
    <p:extLst>
      <p:ext uri="{BB962C8B-B14F-4D97-AF65-F5344CB8AC3E}">
        <p14:creationId xmlns:p14="http://schemas.microsoft.com/office/powerpoint/2010/main" val="1596963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R604Template">
  <a:themeElements>
    <a:clrScheme name="Mason 1">
      <a:dk1>
        <a:srgbClr val="000000"/>
      </a:dk1>
      <a:lt1>
        <a:srgbClr val="FFFFFF"/>
      </a:lt1>
      <a:dk2>
        <a:srgbClr val="505A2D"/>
      </a:dk2>
      <a:lt2>
        <a:srgbClr val="9EB060"/>
      </a:lt2>
      <a:accent1>
        <a:srgbClr val="505A2D"/>
      </a:accent1>
      <a:accent2>
        <a:srgbClr val="788843"/>
      </a:accent2>
      <a:accent3>
        <a:srgbClr val="C4CF9F"/>
      </a:accent3>
      <a:accent4>
        <a:srgbClr val="D8DFBF"/>
      </a:accent4>
      <a:accent5>
        <a:srgbClr val="EBEFDF"/>
      </a:accent5>
      <a:accent6>
        <a:srgbClr val="F8FAF4"/>
      </a:accent6>
      <a:hlink>
        <a:srgbClr val="006600"/>
      </a:hlink>
      <a:folHlink>
        <a:srgbClr val="00CC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2871</TotalTime>
  <Words>3616</Words>
  <Application>Microsoft Office PowerPoint</Application>
  <PresentationFormat>On-screen Show (4:3)</PresentationFormat>
  <Paragraphs>277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1_OR604Template</vt:lpstr>
      <vt:lpstr>OR 604 Practical Optimization</vt:lpstr>
      <vt:lpstr>Agenda</vt:lpstr>
      <vt:lpstr>Homework 05 (60 Points)</vt:lpstr>
      <vt:lpstr>Homework 05 (60 Points)</vt:lpstr>
      <vt:lpstr>Agenda</vt:lpstr>
      <vt:lpstr>Lecture Overview</vt:lpstr>
      <vt:lpstr>Agenda</vt:lpstr>
      <vt:lpstr>PowerPoint Presentation</vt:lpstr>
      <vt:lpstr>Agenda</vt:lpstr>
      <vt:lpstr>Good Gurobi: Setting Parameters</vt:lpstr>
      <vt:lpstr>Agenda</vt:lpstr>
      <vt:lpstr>Special Formulations</vt:lpstr>
      <vt:lpstr>Agenda</vt:lpstr>
      <vt:lpstr>Assignment Problems</vt:lpstr>
      <vt:lpstr>Assignment Problems</vt:lpstr>
      <vt:lpstr>Assignment Problems</vt:lpstr>
      <vt:lpstr>Agenda</vt:lpstr>
      <vt:lpstr>The NFL Schedule</vt:lpstr>
      <vt:lpstr>NFL Schedule: A Little More Detail</vt:lpstr>
      <vt:lpstr>NFL Schedule: A Little More Detail</vt:lpstr>
      <vt:lpstr>NFL Schedule: A Little More Detail</vt:lpstr>
      <vt:lpstr>NFL Schedule: A Little More Detail</vt:lpstr>
      <vt:lpstr>Agenda</vt:lpstr>
      <vt:lpstr>Homework 06 (55 points)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 604 Practical Optimization</dc:title>
  <dc:creator>Steve</dc:creator>
  <cp:lastModifiedBy>themcharbs Charbonneau</cp:lastModifiedBy>
  <cp:revision>82</cp:revision>
  <dcterms:created xsi:type="dcterms:W3CDTF">2016-03-27T17:17:41Z</dcterms:created>
  <dcterms:modified xsi:type="dcterms:W3CDTF">2018-08-19T19:28:52Z</dcterms:modified>
</cp:coreProperties>
</file>