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61" r:id="rId5"/>
    <p:sldId id="268" r:id="rId6"/>
    <p:sldId id="269" r:id="rId7"/>
    <p:sldId id="271" r:id="rId8"/>
    <p:sldId id="273" r:id="rId9"/>
    <p:sldId id="275" r:id="rId10"/>
    <p:sldId id="277" r:id="rId11"/>
    <p:sldId id="276" r:id="rId12"/>
    <p:sldId id="278" r:id="rId13"/>
    <p:sldId id="27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shuram kalunkhe" initials="pk" lastIdx="1" clrIdx="0">
    <p:extLst>
      <p:ext uri="{19B8F6BF-5375-455C-9EA6-DF929625EA0E}">
        <p15:presenceInfo xmlns:p15="http://schemas.microsoft.com/office/powerpoint/2012/main" userId="27f588ccfcb65c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6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29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735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1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155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0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98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0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01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5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7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6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5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8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1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5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F7A83-2156-4F88-8923-8677F052E06A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3869FE-C541-4142-9561-5AE9C7F14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2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mages_background6_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mages_background6_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tryit.asp?filename=tryhtml_images_background6_1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59066-C798-3261-CEC7-0389F3AF3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dirty="0"/>
              <a:t>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F037D-1008-86B0-AB91-B26AA63C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000000"/>
                </a:solidFill>
                <a:effectLst/>
              </a:rPr>
              <a:t>Hyper Text Markup Language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8248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ECBE-444D-2A59-DE47-28F52B4B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936FE6E-6523-4915-A12C-6F2E5931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511"/>
            <a:ext cx="8596668" cy="1320800"/>
          </a:xfrm>
        </p:spPr>
        <p:txBody>
          <a:bodyPr anchor="ctr"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400" dirty="0"/>
              <a:t>HTML 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6447D92-450C-44D9-829C-F59B6B52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311"/>
            <a:ext cx="8596668" cy="4454700"/>
          </a:xfrm>
        </p:spPr>
        <p:txBody>
          <a:bodyPr>
            <a:normAutofit/>
          </a:bodyPr>
          <a:lstStyle/>
          <a:p>
            <a:r>
              <a:rPr lang="en-US" dirty="0"/>
              <a:t>The HTML &lt;</a:t>
            </a:r>
            <a:r>
              <a:rPr lang="en-US" dirty="0" err="1"/>
              <a:t>img</a:t>
            </a:r>
            <a:r>
              <a:rPr lang="en-US" dirty="0"/>
              <a:t>&gt; tag is used to embed an image in a web page.</a:t>
            </a:r>
          </a:p>
          <a:p>
            <a:r>
              <a:rPr lang="en-US" dirty="0"/>
              <a:t>Images are not technically inserted into a web page; images are linked to web pages. The &lt;</a:t>
            </a:r>
            <a:r>
              <a:rPr lang="en-US" dirty="0" err="1"/>
              <a:t>img</a:t>
            </a:r>
            <a:r>
              <a:rPr lang="en-US" dirty="0"/>
              <a:t>&gt; tag creates a holding space for the referenced image.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is empty, it contains attributes only, and does not have a closing tag.</a:t>
            </a:r>
          </a:p>
          <a:p>
            <a:r>
              <a:rPr lang="en-US" dirty="0"/>
              <a:t>The &lt;</a:t>
            </a:r>
            <a:r>
              <a:rPr lang="en-US" dirty="0" err="1"/>
              <a:t>img</a:t>
            </a:r>
            <a:r>
              <a:rPr lang="en-US" dirty="0"/>
              <a:t>&gt; tag has two required attributes: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 err="1"/>
              <a:t>src</a:t>
            </a:r>
            <a:r>
              <a:rPr lang="en-US" altLang="en-US" dirty="0"/>
              <a:t> - Specifies the path to the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dirty="0"/>
              <a:t>alt - Specifies an alternate text for the image</a:t>
            </a:r>
          </a:p>
          <a:p>
            <a:r>
              <a:rPr lang="en-US" altLang="en-US" dirty="0"/>
              <a:t>Syntax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n-US" i="1" dirty="0" err="1">
                <a:solidFill>
                  <a:srgbClr val="005CC5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alt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n-US" i="1" dirty="0" err="1">
                <a:solidFill>
                  <a:srgbClr val="005CC5"/>
                </a:solidFill>
                <a:latin typeface="Consolas" panose="020B0609020204030204" pitchFamily="49" charset="0"/>
              </a:rPr>
              <a:t>alternatetext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2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FEBD-DDEB-F1B0-2587-D5FE0A2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AC7-44D8-3F14-26C6-39CBBB7F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433895"/>
            <a:ext cx="8596668" cy="558018"/>
          </a:xfrm>
        </p:spPr>
        <p:txBody>
          <a:bodyPr anchor="ctr"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Background Image on an HTML element.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537E-2EAF-558B-420B-EA7B52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1274135"/>
            <a:ext cx="8596668" cy="5149969"/>
          </a:xfrm>
        </p:spPr>
        <p:txBody>
          <a:bodyPr>
            <a:normAutofit/>
          </a:bodyPr>
          <a:lstStyle/>
          <a:p>
            <a:r>
              <a:rPr lang="en-US" sz="1800" dirty="0"/>
              <a:t>To add a background image on an HTML element, use the HTML style attribute and the CSS background-image property: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990055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style</a:t>
            </a:r>
            <a:r>
              <a:rPr lang="en-US" sz="1800" dirty="0">
                <a:solidFill>
                  <a:srgbClr val="005CC5"/>
                </a:solidFill>
                <a:latin typeface="Consolas" panose="020B0609020204030204" pitchFamily="49" charset="0"/>
              </a:rPr>
              <a:t>="background-image: </a:t>
            </a:r>
            <a:r>
              <a:rPr lang="en-US" sz="1800" dirty="0" err="1">
                <a:solidFill>
                  <a:srgbClr val="005CC5"/>
                </a:solidFill>
                <a:latin typeface="Consolas" panose="020B0609020204030204" pitchFamily="49" charset="0"/>
              </a:rPr>
              <a:t>url</a:t>
            </a:r>
            <a:r>
              <a:rPr lang="en-US" sz="1800" dirty="0">
                <a:solidFill>
                  <a:srgbClr val="005CC5"/>
                </a:solidFill>
                <a:latin typeface="Consolas" panose="020B0609020204030204" pitchFamily="49" charset="0"/>
              </a:rPr>
              <a:t>('img_girl.jpg');"</a:t>
            </a: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sz="1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Background Repeat 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 background-image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5CC5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('example_img_girl.jpg')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 background-repeat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no-repeat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/style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 »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035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FEBD-DDEB-F1B0-2587-D5FE0A2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AC7-44D8-3F14-26C6-39CBBB7F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433895"/>
            <a:ext cx="8596668" cy="558018"/>
          </a:xfrm>
        </p:spPr>
        <p:txBody>
          <a:bodyPr anchor="ctr"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Background Cover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537E-2EAF-558B-420B-EA7B52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1274135"/>
            <a:ext cx="8596668" cy="51499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If you want the background image to cover the entire element, you can set the background-size property to cover.</a:t>
            </a:r>
          </a:p>
          <a:p>
            <a:r>
              <a:rPr lang="en-US" dirty="0"/>
              <a:t>Also, to make sure the entire element is always covered, set the background-attachment property to fixed:</a:t>
            </a:r>
          </a:p>
          <a:p>
            <a:r>
              <a:rPr lang="en-US" dirty="0"/>
              <a:t>This way, the background image will cover the entire element, with no stretching (the image will keep its original proportions):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 background-image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5CC5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('img_girl.jpg')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 background-repeat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no-repeat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 background-attachment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fixed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 background-size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cover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/style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ource Sans Pro" panose="020B0503030403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 »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94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FEBD-DDEB-F1B0-2587-D5FE0A2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AC7-44D8-3F14-26C6-39CBBB7F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433895"/>
            <a:ext cx="8596668" cy="558018"/>
          </a:xfrm>
        </p:spPr>
        <p:txBody>
          <a:bodyPr anchor="ctr">
            <a:normAutofit fontScale="9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4900" dirty="0"/>
              <a:t>HTML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IN" sz="4900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537E-2EAF-558B-420B-EA7B52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1274135"/>
            <a:ext cx="8596668" cy="5149969"/>
          </a:xfrm>
        </p:spPr>
        <p:txBody>
          <a:bodyPr>
            <a:normAutofit/>
          </a:bodyPr>
          <a:lstStyle/>
          <a:p>
            <a:r>
              <a:rPr lang="en-US" dirty="0"/>
              <a:t>A favicon image is displayed to the left of the page title in the browser tab, like this:</a:t>
            </a:r>
          </a:p>
          <a:p>
            <a:r>
              <a:rPr lang="en-US" dirty="0"/>
              <a:t>To add a favicon to your website, either save your favicon image to the root directory of your webserver, or create a folder in the root directory called images, and save your favicon image in this folder. A common name for a favicon image is "favicon.ico".</a:t>
            </a:r>
          </a:p>
          <a:p>
            <a:pPr marL="457200" lvl="1" indent="0">
              <a:buNone/>
            </a:pPr>
            <a:endParaRPr lang="en-US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="icon"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="image/x-icon"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="/images/favicon.ico"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 »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8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8542-78E3-A1CD-A724-819D3CE4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Thank You</a:t>
            </a:r>
            <a:endParaRPr lang="en-IN" sz="4400" b="1" dirty="0"/>
          </a:p>
        </p:txBody>
      </p:sp>
      <p:pic>
        <p:nvPicPr>
          <p:cNvPr id="3074" name="Picture 2" descr="the end - the end logo stock illustrations">
            <a:extLst>
              <a:ext uri="{FF2B5EF4-FFF2-40B4-BE49-F238E27FC236}">
                <a16:creationId xmlns:a16="http://schemas.microsoft.com/office/drawing/2014/main" id="{5031949B-3BCB-2439-75C0-10DE0D283D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9363" y="1311937"/>
            <a:ext cx="3466171" cy="42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26B13-95F9-2C56-E65D-8E4776B62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“ HTML is the skeleton of the web. Without it, there is no structure, no meaning, and no way to display content. ”</a:t>
            </a:r>
          </a:p>
          <a:p>
            <a:pPr algn="r"/>
            <a:r>
              <a:rPr lang="en-IN" sz="1800" dirty="0"/>
              <a:t>– </a:t>
            </a:r>
            <a:r>
              <a:rPr lang="en-IN" sz="1800" i="1" dirty="0"/>
              <a:t>Unknown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51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6F3E-1FE7-884B-90A5-54AC771D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4800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E2B4-E029-38FD-EF90-1537A1FC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00000"/>
                </a:solidFill>
                <a:latin typeface="Segoe UI" panose="020B0502040204020203" pitchFamily="34" charset="0"/>
              </a:rPr>
              <a:t>HTML Colours</a:t>
            </a:r>
            <a:endParaRPr lang="en-IN" sz="2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CSS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Images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Favicon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3C2CF-9CE9-3EDF-3699-07C4284A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577" y="2071379"/>
            <a:ext cx="3359052" cy="33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E518-0DEB-6E84-FD3E-084B64B5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900" dirty="0"/>
              <a:t>HTML Colours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4D95-5693-4D29-9870-3230C150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6699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HTML colors are specified with predefined color names, or with RGB, HEX, HSL, RGBA, or HSLA values.</a:t>
            </a:r>
          </a:p>
          <a:p>
            <a:r>
              <a:rPr lang="en-IN" sz="2400" dirty="0">
                <a:solidFill>
                  <a:srgbClr val="000000"/>
                </a:solidFill>
              </a:rPr>
              <a:t>Colour Names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In HTML, a color can be specified by using a color name:</a:t>
            </a:r>
            <a:endParaRPr lang="en-IN" sz="24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33" y="4288762"/>
            <a:ext cx="8763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75E9-CA78-ED5F-B911-61140270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224" y="1423790"/>
            <a:ext cx="8596668" cy="558018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Colour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F882-17AB-54BA-DC35-575B49EE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224" y="1981808"/>
            <a:ext cx="8596668" cy="3040509"/>
          </a:xfrm>
        </p:spPr>
        <p:txBody>
          <a:bodyPr>
            <a:normAutofit/>
          </a:bodyPr>
          <a:lstStyle/>
          <a:p>
            <a:r>
              <a:rPr lang="en-US" dirty="0"/>
              <a:t>In HTML, colors can also be specified using RGB values, HEX values, HSL values</a:t>
            </a:r>
          </a:p>
          <a:p>
            <a:r>
              <a:rPr lang="en-US" dirty="0"/>
              <a:t>RGB Values are define as : </a:t>
            </a:r>
            <a:r>
              <a:rPr lang="en-US" dirty="0" err="1"/>
              <a:t>rgb</a:t>
            </a:r>
            <a:r>
              <a:rPr lang="en-US" dirty="0"/>
              <a:t>(</a:t>
            </a:r>
            <a:r>
              <a:rPr lang="en-IN" i="1" dirty="0"/>
              <a:t>red,</a:t>
            </a:r>
            <a:r>
              <a:rPr lang="en-IN" dirty="0"/>
              <a:t> </a:t>
            </a:r>
            <a:r>
              <a:rPr lang="en-IN" i="1" dirty="0"/>
              <a:t>green</a:t>
            </a:r>
            <a:r>
              <a:rPr lang="en-IN" dirty="0"/>
              <a:t>, </a:t>
            </a:r>
            <a:r>
              <a:rPr lang="en-IN" i="1" dirty="0"/>
              <a:t>blue</a:t>
            </a:r>
            <a:r>
              <a:rPr lang="en-IN" dirty="0"/>
              <a:t>)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IN" dirty="0"/>
              <a:t>	Example : </a:t>
            </a:r>
            <a:r>
              <a:rPr lang="en-IN" dirty="0" err="1"/>
              <a:t>rgb</a:t>
            </a:r>
            <a:r>
              <a:rPr lang="en-IN" dirty="0"/>
              <a:t>(0-255, 0-255, 0-255)</a:t>
            </a:r>
          </a:p>
          <a:p>
            <a:r>
              <a:rPr lang="en-US" sz="1800" dirty="0"/>
              <a:t>HEX Values are define as : </a:t>
            </a:r>
            <a:r>
              <a:rPr lang="en-IN" dirty="0"/>
              <a:t>#</a:t>
            </a:r>
            <a:r>
              <a:rPr lang="en-IN" i="1" dirty="0" err="1"/>
              <a:t>rrggbb</a:t>
            </a:r>
            <a:endParaRPr lang="en-IN" i="1" dirty="0"/>
          </a:p>
          <a:p>
            <a:pPr marL="457200" lvl="1" indent="0">
              <a:buNone/>
            </a:pPr>
            <a:r>
              <a:rPr lang="en-IN" dirty="0"/>
              <a:t>Example : #000000 - #</a:t>
            </a:r>
            <a:r>
              <a:rPr lang="en-IN" dirty="0" err="1"/>
              <a:t>ffffff</a:t>
            </a:r>
            <a:endParaRPr lang="en-IN" dirty="0"/>
          </a:p>
          <a:p>
            <a:r>
              <a:rPr lang="en-US" sz="1800" dirty="0"/>
              <a:t>HSL Values are define as : </a:t>
            </a:r>
            <a:r>
              <a:rPr lang="en-IN" dirty="0" err="1"/>
              <a:t>hsl</a:t>
            </a:r>
            <a:r>
              <a:rPr lang="en-IN" dirty="0"/>
              <a:t>(</a:t>
            </a:r>
            <a:r>
              <a:rPr lang="en-IN" i="1" dirty="0"/>
              <a:t>hue</a:t>
            </a:r>
            <a:r>
              <a:rPr lang="en-IN" dirty="0"/>
              <a:t>, </a:t>
            </a:r>
            <a:r>
              <a:rPr lang="en-IN" i="1" dirty="0"/>
              <a:t>saturation</a:t>
            </a:r>
            <a:r>
              <a:rPr lang="en-IN" dirty="0"/>
              <a:t>, </a:t>
            </a:r>
            <a:r>
              <a:rPr lang="en-IN" i="1" dirty="0"/>
              <a:t>lightness</a:t>
            </a:r>
            <a:r>
              <a:rPr lang="en-IN" dirty="0"/>
              <a:t>)</a:t>
            </a:r>
            <a:endParaRPr lang="en-US" sz="1800" dirty="0"/>
          </a:p>
          <a:p>
            <a:pPr marL="457200" lvl="1" indent="0">
              <a:buNone/>
            </a:pPr>
            <a:r>
              <a:rPr lang="en-IN" dirty="0"/>
              <a:t>Example : </a:t>
            </a:r>
            <a:r>
              <a:rPr lang="en-IN" dirty="0" err="1"/>
              <a:t>hsl</a:t>
            </a:r>
            <a:r>
              <a:rPr lang="en-IN" dirty="0"/>
              <a:t>(0-357, 0%-100%, 0%-100%)</a:t>
            </a:r>
            <a:endParaRPr lang="en-US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447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ECBE-444D-2A59-DE47-28F52B4B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936FE6E-6523-4915-A12C-6F2E5931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511"/>
            <a:ext cx="8596668" cy="1320800"/>
          </a:xfrm>
        </p:spPr>
        <p:txBody>
          <a:bodyPr anchor="ctr"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400" dirty="0"/>
              <a:t>HTML CSS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6447D92-450C-44D9-829C-F59B6B52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44547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CSS stands for Cascading Style Sheets.</a:t>
            </a:r>
          </a:p>
          <a:p>
            <a:r>
              <a:rPr lang="en-US" sz="2400" dirty="0"/>
              <a:t>What is CSS?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Cascading Style Sheets (CSS) is used to format the layout of a webpage.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With CSS, you can control the color, font, the size of text, the spacing between elements.</a:t>
            </a:r>
          </a:p>
          <a:p>
            <a:r>
              <a:rPr lang="en-US" sz="2400" dirty="0"/>
              <a:t>Using CSS</a:t>
            </a:r>
          </a:p>
          <a:p>
            <a:r>
              <a:rPr lang="en-US" sz="2400" dirty="0"/>
              <a:t>CSS can be added to HTML documents in 3 ways: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Inline - by using the style attribute inside HTML elements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Internal - by using a &lt;style&gt; element in the &lt;head&gt; section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External - by using a &lt;link&gt; element to link to an external CSS file</a:t>
            </a:r>
          </a:p>
        </p:txBody>
      </p:sp>
    </p:spTree>
    <p:extLst>
      <p:ext uri="{BB962C8B-B14F-4D97-AF65-F5344CB8AC3E}">
        <p14:creationId xmlns:p14="http://schemas.microsoft.com/office/powerpoint/2010/main" val="85872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FEBD-DDEB-F1B0-2587-D5FE0A2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AC7-44D8-3F14-26C6-39CBBB7F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140384"/>
            <a:ext cx="8596668" cy="558018"/>
          </a:xfrm>
        </p:spPr>
        <p:txBody>
          <a:bodyPr anchor="ctr"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Inline CSS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537E-2EAF-558B-420B-EA7B52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698402"/>
            <a:ext cx="8596668" cy="2274103"/>
          </a:xfrm>
        </p:spPr>
        <p:txBody>
          <a:bodyPr>
            <a:normAutofit/>
          </a:bodyPr>
          <a:lstStyle/>
          <a:p>
            <a:r>
              <a:rPr lang="en-US" dirty="0"/>
              <a:t>An inline CSS is used to apply a unique style to a single HTML element.</a:t>
            </a:r>
          </a:p>
          <a:p>
            <a:r>
              <a:rPr lang="en-US" dirty="0"/>
              <a:t>An inline CSS uses the style attribute of an HTML element.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sz="1800" dirty="0">
                <a:solidFill>
                  <a:srgbClr val="999999"/>
                </a:solidFill>
              </a:rPr>
              <a:t>&lt;</a:t>
            </a:r>
            <a:r>
              <a:rPr lang="en-US" sz="1800" dirty="0">
                <a:solidFill>
                  <a:srgbClr val="990055"/>
                </a:solidFill>
              </a:rPr>
              <a:t>h1</a:t>
            </a:r>
            <a:r>
              <a:rPr lang="en-US" sz="1800" dirty="0">
                <a:solidFill>
                  <a:srgbClr val="999999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style</a:t>
            </a:r>
            <a:r>
              <a:rPr lang="en-US" sz="1800" dirty="0">
                <a:solidFill>
                  <a:srgbClr val="005CC5"/>
                </a:solidFill>
              </a:rPr>
              <a:t>="</a:t>
            </a:r>
            <a:r>
              <a:rPr lang="en-US" sz="1800" dirty="0" err="1">
                <a:solidFill>
                  <a:srgbClr val="005CC5"/>
                </a:solidFill>
              </a:rPr>
              <a:t>color:blue</a:t>
            </a:r>
            <a:r>
              <a:rPr lang="en-US" sz="1800" dirty="0">
                <a:solidFill>
                  <a:srgbClr val="005CC5"/>
                </a:solidFill>
              </a:rPr>
              <a:t>;” </a:t>
            </a:r>
            <a:r>
              <a:rPr lang="en-US" sz="1800" dirty="0">
                <a:solidFill>
                  <a:srgbClr val="999999"/>
                </a:solidFill>
              </a:rPr>
              <a:t>&gt;</a:t>
            </a:r>
            <a:r>
              <a:rPr lang="en-US" dirty="0"/>
              <a:t>A Blue Heading. </a:t>
            </a:r>
            <a:r>
              <a:rPr lang="en-US" sz="1800" dirty="0">
                <a:solidFill>
                  <a:srgbClr val="999999"/>
                </a:solidFill>
              </a:rPr>
              <a:t>&lt;</a:t>
            </a:r>
            <a:r>
              <a:rPr lang="en-US" sz="1800" dirty="0">
                <a:solidFill>
                  <a:srgbClr val="990055"/>
                </a:solidFill>
              </a:rPr>
              <a:t>/h1</a:t>
            </a:r>
            <a:r>
              <a:rPr lang="en-US" sz="1800" dirty="0">
                <a:solidFill>
                  <a:srgbClr val="999999"/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999999"/>
                </a:solidFill>
              </a:rPr>
              <a:t>&lt;</a:t>
            </a:r>
            <a:r>
              <a:rPr lang="en-US" sz="1800" dirty="0">
                <a:solidFill>
                  <a:srgbClr val="990055"/>
                </a:solidFill>
              </a:rPr>
              <a:t>p </a:t>
            </a:r>
            <a:r>
              <a:rPr lang="en-US" dirty="0">
                <a:solidFill>
                  <a:schemeClr val="accent2"/>
                </a:solidFill>
              </a:rPr>
              <a:t>style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sz="1800" dirty="0" err="1">
                <a:solidFill>
                  <a:srgbClr val="0070C0"/>
                </a:solidFill>
              </a:rPr>
              <a:t>color:red</a:t>
            </a:r>
            <a:r>
              <a:rPr lang="en-US" dirty="0">
                <a:solidFill>
                  <a:srgbClr val="0070C0"/>
                </a:solidFill>
              </a:rPr>
              <a:t>;"</a:t>
            </a:r>
            <a:r>
              <a:rPr lang="en-US" sz="1800" dirty="0">
                <a:solidFill>
                  <a:srgbClr val="999999"/>
                </a:solidFill>
              </a:rPr>
              <a:t>&gt;</a:t>
            </a:r>
            <a:r>
              <a:rPr lang="en-US" dirty="0"/>
              <a:t>A red paragraph.</a:t>
            </a:r>
            <a:r>
              <a:rPr lang="en-US" sz="1800" dirty="0">
                <a:solidFill>
                  <a:srgbClr val="999999"/>
                </a:solidFill>
              </a:rPr>
              <a:t>&lt;</a:t>
            </a:r>
            <a:r>
              <a:rPr lang="en-US" sz="1800" dirty="0">
                <a:solidFill>
                  <a:srgbClr val="990055"/>
                </a:solidFill>
              </a:rPr>
              <a:t>/p</a:t>
            </a:r>
            <a:r>
              <a:rPr lang="en-US" sz="1800" dirty="0">
                <a:solidFill>
                  <a:srgbClr val="999999"/>
                </a:solidFill>
              </a:rPr>
              <a:t>&gt;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6898EA-33D2-4A58-AD02-21FE468DF974}"/>
              </a:ext>
            </a:extLst>
          </p:cNvPr>
          <p:cNvSpPr txBox="1">
            <a:spLocks/>
          </p:cNvSpPr>
          <p:nvPr/>
        </p:nvSpPr>
        <p:spPr>
          <a:xfrm>
            <a:off x="691402" y="2794782"/>
            <a:ext cx="8596668" cy="55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Internal CSS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97EC0A3-DBEE-4682-B6E1-4301CEE09718}"/>
              </a:ext>
            </a:extLst>
          </p:cNvPr>
          <p:cNvSpPr txBox="1">
            <a:spLocks/>
          </p:cNvSpPr>
          <p:nvPr/>
        </p:nvSpPr>
        <p:spPr>
          <a:xfrm>
            <a:off x="691402" y="3352800"/>
            <a:ext cx="8596668" cy="3269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internal CSS is used to define a style for a single HTML page.</a:t>
            </a:r>
          </a:p>
          <a:p>
            <a:r>
              <a:rPr lang="en-US" dirty="0"/>
              <a:t>An internal CSS is defined in the &lt;head&gt; section of an HTML page, within a &lt;style&gt; element.</a:t>
            </a:r>
            <a:endParaRPr lang="en-US" dirty="0">
              <a:solidFill>
                <a:srgbClr val="999999"/>
              </a:solidFill>
            </a:endParaRPr>
          </a:p>
          <a:p>
            <a:pPr marL="7315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&lt;!DOCTYPE html&gt;</a:t>
            </a:r>
          </a:p>
          <a:p>
            <a:pPr marL="7315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7315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&lt;head&gt;</a:t>
            </a:r>
          </a:p>
          <a:p>
            <a:pPr marL="113157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&lt;style&gt;</a:t>
            </a:r>
          </a:p>
          <a:p>
            <a:pPr marL="158877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body {background-color: </a:t>
            </a:r>
            <a:r>
              <a:rPr lang="en-US" dirty="0" err="1"/>
              <a:t>powderblue</a:t>
            </a:r>
            <a:r>
              <a:rPr lang="en-US" dirty="0"/>
              <a:t>;}</a:t>
            </a:r>
          </a:p>
          <a:p>
            <a:pPr marL="158877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h1   {color: blue;}</a:t>
            </a:r>
          </a:p>
          <a:p>
            <a:pPr marL="158877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    {color: red;}</a:t>
            </a:r>
          </a:p>
          <a:p>
            <a:pPr marL="113157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&lt;/style&gt;</a:t>
            </a:r>
          </a:p>
          <a:p>
            <a:pPr marL="7315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&lt;/head&gt;</a:t>
            </a:r>
          </a:p>
          <a:p>
            <a:pPr marL="7315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&lt;body&gt;</a:t>
            </a:r>
          </a:p>
          <a:p>
            <a:pPr marL="113157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&lt;h1&gt;This is a heading&lt;/h1&gt;</a:t>
            </a:r>
          </a:p>
          <a:p>
            <a:pPr marL="113157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&lt;p&gt;This is a paragraph.&lt;/p&gt;</a:t>
            </a:r>
          </a:p>
          <a:p>
            <a:pPr marL="7315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&lt;/body&gt;</a:t>
            </a:r>
          </a:p>
          <a:p>
            <a:pPr marL="73152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3048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FEBD-DDEB-F1B0-2587-D5FE0A2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AC7-44D8-3F14-26C6-39CBBB7F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140384"/>
            <a:ext cx="8596668" cy="558018"/>
          </a:xfrm>
        </p:spPr>
        <p:txBody>
          <a:bodyPr anchor="ctr"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External CSS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537E-2EAF-558B-420B-EA7B52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698402"/>
            <a:ext cx="8596668" cy="5612087"/>
          </a:xfrm>
        </p:spPr>
        <p:txBody>
          <a:bodyPr>
            <a:normAutofit/>
          </a:bodyPr>
          <a:lstStyle/>
          <a:p>
            <a:r>
              <a:rPr lang="en-US" dirty="0"/>
              <a:t>An external style sheet is used to define the style for many HTML pages.</a:t>
            </a:r>
          </a:p>
          <a:p>
            <a:r>
              <a:rPr lang="en-US" dirty="0"/>
              <a:t>To use an external style sheet, add a link to it in the &lt;head&gt; section of each HTML page: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990055"/>
                </a:solidFill>
                <a:latin typeface="Consolas" panose="020B0609020204030204" pitchFamily="49" charset="0"/>
              </a:rPr>
              <a:t>head</a:t>
            </a: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990055"/>
                </a:solidFill>
                <a:latin typeface="Consolas" panose="020B0609020204030204" pitchFamily="49" charset="0"/>
              </a:rPr>
              <a:t>link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>
                <a:solidFill>
                  <a:srgbClr val="005CC5"/>
                </a:solidFill>
                <a:latin typeface="Consolas" panose="020B0609020204030204" pitchFamily="49" charset="0"/>
              </a:rPr>
              <a:t>="stylesheet"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5CC5"/>
                </a:solidFill>
                <a:latin typeface="Consolas" panose="020B0609020204030204" pitchFamily="49" charset="0"/>
              </a:rPr>
              <a:t>="styles.css"</a:t>
            </a: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990055"/>
                </a:solidFill>
                <a:latin typeface="Consolas" panose="020B0609020204030204" pitchFamily="49" charset="0"/>
              </a:rPr>
              <a:t>/head</a:t>
            </a: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sz="18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"styles.css":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body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 background-color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5CC5"/>
                </a:solidFill>
                <a:latin typeface="Consolas" panose="020B0609020204030204" pitchFamily="49" charset="0"/>
              </a:rPr>
              <a:t>powderblue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h1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 color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blue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p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  <a:t>  color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5CC5"/>
                </a:solidFill>
                <a:latin typeface="Consolas" panose="020B0609020204030204" pitchFamily="49" charset="0"/>
              </a:rPr>
              <a:t> red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73A49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ECBE-444D-2A59-DE47-28F52B4B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936FE6E-6523-4915-A12C-6F2E5931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3511"/>
            <a:ext cx="8596668" cy="1320800"/>
          </a:xfrm>
        </p:spPr>
        <p:txBody>
          <a:bodyPr anchor="ctr">
            <a:norm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400" dirty="0"/>
              <a:t>HTML Links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6447D92-450C-44D9-829C-F59B6B524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5789"/>
            <a:ext cx="8596668" cy="4454700"/>
          </a:xfrm>
        </p:spPr>
        <p:txBody>
          <a:bodyPr>
            <a:normAutofit/>
          </a:bodyPr>
          <a:lstStyle/>
          <a:p>
            <a:r>
              <a:rPr lang="en-US" dirty="0"/>
              <a:t>Links are found in nearly all web pages. Links allow users to click their way from page to page.</a:t>
            </a:r>
          </a:p>
          <a:p>
            <a:r>
              <a:rPr lang="en-US" dirty="0"/>
              <a:t>HTML links are hyperlinks.</a:t>
            </a:r>
          </a:p>
          <a:p>
            <a:r>
              <a:rPr lang="en-US" dirty="0"/>
              <a:t>When you move the mouse over a link, the mouse arrow will turn into a little hand.</a:t>
            </a:r>
          </a:p>
          <a:p>
            <a:pPr lvl="0" fontAlgn="base"/>
            <a:r>
              <a:rPr lang="en-US" altLang="en-US" dirty="0"/>
              <a:t>Syntax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/>
              <a:t>	The HTML &lt;a&gt; tag defines a hyperlink. It has the following syntax: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	&lt;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a</a:t>
            </a:r>
            <a:r>
              <a:rPr lang="en-US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n-US" altLang="en-US" i="1" dirty="0" err="1">
                <a:solidFill>
                  <a:srgbClr val="005CC5"/>
                </a:solidFill>
                <a:latin typeface="Consolas" panose="020B0609020204030204" pitchFamily="49" charset="0"/>
              </a:rPr>
              <a:t>url</a:t>
            </a:r>
            <a:r>
              <a:rPr lang="en-US" altLang="en-US" dirty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link text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990055"/>
                </a:solidFill>
                <a:latin typeface="Consolas" panose="020B0609020204030204" pitchFamily="49" charset="0"/>
              </a:rPr>
              <a:t>/a</a:t>
            </a:r>
            <a:r>
              <a:rPr lang="en-US" alt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1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FEBD-DDEB-F1B0-2587-D5FE0A2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FAC7-44D8-3F14-26C6-39CBBB7F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02" y="433895"/>
            <a:ext cx="8596668" cy="558018"/>
          </a:xfrm>
        </p:spPr>
        <p:txBody>
          <a:bodyPr anchor="ctr"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The target Attribute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537E-2EAF-558B-420B-EA7B52EC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02" y="1274135"/>
            <a:ext cx="8596668" cy="4979909"/>
          </a:xfrm>
        </p:spPr>
        <p:txBody>
          <a:bodyPr>
            <a:normAutofit/>
          </a:bodyPr>
          <a:lstStyle/>
          <a:p>
            <a:r>
              <a:rPr lang="en-US" dirty="0"/>
              <a:t>By default, the linked page will be displayed in the current browser window. To change this, you must specify another target for the link.</a:t>
            </a:r>
          </a:p>
          <a:p>
            <a:r>
              <a:rPr lang="en-US" dirty="0"/>
              <a:t>The target attribute specifies where to open the linked document.</a:t>
            </a:r>
          </a:p>
          <a:p>
            <a:r>
              <a:rPr lang="en-US" dirty="0"/>
              <a:t>The target attribute can have one of the following values: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_self - Default. Opens the document in the same window/tab as it was clicked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_blank - Opens the document in a new window or tab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_parent - Opens the document in the parent frame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/>
              <a:t>_top - Opens the document in the full body of the window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990055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>
                <a:solidFill>
                  <a:srgbClr val="005CC5"/>
                </a:solidFill>
                <a:latin typeface="Consolas" panose="020B0609020204030204" pitchFamily="49" charset="0"/>
              </a:rPr>
              <a:t>="https://www.w3schools.com/"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 target</a:t>
            </a:r>
            <a:r>
              <a:rPr lang="en-US" sz="1800" dirty="0">
                <a:solidFill>
                  <a:srgbClr val="005CC5"/>
                </a:solidFill>
                <a:latin typeface="Consolas" panose="020B0609020204030204" pitchFamily="49" charset="0"/>
              </a:rPr>
              <a:t>="_blank"</a:t>
            </a: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Visit W3Schools!</a:t>
            </a: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990055"/>
                </a:solidFill>
                <a:latin typeface="Consolas" panose="020B0609020204030204" pitchFamily="49" charset="0"/>
              </a:rPr>
              <a:t>/a</a:t>
            </a:r>
            <a:r>
              <a:rPr lang="en-US" sz="18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48378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395</TotalTime>
  <Words>1157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Consolas</vt:lpstr>
      <vt:lpstr>Courier New</vt:lpstr>
      <vt:lpstr>Segoe UI</vt:lpstr>
      <vt:lpstr>Source Sans Pro</vt:lpstr>
      <vt:lpstr>Trebuchet MS</vt:lpstr>
      <vt:lpstr>Verdana</vt:lpstr>
      <vt:lpstr>Wingdings</vt:lpstr>
      <vt:lpstr>Wingdings 3</vt:lpstr>
      <vt:lpstr>Facet</vt:lpstr>
      <vt:lpstr>HTML</vt:lpstr>
      <vt:lpstr>Topics</vt:lpstr>
      <vt:lpstr>HTML Colours</vt:lpstr>
      <vt:lpstr>Colour Values</vt:lpstr>
      <vt:lpstr>HTML CSS</vt:lpstr>
      <vt:lpstr>Inline CSS</vt:lpstr>
      <vt:lpstr>External CSS</vt:lpstr>
      <vt:lpstr>HTML Links</vt:lpstr>
      <vt:lpstr>The target Attribute</vt:lpstr>
      <vt:lpstr>HTML Image</vt:lpstr>
      <vt:lpstr>Background Image on an HTML element.</vt:lpstr>
      <vt:lpstr>Background Cover</vt:lpstr>
      <vt:lpstr>HTML Favicon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parshuram kalunkhe</dc:creator>
  <cp:lastModifiedBy>Surendra</cp:lastModifiedBy>
  <cp:revision>30</cp:revision>
  <dcterms:created xsi:type="dcterms:W3CDTF">2025-02-23T12:30:24Z</dcterms:created>
  <dcterms:modified xsi:type="dcterms:W3CDTF">2025-02-28T05:32:59Z</dcterms:modified>
</cp:coreProperties>
</file>