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61" r:id="rId5"/>
    <p:sldId id="268" r:id="rId6"/>
    <p:sldId id="269" r:id="rId7"/>
    <p:sldId id="260" r:id="rId8"/>
    <p:sldId id="262" r:id="rId9"/>
    <p:sldId id="270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shuram kalunkhe" initials="pk" lastIdx="1" clrIdx="0">
    <p:extLst>
      <p:ext uri="{19B8F6BF-5375-455C-9EA6-DF929625EA0E}">
        <p15:presenceInfo xmlns:p15="http://schemas.microsoft.com/office/powerpoint/2012/main" userId="27f588ccfcb65c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9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35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1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15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0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9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01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5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7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76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1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7A83-2156-4F88-8923-8677F052E06A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2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9066-C798-3261-CEC7-0389F3AF3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800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F037D-1008-86B0-AB91-B26AA63C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</a:rPr>
              <a:t>Hyper Text Markup Language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248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F8C1-3B3E-ED53-5114-EF5A1AA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dirty="0"/>
              <a:t>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B88A-F878-780F-1BB4-D8D48CC0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HTML comments are not displayed in the browser, but they can help document your HTML source code.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You can add comments to your HTML source by using the following syntax: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chemeClr val="accent5"/>
                </a:solidFill>
              </a:rPr>
              <a:t>&lt;!-- Write your comments here --&gt;</a:t>
            </a:r>
          </a:p>
        </p:txBody>
      </p:sp>
    </p:spTree>
    <p:extLst>
      <p:ext uri="{BB962C8B-B14F-4D97-AF65-F5344CB8AC3E}">
        <p14:creationId xmlns:p14="http://schemas.microsoft.com/office/powerpoint/2010/main" val="101589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8542-78E3-A1CD-A724-819D3CE4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Thank You</a:t>
            </a:r>
            <a:endParaRPr lang="en-IN" sz="4400" b="1" dirty="0"/>
          </a:p>
        </p:txBody>
      </p:sp>
      <p:pic>
        <p:nvPicPr>
          <p:cNvPr id="3074" name="Picture 2" descr="the end - the end logo stock illustrations">
            <a:extLst>
              <a:ext uri="{FF2B5EF4-FFF2-40B4-BE49-F238E27FC236}">
                <a16:creationId xmlns:a16="http://schemas.microsoft.com/office/drawing/2014/main" id="{5031949B-3BCB-2439-75C0-10DE0D283D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0913" y="521584"/>
            <a:ext cx="4513262" cy="55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6B13-95F9-2C56-E65D-8E4776B62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 HTML is the skeleton of the web. Without it, there is no structure, no meaning, and no way to display content. ”</a:t>
            </a:r>
          </a:p>
          <a:p>
            <a:pPr algn="r"/>
            <a:r>
              <a:rPr lang="en-IN" sz="1800" dirty="0"/>
              <a:t>– </a:t>
            </a:r>
            <a:r>
              <a:rPr lang="en-IN" sz="1800" i="1" dirty="0"/>
              <a:t>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5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6F3E-1FE7-884B-90A5-54AC771D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E2B4-E029-38FD-EF90-1537A1FC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Attributes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Styles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Text Formatting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Quotation and Citation 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Comments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3C2CF-9CE9-3EDF-3699-07C4284A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14" y="2160589"/>
            <a:ext cx="3359052" cy="33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518-0DEB-6E84-FD3E-084B64B5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4900" dirty="0"/>
              <a:t>HTML Attributes</a:t>
            </a:r>
            <a:b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4D95-5693-4D29-9870-3230C150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66998" cy="3880773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rgbClr val="000000"/>
                </a:solidFill>
              </a:rPr>
              <a:t>HTML attributes provide additional information about HTML elements or tag.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IN" sz="2800" i="0" dirty="0">
                <a:solidFill>
                  <a:srgbClr val="000000"/>
                </a:solidFill>
                <a:effectLst/>
              </a:rPr>
              <a:t>HTML </a:t>
            </a:r>
            <a:r>
              <a:rPr lang="en-IN" sz="2800" dirty="0">
                <a:solidFill>
                  <a:srgbClr val="000000"/>
                </a:solidFill>
              </a:rPr>
              <a:t>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All HTML elements can have 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Attributes provide additional information about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Attributes are always specified in the start tag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Attributes usually come in name/value pairs like: name="value"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75E9-CA78-ED5F-B911-61140270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02" y="159434"/>
            <a:ext cx="8596668" cy="558018"/>
          </a:xfrm>
        </p:spPr>
        <p:txBody>
          <a:bodyPr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The </a:t>
            </a:r>
            <a:r>
              <a:rPr lang="en-IN" sz="2800" dirty="0" err="1">
                <a:solidFill>
                  <a:schemeClr val="accent5"/>
                </a:solidFill>
              </a:rPr>
              <a:t>href</a:t>
            </a:r>
            <a:r>
              <a:rPr lang="en-IN" sz="2800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F882-17AB-54BA-DC35-575B49EE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02" y="717452"/>
            <a:ext cx="8596668" cy="1268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&lt;a&gt; tag defines a hyperlink. The </a:t>
            </a:r>
            <a:r>
              <a:rPr lang="en-US" sz="2000" dirty="0" err="1"/>
              <a:t>href</a:t>
            </a:r>
            <a:r>
              <a:rPr lang="en-US" sz="2000" dirty="0"/>
              <a:t> attribute specifies the URL of the page the link goes to: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="https://www.w3schools.com"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/>
          </a:p>
          <a:p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DBD514-9756-F0AD-7852-F6F8D90EF7C9}"/>
              </a:ext>
            </a:extLst>
          </p:cNvPr>
          <p:cNvSpPr txBox="1">
            <a:spLocks/>
          </p:cNvSpPr>
          <p:nvPr/>
        </p:nvSpPr>
        <p:spPr>
          <a:xfrm>
            <a:off x="691402" y="2257839"/>
            <a:ext cx="8596668" cy="558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The </a:t>
            </a:r>
            <a:r>
              <a:rPr lang="en-IN" sz="2800" dirty="0" err="1">
                <a:solidFill>
                  <a:schemeClr val="accent5"/>
                </a:solidFill>
              </a:rPr>
              <a:t>src</a:t>
            </a:r>
            <a:r>
              <a:rPr lang="en-IN" sz="2800" dirty="0"/>
              <a:t> Attribute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241DA-0D27-3C27-2399-ABABA9A8D079}"/>
              </a:ext>
            </a:extLst>
          </p:cNvPr>
          <p:cNvSpPr txBox="1">
            <a:spLocks/>
          </p:cNvSpPr>
          <p:nvPr/>
        </p:nvSpPr>
        <p:spPr>
          <a:xfrm>
            <a:off x="691402" y="2815856"/>
            <a:ext cx="8596668" cy="3882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&lt;</a:t>
            </a:r>
            <a:r>
              <a:rPr lang="en-US" sz="2000" dirty="0" err="1"/>
              <a:t>img</a:t>
            </a:r>
            <a:r>
              <a:rPr lang="en-US" sz="2000" dirty="0"/>
              <a:t>&gt; tag is used to embed an image in an HTML page. The </a:t>
            </a:r>
            <a:r>
              <a:rPr lang="en-US" sz="2000" dirty="0" err="1"/>
              <a:t>src</a:t>
            </a:r>
            <a:r>
              <a:rPr lang="en-US" sz="2000" dirty="0"/>
              <a:t> attribute specifies the path to the image to be displayed: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99999"/>
                </a:solidFill>
              </a:rPr>
              <a:t>		</a:t>
            </a:r>
            <a:r>
              <a:rPr lang="en-IN" b="0" i="0" dirty="0">
                <a:solidFill>
                  <a:srgbClr val="999999"/>
                </a:solidFill>
                <a:effectLst/>
              </a:rPr>
              <a:t>&lt;</a:t>
            </a:r>
            <a:r>
              <a:rPr lang="en-IN" b="0" i="0" dirty="0" err="1">
                <a:solidFill>
                  <a:srgbClr val="990055"/>
                </a:solidFill>
                <a:effectLst/>
              </a:rPr>
              <a:t>img</a:t>
            </a:r>
            <a:r>
              <a:rPr lang="en-IN" b="0" i="0" dirty="0">
                <a:solidFill>
                  <a:srgbClr val="008000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008000"/>
                </a:solidFill>
                <a:effectLst/>
              </a:rPr>
              <a:t>src</a:t>
            </a:r>
            <a:r>
              <a:rPr lang="en-IN" b="0" i="0" dirty="0">
                <a:solidFill>
                  <a:srgbClr val="005CC5"/>
                </a:solidFill>
                <a:effectLst/>
              </a:rPr>
              <a:t>="img_girl.jpg"</a:t>
            </a:r>
            <a:r>
              <a:rPr lang="en-IN" b="0" i="0" dirty="0">
                <a:solidFill>
                  <a:srgbClr val="999999"/>
                </a:solidFill>
                <a:effectLst/>
              </a:rPr>
              <a:t>&gt;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There are two ways to specify the URL in the </a:t>
            </a:r>
            <a:r>
              <a:rPr lang="en-US" sz="2000" dirty="0" err="1"/>
              <a:t>src</a:t>
            </a:r>
            <a:r>
              <a:rPr lang="en-US" sz="2000" dirty="0"/>
              <a:t> attribute:</a:t>
            </a:r>
          </a:p>
          <a:p>
            <a:pPr marL="857250" lvl="1" indent="-457200">
              <a:buAutoNum type="arabicPeriod"/>
            </a:pPr>
            <a:r>
              <a:rPr lang="en-US" sz="2000" dirty="0"/>
              <a:t>Absolute URL - Links to an external image that is hosted on another website. </a:t>
            </a:r>
          </a:p>
          <a:p>
            <a:pPr marL="800100" lvl="2" indent="0">
              <a:buNone/>
            </a:pPr>
            <a:r>
              <a:rPr lang="en-US" sz="1800" dirty="0"/>
              <a:t>		Example: </a:t>
            </a:r>
            <a:r>
              <a:rPr lang="en-US" sz="1800" dirty="0" err="1">
                <a:solidFill>
                  <a:schemeClr val="accent2"/>
                </a:solidFill>
              </a:rPr>
              <a:t>src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0070C0"/>
                </a:solidFill>
              </a:rPr>
              <a:t>"https://www.w3schools.com/images/img_girl.jpg"</a:t>
            </a:r>
            <a:endParaRPr lang="en-US" sz="1800" dirty="0"/>
          </a:p>
          <a:p>
            <a:pPr marL="857250" lvl="1" indent="-457200">
              <a:buAutoNum type="arabicPeriod"/>
            </a:pPr>
            <a:r>
              <a:rPr lang="en-US" sz="2000" dirty="0"/>
              <a:t>Relative URL - Links to an image that is hosted within the website.</a:t>
            </a:r>
          </a:p>
          <a:p>
            <a:pPr marL="800100" lvl="2" indent="0">
              <a:buNone/>
            </a:pPr>
            <a:r>
              <a:rPr lang="en-US" sz="1800" dirty="0"/>
              <a:t>		Example: </a:t>
            </a:r>
            <a:r>
              <a:rPr lang="en-US" sz="1800" dirty="0" err="1">
                <a:solidFill>
                  <a:srgbClr val="00B050"/>
                </a:solidFill>
              </a:rPr>
              <a:t>src</a:t>
            </a:r>
            <a:r>
              <a:rPr lang="en-US" sz="1800" dirty="0"/>
              <a:t>=</a:t>
            </a:r>
            <a:r>
              <a:rPr lang="en-US" sz="1800" dirty="0">
                <a:solidFill>
                  <a:srgbClr val="0070C0"/>
                </a:solidFill>
              </a:rPr>
              <a:t>"img_girl.jpg"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447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ECBE-444D-2A59-DE47-28F52B4B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DC60-7382-05BF-B16D-D9538BBB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02" y="159434"/>
            <a:ext cx="8596668" cy="558018"/>
          </a:xfrm>
        </p:spPr>
        <p:txBody>
          <a:bodyPr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/>
                </a:solidFill>
              </a:rPr>
              <a:t>height</a:t>
            </a:r>
            <a:r>
              <a:rPr lang="en-US" sz="2800" dirty="0"/>
              <a:t> Attributes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763A-C6C9-76D9-DC0D-042B8DAB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02" y="717452"/>
            <a:ext cx="8596668" cy="1268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&lt;</a:t>
            </a:r>
            <a:r>
              <a:rPr lang="en-US" sz="2000" dirty="0" err="1"/>
              <a:t>img</a:t>
            </a:r>
            <a:r>
              <a:rPr lang="en-US" sz="2000" dirty="0"/>
              <a:t>&gt; tag should also contain the width and height attributes, which specify the width and height of the image (in pixels):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="600"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/>
          </a:p>
          <a:p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78235F-A258-F4C1-21D9-C38EFD249241}"/>
              </a:ext>
            </a:extLst>
          </p:cNvPr>
          <p:cNvSpPr txBox="1">
            <a:spLocks/>
          </p:cNvSpPr>
          <p:nvPr/>
        </p:nvSpPr>
        <p:spPr>
          <a:xfrm>
            <a:off x="691402" y="2257839"/>
            <a:ext cx="8596668" cy="558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The </a:t>
            </a:r>
            <a:r>
              <a:rPr lang="en-IN" sz="2800" dirty="0">
                <a:solidFill>
                  <a:schemeClr val="accent5"/>
                </a:solidFill>
              </a:rPr>
              <a:t>alt</a:t>
            </a:r>
            <a:r>
              <a:rPr lang="en-IN" sz="2800" dirty="0"/>
              <a:t> Attribute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68C91B-4902-7568-E9E9-DE68AF453200}"/>
              </a:ext>
            </a:extLst>
          </p:cNvPr>
          <p:cNvSpPr txBox="1">
            <a:spLocks/>
          </p:cNvSpPr>
          <p:nvPr/>
        </p:nvSpPr>
        <p:spPr>
          <a:xfrm>
            <a:off x="691402" y="2815857"/>
            <a:ext cx="8596668" cy="192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required alt attribute for the &lt;</a:t>
            </a:r>
            <a:r>
              <a:rPr lang="en-US" sz="2000" dirty="0" err="1"/>
              <a:t>img</a:t>
            </a:r>
            <a:r>
              <a:rPr lang="en-US" sz="2000" dirty="0"/>
              <a:t>&gt; tag specifies an alternate text for an image, if the image for some reason cannot be displayed.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can be due to a slow connection, or an error in the </a:t>
            </a:r>
            <a:r>
              <a:rPr lang="en-US" sz="2000" dirty="0" err="1"/>
              <a:t>src</a:t>
            </a:r>
            <a:r>
              <a:rPr lang="en-US" sz="2000" dirty="0"/>
              <a:t> attribute, or if the user uses a screen reader.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999999"/>
                </a:solidFill>
                <a:effectLst/>
              </a:rPr>
              <a:t>	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="Girl with a jacket"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5DB04E-B1FA-30D7-C004-1A2451AF64B8}"/>
              </a:ext>
            </a:extLst>
          </p:cNvPr>
          <p:cNvSpPr txBox="1">
            <a:spLocks/>
          </p:cNvSpPr>
          <p:nvPr/>
        </p:nvSpPr>
        <p:spPr>
          <a:xfrm>
            <a:off x="691402" y="4872137"/>
            <a:ext cx="8596668" cy="558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+mn-lt"/>
              </a:rPr>
              <a:t>The </a:t>
            </a:r>
            <a:r>
              <a:rPr lang="en-US" sz="2800" dirty="0">
                <a:solidFill>
                  <a:schemeClr val="accent5"/>
                </a:solidFill>
                <a:latin typeface="+mn-lt"/>
              </a:rPr>
              <a:t>style</a:t>
            </a:r>
            <a:r>
              <a:rPr lang="en-US" sz="2800" dirty="0">
                <a:latin typeface="+mn-lt"/>
              </a:rPr>
              <a:t> Attribute</a:t>
            </a:r>
            <a:endParaRPr lang="en-IN" sz="2800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7E6A07-0094-85F2-9236-1947F0DE68E5}"/>
              </a:ext>
            </a:extLst>
          </p:cNvPr>
          <p:cNvSpPr txBox="1">
            <a:spLocks/>
          </p:cNvSpPr>
          <p:nvPr/>
        </p:nvSpPr>
        <p:spPr>
          <a:xfrm>
            <a:off x="691402" y="5430155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/>
              <a:t>The style attribute is used to add styles to an element, such as color, font, size, and more.</a:t>
            </a:r>
            <a:r>
              <a:rPr lang="en-US" sz="2000" dirty="0">
                <a:solidFill>
                  <a:srgbClr val="999999"/>
                </a:solidFill>
              </a:rPr>
              <a:t>	</a:t>
            </a:r>
          </a:p>
          <a:p>
            <a:pPr marL="0" indent="0">
              <a:buFont typeface="Wingdings 3" charset="2"/>
              <a:buNone/>
            </a:pPr>
            <a:r>
              <a:rPr lang="en-US" sz="2000" b="0" i="0" dirty="0">
                <a:solidFill>
                  <a:srgbClr val="999999"/>
                </a:solidFill>
                <a:effectLst/>
              </a:rPr>
              <a:t>	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</a:rPr>
              <a:t>p</a:t>
            </a:r>
            <a:r>
              <a:rPr lang="en-US" b="0" i="0" dirty="0">
                <a:solidFill>
                  <a:srgbClr val="008000"/>
                </a:solidFill>
                <a:effectLst/>
              </a:rPr>
              <a:t> style</a:t>
            </a:r>
            <a:r>
              <a:rPr lang="en-US" b="0" i="0" dirty="0">
                <a:solidFill>
                  <a:srgbClr val="005CC5"/>
                </a:solidFill>
                <a:effectLst/>
              </a:rPr>
              <a:t>="</a:t>
            </a:r>
            <a:r>
              <a:rPr lang="en-US" b="0" i="0" dirty="0" err="1">
                <a:solidFill>
                  <a:srgbClr val="005CC5"/>
                </a:solidFill>
                <a:effectLst/>
              </a:rPr>
              <a:t>color:red</a:t>
            </a:r>
            <a:r>
              <a:rPr lang="en-US" b="0" i="0" dirty="0">
                <a:solidFill>
                  <a:srgbClr val="005CC5"/>
                </a:solidFill>
                <a:effectLst/>
              </a:rPr>
              <a:t>;"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This is a red paragraph.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</a:rPr>
              <a:t>/p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&gt;</a:t>
            </a:r>
            <a:endParaRPr lang="en-US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5872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4FEBD-DDEB-F1B0-2587-D5FE0A2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AC7-44D8-3F14-26C6-39CBBB7F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02" y="159434"/>
            <a:ext cx="8596668" cy="558018"/>
          </a:xfrm>
        </p:spPr>
        <p:txBody>
          <a:bodyPr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The </a:t>
            </a:r>
            <a:r>
              <a:rPr lang="en-IN" sz="2800" dirty="0">
                <a:solidFill>
                  <a:schemeClr val="accent5"/>
                </a:solidFill>
              </a:rPr>
              <a:t>lang</a:t>
            </a:r>
            <a:r>
              <a:rPr lang="en-IN" sz="2800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537E-2EAF-558B-420B-EA7B52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02" y="717452"/>
            <a:ext cx="8596668" cy="37935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You should always include the lang attribute inside the &lt;html&gt; tag, to declare the language of the Web page. This is meant to assist search engines and browsers.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following example specifies English as the language: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999999"/>
                </a:solidFill>
                <a:effectLst/>
              </a:rPr>
              <a:t>	</a:t>
            </a:r>
            <a:r>
              <a:rPr lang="en-US" b="0" i="0" dirty="0">
                <a:solidFill>
                  <a:srgbClr val="708090"/>
                </a:solidFill>
                <a:effectLst/>
              </a:rPr>
              <a:t>&lt;!DOCTYPE html&gt;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</a:rPr>
              <a:t>html</a:t>
            </a:r>
            <a:r>
              <a:rPr lang="en-US" b="0" i="0" dirty="0">
                <a:solidFill>
                  <a:srgbClr val="008000"/>
                </a:solidFill>
                <a:effectLst/>
              </a:rPr>
              <a:t> lang</a:t>
            </a:r>
            <a:r>
              <a:rPr lang="en-US" b="0" i="0" dirty="0">
                <a:solidFill>
                  <a:srgbClr val="005CC5"/>
                </a:solidFill>
                <a:effectLst/>
              </a:rPr>
              <a:t>="</a:t>
            </a:r>
            <a:r>
              <a:rPr lang="en-US" b="0" i="0" dirty="0" err="1">
                <a:solidFill>
                  <a:srgbClr val="005CC5"/>
                </a:solidFill>
                <a:effectLst/>
              </a:rPr>
              <a:t>en</a:t>
            </a:r>
            <a:r>
              <a:rPr lang="en-US" b="0" i="0" dirty="0">
                <a:solidFill>
                  <a:srgbClr val="005CC5"/>
                </a:solidFill>
                <a:effectLst/>
              </a:rPr>
              <a:t>"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		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</a:rPr>
              <a:t>body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			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...</a:t>
            </a:r>
            <a:br>
              <a:rPr lang="en-US" dirty="0"/>
            </a:br>
            <a:r>
              <a:rPr lang="en-US" dirty="0"/>
              <a:t>		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</a:rPr>
              <a:t>/body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&lt;</a:t>
            </a:r>
            <a:r>
              <a:rPr lang="en-US" b="0" i="0" dirty="0">
                <a:solidFill>
                  <a:srgbClr val="990055"/>
                </a:solidFill>
                <a:effectLst/>
              </a:rPr>
              <a:t>/html</a:t>
            </a:r>
            <a:r>
              <a:rPr lang="en-US" b="0" i="0" dirty="0">
                <a:solidFill>
                  <a:srgbClr val="999999"/>
                </a:solidFill>
                <a:effectLst/>
              </a:rPr>
              <a:t>&gt;</a:t>
            </a: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DAECCE-B0E0-2B2D-D446-DF9B063C5DAE}"/>
              </a:ext>
            </a:extLst>
          </p:cNvPr>
          <p:cNvSpPr txBox="1">
            <a:spLocks/>
          </p:cNvSpPr>
          <p:nvPr/>
        </p:nvSpPr>
        <p:spPr>
          <a:xfrm>
            <a:off x="592928" y="4232004"/>
            <a:ext cx="8596668" cy="558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The </a:t>
            </a:r>
            <a:r>
              <a:rPr lang="en-IN" sz="2800" dirty="0">
                <a:solidFill>
                  <a:schemeClr val="accent5"/>
                </a:solidFill>
              </a:rPr>
              <a:t>title</a:t>
            </a:r>
            <a:r>
              <a:rPr lang="en-IN" sz="2800" dirty="0"/>
              <a:t> Attribute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A7CEA6-4E66-E530-59A0-9A636639AD42}"/>
              </a:ext>
            </a:extLst>
          </p:cNvPr>
          <p:cNvSpPr txBox="1">
            <a:spLocks/>
          </p:cNvSpPr>
          <p:nvPr/>
        </p:nvSpPr>
        <p:spPr>
          <a:xfrm>
            <a:off x="592928" y="4790021"/>
            <a:ext cx="8596668" cy="162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title attribute defines some extra information about an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value of the title attribute will be displayed as a tooltip when you mouse over the element: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</a:rPr>
              <a:t>&lt;</a:t>
            </a:r>
            <a:r>
              <a:rPr lang="en-US" sz="1800" b="0" i="0" dirty="0">
                <a:solidFill>
                  <a:srgbClr val="990055"/>
                </a:solidFill>
                <a:effectLst/>
              </a:rPr>
              <a:t>p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title</a:t>
            </a:r>
            <a:r>
              <a:rPr lang="en-US" sz="1800" b="0" i="0" dirty="0">
                <a:solidFill>
                  <a:srgbClr val="005CC5"/>
                </a:solidFill>
                <a:effectLst/>
              </a:rPr>
              <a:t>="I'm a tooltip"</a:t>
            </a:r>
            <a:r>
              <a:rPr lang="en-US" sz="1800" b="0" i="0" dirty="0">
                <a:solidFill>
                  <a:srgbClr val="999999"/>
                </a:solidFill>
                <a:effectLst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This is a paragraph.</a:t>
            </a:r>
            <a:r>
              <a:rPr lang="en-US" sz="1800" b="0" i="0" dirty="0">
                <a:solidFill>
                  <a:srgbClr val="999999"/>
                </a:solidFill>
                <a:effectLst/>
              </a:rPr>
              <a:t>&lt;</a:t>
            </a:r>
            <a:r>
              <a:rPr lang="en-US" sz="1800" b="0" i="0" dirty="0">
                <a:solidFill>
                  <a:srgbClr val="990055"/>
                </a:solidFill>
                <a:effectLst/>
              </a:rPr>
              <a:t>/p</a:t>
            </a:r>
            <a:r>
              <a:rPr lang="en-US" sz="1800" b="0" i="0" dirty="0">
                <a:solidFill>
                  <a:srgbClr val="999999"/>
                </a:solidFill>
                <a:effectLst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048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D360-07C2-E849-B001-49E1A8C9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0109"/>
            <a:ext cx="8596668" cy="1162931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dirty="0"/>
              <a:t>HTML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FC58-4839-6669-5FD3-FDC1A1E5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0"/>
            <a:ext cx="8596668" cy="509484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HTML style attribute is used to add styles to an element, such as color, font, size, and more.</a:t>
            </a:r>
          </a:p>
          <a:p>
            <a:r>
              <a:rPr lang="en-US" sz="2000" dirty="0"/>
              <a:t>Setting the style of an HTML element, can be done with the style attribute.</a:t>
            </a:r>
          </a:p>
          <a:p>
            <a:r>
              <a:rPr lang="en-US" sz="2000" dirty="0"/>
              <a:t>The HTML style attribute has the following syntax: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sz="2000" b="0" i="1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I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000" b="0" i="1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IN" sz="2000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1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000" b="0" i="1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/>
              <a:t>Style attribute properties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Use </a:t>
            </a:r>
            <a:r>
              <a:rPr lang="en-US" sz="1800" dirty="0">
                <a:solidFill>
                  <a:schemeClr val="accent5"/>
                </a:solidFill>
              </a:rPr>
              <a:t>background-color</a:t>
            </a:r>
            <a:r>
              <a:rPr lang="en-US" sz="1800" dirty="0"/>
              <a:t> for background color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Use </a:t>
            </a:r>
            <a:r>
              <a:rPr lang="en-US" sz="1800" dirty="0">
                <a:solidFill>
                  <a:schemeClr val="accent5"/>
                </a:solidFill>
              </a:rPr>
              <a:t>color</a:t>
            </a:r>
            <a:r>
              <a:rPr lang="en-US" sz="1800" dirty="0"/>
              <a:t> for text colors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Use </a:t>
            </a:r>
            <a:r>
              <a:rPr lang="en-US" sz="1800" dirty="0">
                <a:solidFill>
                  <a:schemeClr val="accent5"/>
                </a:solidFill>
              </a:rPr>
              <a:t>font-family</a:t>
            </a:r>
            <a:r>
              <a:rPr lang="en-US" sz="1800" dirty="0"/>
              <a:t> for text fonts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Use </a:t>
            </a:r>
            <a:r>
              <a:rPr lang="en-US" sz="1800" dirty="0">
                <a:solidFill>
                  <a:schemeClr val="accent5"/>
                </a:solidFill>
              </a:rPr>
              <a:t>font-size</a:t>
            </a:r>
            <a:r>
              <a:rPr lang="en-US" sz="1800" dirty="0"/>
              <a:t> for text sizes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Use </a:t>
            </a:r>
            <a:r>
              <a:rPr lang="en-US" sz="1800" dirty="0">
                <a:solidFill>
                  <a:schemeClr val="accent5"/>
                </a:solidFill>
              </a:rPr>
              <a:t>text-align</a:t>
            </a:r>
            <a:r>
              <a:rPr lang="en-US" sz="1800" dirty="0"/>
              <a:t> for text alignment</a:t>
            </a:r>
            <a:endParaRPr lang="en-IN" sz="1800" dirty="0"/>
          </a:p>
          <a:p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2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4438-E2E8-7CDA-FE01-9187A5DA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508"/>
            <a:ext cx="8596668" cy="837027"/>
          </a:xfrm>
        </p:spPr>
        <p:txBody>
          <a:bodyPr anchor="ctr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dirty="0"/>
              <a:t>HTML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4658-5636-68B2-755F-BFED0081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3048"/>
            <a:ext cx="8596668" cy="535215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Formatting elements were designed to display special types of text: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accent5"/>
                </a:solidFill>
              </a:rPr>
              <a:t>&lt;b&gt;</a:t>
            </a:r>
            <a:r>
              <a:rPr lang="en-IN" sz="1800" dirty="0">
                <a:solidFill>
                  <a:srgbClr val="000000"/>
                </a:solidFill>
              </a:rPr>
              <a:t> - Bold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accent5"/>
                </a:solidFill>
              </a:rPr>
              <a:t>&lt;strong&gt; </a:t>
            </a:r>
            <a:r>
              <a:rPr lang="en-IN" sz="1800" dirty="0">
                <a:solidFill>
                  <a:srgbClr val="000000"/>
                </a:solidFill>
              </a:rPr>
              <a:t>- Important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accent5"/>
                </a:solidFill>
              </a:rPr>
              <a:t>&lt;</a:t>
            </a:r>
            <a:r>
              <a:rPr lang="en-IN" sz="1800" dirty="0" err="1">
                <a:solidFill>
                  <a:schemeClr val="accent5"/>
                </a:solidFill>
              </a:rPr>
              <a:t>i</a:t>
            </a:r>
            <a:r>
              <a:rPr lang="en-IN" sz="1800" dirty="0">
                <a:solidFill>
                  <a:schemeClr val="accent5"/>
                </a:solidFill>
              </a:rPr>
              <a:t>&gt;</a:t>
            </a:r>
            <a:r>
              <a:rPr lang="en-IN" sz="1800" dirty="0">
                <a:solidFill>
                  <a:srgbClr val="000000"/>
                </a:solidFill>
              </a:rPr>
              <a:t> - Italic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accent5"/>
                </a:solidFill>
              </a:rPr>
              <a:t>&lt;</a:t>
            </a:r>
            <a:r>
              <a:rPr lang="en-IN" sz="1800" dirty="0" err="1">
                <a:solidFill>
                  <a:schemeClr val="accent5"/>
                </a:solidFill>
              </a:rPr>
              <a:t>em</a:t>
            </a:r>
            <a:r>
              <a:rPr lang="en-IN" sz="1800" dirty="0">
                <a:solidFill>
                  <a:schemeClr val="accent5"/>
                </a:solidFill>
              </a:rPr>
              <a:t>&gt; </a:t>
            </a:r>
            <a:r>
              <a:rPr lang="en-IN" sz="1800" dirty="0">
                <a:solidFill>
                  <a:srgbClr val="000000"/>
                </a:solidFill>
              </a:rPr>
              <a:t>- Emphasized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accent5"/>
                </a:solidFill>
              </a:rPr>
              <a:t>&lt;mark&gt;</a:t>
            </a:r>
            <a:r>
              <a:rPr lang="en-IN" sz="1800" dirty="0">
                <a:solidFill>
                  <a:srgbClr val="000000"/>
                </a:solidFill>
              </a:rPr>
              <a:t> - Marked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accent5"/>
                </a:solidFill>
              </a:rPr>
              <a:t>&lt;small&gt;</a:t>
            </a:r>
            <a:r>
              <a:rPr lang="en-IN" sz="1800" dirty="0">
                <a:solidFill>
                  <a:srgbClr val="000000"/>
                </a:solidFill>
              </a:rPr>
              <a:t> - Smaller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accent5"/>
                </a:solidFill>
              </a:rPr>
              <a:t>&lt;del&gt;</a:t>
            </a:r>
            <a:r>
              <a:rPr lang="en-IN" sz="1800" dirty="0">
                <a:solidFill>
                  <a:srgbClr val="000000"/>
                </a:solidFill>
              </a:rPr>
              <a:t> - Deleted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accent5"/>
                </a:solidFill>
              </a:rPr>
              <a:t>&lt;ins&gt;</a:t>
            </a:r>
            <a:r>
              <a:rPr lang="en-IN" sz="1800" dirty="0">
                <a:solidFill>
                  <a:srgbClr val="000000"/>
                </a:solidFill>
              </a:rPr>
              <a:t> - Inserted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accent5"/>
                </a:solidFill>
              </a:rPr>
              <a:t>&lt;sub&gt;</a:t>
            </a:r>
            <a:r>
              <a:rPr lang="en-IN" sz="1800" dirty="0">
                <a:solidFill>
                  <a:srgbClr val="000000"/>
                </a:solidFill>
              </a:rPr>
              <a:t> - Subscript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accent5"/>
                </a:solidFill>
              </a:rPr>
              <a:t>&lt;sup&gt;</a:t>
            </a:r>
            <a:r>
              <a:rPr lang="en-IN" sz="1800" dirty="0">
                <a:solidFill>
                  <a:srgbClr val="000000"/>
                </a:solidFill>
              </a:rPr>
              <a:t> - Superscript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>
                <a:solidFill>
                  <a:schemeClr val="accent5"/>
                </a:solidFill>
              </a:rPr>
              <a:t>&lt;pre&gt; </a:t>
            </a:r>
            <a:r>
              <a:rPr lang="en-IN" sz="1800" dirty="0">
                <a:solidFill>
                  <a:srgbClr val="000000"/>
                </a:solidFill>
              </a:rPr>
              <a:t>- Defines pre-formatted text</a:t>
            </a:r>
          </a:p>
        </p:txBody>
      </p:sp>
    </p:spTree>
    <p:extLst>
      <p:ext uri="{BB962C8B-B14F-4D97-AF65-F5344CB8AC3E}">
        <p14:creationId xmlns:p14="http://schemas.microsoft.com/office/powerpoint/2010/main" val="288746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80D2-7FB6-87F7-AD05-E229E5D2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HTML Quotation and Citation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2AE0-7C0A-890B-92DE-26AB6D39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&lt;</a:t>
            </a:r>
            <a:r>
              <a:rPr lang="en-US" sz="2000" dirty="0" err="1">
                <a:solidFill>
                  <a:schemeClr val="accent5"/>
                </a:solidFill>
              </a:rPr>
              <a:t>abbr</a:t>
            </a:r>
            <a:r>
              <a:rPr lang="en-US" sz="2000" dirty="0">
                <a:solidFill>
                  <a:schemeClr val="accent5"/>
                </a:solidFill>
              </a:rPr>
              <a:t>&gt; </a:t>
            </a:r>
            <a:r>
              <a:rPr lang="en-US" sz="2000" dirty="0"/>
              <a:t>for Abbreviations or an acronym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&lt;address&gt;</a:t>
            </a:r>
            <a:r>
              <a:rPr lang="en-US" sz="2000" dirty="0"/>
              <a:t> for Contact Information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&lt;cite&gt;</a:t>
            </a:r>
            <a:r>
              <a:rPr lang="en-US" sz="2000" dirty="0"/>
              <a:t> for Work Title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&lt;blockquote&gt;</a:t>
            </a:r>
            <a:r>
              <a:rPr lang="en-US" sz="2000" dirty="0"/>
              <a:t> for Quotations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&lt;q&gt;</a:t>
            </a:r>
            <a:r>
              <a:rPr lang="en-US" sz="2000" dirty="0"/>
              <a:t> for Short Quotations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694281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809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Courier New</vt:lpstr>
      <vt:lpstr>Segoe UI</vt:lpstr>
      <vt:lpstr>Trebuchet MS</vt:lpstr>
      <vt:lpstr>Wingdings</vt:lpstr>
      <vt:lpstr>Wingdings 3</vt:lpstr>
      <vt:lpstr>Facet</vt:lpstr>
      <vt:lpstr>HTML</vt:lpstr>
      <vt:lpstr>Topics</vt:lpstr>
      <vt:lpstr>HTML Attributes </vt:lpstr>
      <vt:lpstr>The href Attribute</vt:lpstr>
      <vt:lpstr>The width and height Attributes</vt:lpstr>
      <vt:lpstr>The lang Attribute</vt:lpstr>
      <vt:lpstr>HTML Styles</vt:lpstr>
      <vt:lpstr>HTML Text Formatting</vt:lpstr>
      <vt:lpstr>HTML Quotation and Citation Elements</vt:lpstr>
      <vt:lpstr>HTML Comments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parshuram kalunkhe</dc:creator>
  <cp:lastModifiedBy>parshuram kalunkhe</cp:lastModifiedBy>
  <cp:revision>7</cp:revision>
  <dcterms:created xsi:type="dcterms:W3CDTF">2025-02-23T12:30:24Z</dcterms:created>
  <dcterms:modified xsi:type="dcterms:W3CDTF">2025-02-24T13:35:38Z</dcterms:modified>
</cp:coreProperties>
</file>