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2"/>
  </p:notesMasterIdLst>
  <p:handoutMasterIdLst>
    <p:handoutMasterId r:id="rId23"/>
  </p:handoutMasterIdLst>
  <p:sldIdLst>
    <p:sldId id="257" r:id="rId5"/>
    <p:sldId id="268" r:id="rId6"/>
    <p:sldId id="273" r:id="rId7"/>
    <p:sldId id="272" r:id="rId8"/>
    <p:sldId id="269" r:id="rId9"/>
    <p:sldId id="259" r:id="rId10"/>
    <p:sldId id="261" r:id="rId11"/>
    <p:sldId id="276" r:id="rId12"/>
    <p:sldId id="275" r:id="rId13"/>
    <p:sldId id="277" r:id="rId14"/>
    <p:sldId id="278" r:id="rId15"/>
    <p:sldId id="279" r:id="rId16"/>
    <p:sldId id="280" r:id="rId17"/>
    <p:sldId id="283" r:id="rId18"/>
    <p:sldId id="284" r:id="rId19"/>
    <p:sldId id="281" r:id="rId20"/>
    <p:sldId id="282" r:id="rId21"/>
  </p:sldIdLst>
  <p:sldSz cx="12188825" cy="6858000"/>
  <p:notesSz cx="6858000" cy="9144000"/>
  <p:defaultTextStyle>
    <a:defPPr rtl="0">
      <a:defRPr lang="es-E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95" autoAdjust="0"/>
  </p:normalViewPr>
  <p:slideViewPr>
    <p:cSldViewPr>
      <p:cViewPr varScale="1">
        <p:scale>
          <a:sx n="106" d="100"/>
          <a:sy n="106" d="100"/>
        </p:scale>
        <p:origin x="96" y="19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478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8F1D84B-F747-4821-8617-FBD61E8F4308}" type="datetime1">
              <a:rPr lang="es-ES" smtClean="0"/>
              <a:t>05/12/2024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s-ES" smtClean="0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A87C823-BB9F-45DA-99AB-416A32E1B948}" type="datetime1">
              <a:rPr lang="es-ES" noProof="0" smtClean="0"/>
              <a:pPr/>
              <a:t>05/12/2024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 smtClean="0"/>
              <a:t>Haga clic para modificar el estilo de texto del patrón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8672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noProof="0" smtClean="0"/>
              <a:pPr/>
              <a:t>11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08897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noProof="0" smtClean="0"/>
              <a:pPr/>
              <a:t>12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29008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noProof="0" smtClean="0"/>
              <a:pPr/>
              <a:t>13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47863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noProof="0" smtClean="0"/>
              <a:pPr/>
              <a:t>14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238978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noProof="0" smtClean="0"/>
              <a:pPr/>
              <a:t>15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609639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86254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53385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451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80232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1764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noProof="0" smtClean="0"/>
              <a:pPr/>
              <a:t>6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51806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noProof="0" smtClean="0"/>
              <a:pPr/>
              <a:t>7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358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noProof="0" smtClean="0"/>
              <a:pPr/>
              <a:t>8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24205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noProof="0" smtClean="0"/>
              <a:pPr/>
              <a:t>9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981706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noProof="0" smtClean="0"/>
              <a:pPr/>
              <a:t>10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09909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c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c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íne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b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10" name="Forma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11" name="Forma lib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 smtClean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22" name="Marcador de posición de fech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042E67D-14C0-4ED9-A218-9C14494A6A84}" type="datetime1">
              <a:rPr lang="es-ES" noProof="0" smtClean="0"/>
              <a:pPr/>
              <a:t>05/12/2024</a:t>
            </a:fld>
            <a:endParaRPr lang="es-ES" noProof="0" dirty="0"/>
          </a:p>
        </p:txBody>
      </p:sp>
      <p:sp>
        <p:nvSpPr>
          <p:cNvPr id="23" name="Marcador de posición de pie de página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24" name="Marcador de posición de número de diapositiva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0A1DB83-C382-4684-8887-65A03EA4FFF0}" type="datetime1">
              <a:rPr lang="es-ES" noProof="0" smtClean="0"/>
              <a:pPr/>
              <a:t>05/12/2024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0E81D3-9B82-44CA-B1F9-FCEFDC87935B}" type="datetime1">
              <a:rPr lang="es-ES" noProof="0" smtClean="0"/>
              <a:pPr/>
              <a:t>05/12/2024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2E48AAE-5AE8-418A-A225-B506C222F2F9}" type="datetime1">
              <a:rPr lang="es-ES" noProof="0" smtClean="0"/>
              <a:pPr/>
              <a:t>05/12/2024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c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c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A1D35CA-82F5-4AD4-B9EC-66E805B73542}" type="datetime1">
              <a:rPr lang="es-ES" noProof="0" smtClean="0"/>
              <a:pPr/>
              <a:t>05/12/2024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4CCE92-710B-4678-B1B1-EFCAA5CDF075}" type="datetime1">
              <a:rPr lang="es-ES" noProof="0" smtClean="0"/>
              <a:pPr/>
              <a:t>05/12/2024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FB0F2C-25D9-4D7E-B43A-29A2E16C960D}" type="datetime1">
              <a:rPr lang="es-ES" noProof="0" smtClean="0"/>
              <a:pPr/>
              <a:t>05/12/2024</a:t>
            </a:fld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34687D-B11B-47A5-95F6-B79DA932A6DF}" type="datetime1">
              <a:rPr lang="es-ES" noProof="0" smtClean="0"/>
              <a:pPr/>
              <a:t>05/12/2024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3C656DE-1E46-4450-9484-A739B4FADFBC}" type="datetime1">
              <a:rPr lang="es-ES" noProof="0" smtClean="0"/>
              <a:pPr/>
              <a:t>05/12/2024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EA77F8B-D469-4ECD-B91E-3B01AD692331}" type="datetime1">
              <a:rPr lang="es-ES" noProof="0" smtClean="0"/>
              <a:pPr/>
              <a:t>05/12/2024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9BA7B1C-709E-4257-93A5-EC2F0807D42F}" type="datetime1">
              <a:rPr lang="es-ES" noProof="0" smtClean="0"/>
              <a:pPr/>
              <a:t>05/12/2024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íneas a la izqui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b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1" name="Forma lib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4" name="Forma lib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es-ES" noProof="0" dirty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es-ES" noProof="0" dirty="0" smtClean="0"/>
              <a:t>Editar estilos de texto del patrón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83AD5-F5AF-4BDC-901E-85A05CCFFAAA}" type="datetime1">
              <a:rPr lang="es-ES" noProof="0" smtClean="0"/>
              <a:pPr/>
              <a:t>05/12/2024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69876" y="584200"/>
            <a:ext cx="9793088" cy="2000251"/>
          </a:xfrm>
        </p:spPr>
        <p:txBody>
          <a:bodyPr rtlCol="0">
            <a:noAutofit/>
          </a:bodyPr>
          <a:lstStyle/>
          <a:p>
            <a:r>
              <a:rPr lang="es-ES" sz="4200" b="1" u="sng" dirty="0" smtClean="0">
                <a:latin typeface="Consolas" panose="020B0609020204030204" pitchFamily="49" charset="0"/>
              </a:rPr>
              <a:t>TFG DAMIÁN PEÑA MARÍN</a:t>
            </a:r>
            <a:r>
              <a:rPr lang="es-ES" sz="4000" b="1" u="sng" dirty="0" smtClean="0">
                <a:latin typeface="Consolas" panose="020B0609020204030204" pitchFamily="49" charset="0"/>
              </a:rPr>
              <a:t/>
            </a:r>
            <a:br>
              <a:rPr lang="es-ES" sz="4000" b="1" u="sng" dirty="0" smtClean="0">
                <a:latin typeface="Consolas" panose="020B0609020204030204" pitchFamily="49" charset="0"/>
              </a:rPr>
            </a:br>
            <a:r>
              <a:rPr lang="es-ES" sz="2400" b="1" dirty="0">
                <a:latin typeface="Consolas" panose="020B0609020204030204" pitchFamily="49" charset="0"/>
              </a:rPr>
              <a:t>-</a:t>
            </a:r>
            <a:r>
              <a:rPr lang="es-ES" sz="4000" dirty="0">
                <a:latin typeface="Consolas" panose="020B0609020204030204" pitchFamily="49" charset="0"/>
              </a:rPr>
              <a:t/>
            </a:r>
            <a:br>
              <a:rPr lang="es-ES" sz="4000" dirty="0">
                <a:latin typeface="Consolas" panose="020B0609020204030204" pitchFamily="49" charset="0"/>
              </a:rPr>
            </a:br>
            <a:r>
              <a:rPr lang="es-ES" sz="3200" dirty="0" smtClean="0">
                <a:latin typeface="Consolas" panose="020B0609020204030204" pitchFamily="49" charset="0"/>
              </a:rPr>
              <a:t>Proyecto App Android</a:t>
            </a:r>
            <a:r>
              <a:rPr lang="es-ES" sz="3200" dirty="0">
                <a:latin typeface="Consolas" panose="020B0609020204030204" pitchFamily="49" charset="0"/>
              </a:rPr>
              <a:t>: Una Solución </a:t>
            </a:r>
            <a:r>
              <a:rPr lang="es-ES" sz="3200" dirty="0" smtClean="0">
                <a:latin typeface="Consolas" panose="020B0609020204030204" pitchFamily="49" charset="0"/>
              </a:rPr>
              <a:t>de seguimiento para criptomonedas</a:t>
            </a:r>
            <a:endParaRPr lang="es-ES" sz="4000" dirty="0">
              <a:latin typeface="Consolas" panose="020B0609020204030204" pitchFamily="49" charset="0"/>
            </a:endParaRP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269876" y="2616200"/>
            <a:ext cx="7920880" cy="1752600"/>
          </a:xfrm>
        </p:spPr>
        <p:txBody>
          <a:bodyPr rtlCol="0">
            <a:normAutofit/>
          </a:bodyPr>
          <a:lstStyle/>
          <a:p>
            <a:r>
              <a:rPr lang="es-ES" sz="2400" cap="none" dirty="0" smtClean="0">
                <a:latin typeface="Consolas" panose="020B0609020204030204" pitchFamily="49" charset="0"/>
              </a:rPr>
              <a:t>Un enfoque práctico para el desarrollo de aplicaciones móviles en el contexto de un TFG</a:t>
            </a:r>
            <a:endParaRPr lang="es-ES" sz="2400" cap="none" dirty="0">
              <a:latin typeface="Consolas" panose="020B0609020204030204" pitchFamily="49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460" y="3444480"/>
            <a:ext cx="5040560" cy="2873396"/>
          </a:xfrm>
          <a:prstGeom prst="rect">
            <a:avLst/>
          </a:prstGeom>
        </p:spPr>
      </p:pic>
      <p:pic>
        <p:nvPicPr>
          <p:cNvPr id="8" name="Imagen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876" y="4797152"/>
            <a:ext cx="2526157" cy="95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53852" y="1412776"/>
            <a:ext cx="4652622" cy="1223963"/>
          </a:xfrm>
        </p:spPr>
        <p:txBody>
          <a:bodyPr rtlCol="0">
            <a:normAutofit fontScale="90000"/>
          </a:bodyPr>
          <a:lstStyle/>
          <a:p>
            <a:r>
              <a:rPr lang="es-ES" b="1" u="sng" dirty="0" smtClean="0">
                <a:latin typeface="Consolas" panose="020B0609020204030204" pitchFamily="49" charset="0"/>
              </a:rPr>
              <a:t>EXPLICACIÓN DE PANTALLAS Y FUNCIONES</a:t>
            </a:r>
            <a:endParaRPr lang="es-ES" b="1" u="sng" dirty="0"/>
          </a:p>
        </p:txBody>
      </p:sp>
      <p:sp>
        <p:nvSpPr>
          <p:cNvPr id="2" name="Marcador de contenido 1"/>
          <p:cNvSpPr>
            <a:spLocks noGrp="1"/>
          </p:cNvSpPr>
          <p:nvPr>
            <p:ph sz="half" idx="1"/>
          </p:nvPr>
        </p:nvSpPr>
        <p:spPr>
          <a:xfrm>
            <a:off x="1053853" y="3068960"/>
            <a:ext cx="4652621" cy="310324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s-ES" dirty="0" smtClean="0">
                <a:latin typeface="Consolas" panose="020B0609020204030204" pitchFamily="49" charset="0"/>
              </a:rPr>
              <a:t>Pantalla de cartera (Guardado en la nube)</a:t>
            </a:r>
          </a:p>
          <a:p>
            <a:pPr>
              <a:buFont typeface="Courier New" panose="02070309020205020404" pitchFamily="49" charset="0"/>
              <a:buChar char="o"/>
            </a:pPr>
            <a:endParaRPr lang="es-ES" dirty="0">
              <a:latin typeface="Consolas" panose="020B0609020204030204" pitchFamily="49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s-ES" dirty="0" smtClean="0">
                <a:latin typeface="Consolas" panose="020B0609020204030204" pitchFamily="49" charset="0"/>
              </a:rPr>
              <a:t>Ventana/dialogo añadir moneda a cartera</a:t>
            </a:r>
            <a:endParaRPr lang="es-ES" dirty="0">
              <a:latin typeface="Consolas" panose="020B0609020204030204" pitchFamily="49" charset="0"/>
            </a:endParaRPr>
          </a:p>
        </p:txBody>
      </p:sp>
      <p:pic>
        <p:nvPicPr>
          <p:cNvPr id="11" name="Marcador de contenido 10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404" y="267642"/>
            <a:ext cx="2780413" cy="6178697"/>
          </a:xfrm>
          <a:prstGeom prst="round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5" name="Marcador de contenido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748" y="267642"/>
            <a:ext cx="2780413" cy="6178697"/>
          </a:xfrm>
          <a:prstGeom prst="round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106847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53852" y="1412776"/>
            <a:ext cx="4652622" cy="1223963"/>
          </a:xfrm>
        </p:spPr>
        <p:txBody>
          <a:bodyPr rtlCol="0">
            <a:normAutofit fontScale="90000"/>
          </a:bodyPr>
          <a:lstStyle/>
          <a:p>
            <a:r>
              <a:rPr lang="es-ES" b="1" u="sng" dirty="0" smtClean="0">
                <a:latin typeface="Consolas" panose="020B0609020204030204" pitchFamily="49" charset="0"/>
              </a:rPr>
              <a:t>EXPLICACIÓN DE PANTALLAS Y FUNCIONES</a:t>
            </a:r>
            <a:endParaRPr lang="es-ES" b="1" u="sng" dirty="0"/>
          </a:p>
        </p:txBody>
      </p:sp>
      <p:sp>
        <p:nvSpPr>
          <p:cNvPr id="2" name="Marcador de contenido 1"/>
          <p:cNvSpPr>
            <a:spLocks noGrp="1"/>
          </p:cNvSpPr>
          <p:nvPr>
            <p:ph sz="half" idx="1"/>
          </p:nvPr>
        </p:nvSpPr>
        <p:spPr>
          <a:xfrm>
            <a:off x="1053853" y="3068960"/>
            <a:ext cx="4652621" cy="3103240"/>
          </a:xfrm>
        </p:spPr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s-ES" dirty="0" smtClean="0">
                <a:latin typeface="Consolas" panose="020B0609020204030204" pitchFamily="49" charset="0"/>
              </a:rPr>
              <a:t>Pantalla cuenta (registro/inicio sesión)</a:t>
            </a:r>
          </a:p>
          <a:p>
            <a:pPr>
              <a:buFont typeface="Courier New" panose="02070309020205020404" pitchFamily="49" charset="0"/>
              <a:buChar char="o"/>
            </a:pPr>
            <a:endParaRPr lang="es-ES" dirty="0">
              <a:latin typeface="Consolas" panose="020B0609020204030204" pitchFamily="49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s-ES" dirty="0" smtClean="0">
                <a:latin typeface="Consolas" panose="020B0609020204030204" pitchFamily="49" charset="0"/>
              </a:rPr>
              <a:t>Pantalla perfil y actualización de datos</a:t>
            </a:r>
            <a:endParaRPr lang="es-ES" dirty="0">
              <a:latin typeface="Consolas" panose="020B0609020204030204" pitchFamily="49" charset="0"/>
            </a:endParaRPr>
          </a:p>
        </p:txBody>
      </p:sp>
      <p:pic>
        <p:nvPicPr>
          <p:cNvPr id="11" name="Marcador de contenido 10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404" y="267643"/>
            <a:ext cx="2780413" cy="6178695"/>
          </a:xfrm>
          <a:prstGeom prst="round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5" name="Marcador de contenido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748" y="267643"/>
            <a:ext cx="2780413" cy="6178695"/>
          </a:xfrm>
          <a:prstGeom prst="round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871358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53853" y="1412776"/>
            <a:ext cx="4652622" cy="1223963"/>
          </a:xfrm>
        </p:spPr>
        <p:txBody>
          <a:bodyPr rtlCol="0">
            <a:normAutofit/>
          </a:bodyPr>
          <a:lstStyle/>
          <a:p>
            <a:r>
              <a:rPr lang="es-ES" b="1" u="sng" dirty="0" smtClean="0">
                <a:latin typeface="Consolas" panose="020B0609020204030204" pitchFamily="49" charset="0"/>
              </a:rPr>
              <a:t>MANEJO DE ERRORES</a:t>
            </a:r>
            <a:endParaRPr lang="es-ES" b="1" u="sng" dirty="0"/>
          </a:p>
        </p:txBody>
      </p:sp>
      <p:sp>
        <p:nvSpPr>
          <p:cNvPr id="2" name="Marcador de contenido 1"/>
          <p:cNvSpPr>
            <a:spLocks noGrp="1"/>
          </p:cNvSpPr>
          <p:nvPr>
            <p:ph sz="half" idx="1"/>
          </p:nvPr>
        </p:nvSpPr>
        <p:spPr>
          <a:xfrm>
            <a:off x="1053853" y="3068960"/>
            <a:ext cx="4652621" cy="310324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s-ES" dirty="0" smtClean="0">
                <a:latin typeface="Consolas" panose="020B0609020204030204" pitchFamily="49" charset="0"/>
              </a:rPr>
              <a:t>Conexión inicial a la API, botón de actualizar</a:t>
            </a:r>
            <a:endParaRPr lang="es-ES" dirty="0">
              <a:latin typeface="Consolas" panose="020B0609020204030204" pitchFamily="49" charset="0"/>
            </a:endParaRPr>
          </a:p>
        </p:txBody>
      </p:sp>
      <p:pic>
        <p:nvPicPr>
          <p:cNvPr id="6" name="Marcador de contenido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576" y="267643"/>
            <a:ext cx="2780414" cy="6178697"/>
          </a:xfrm>
          <a:prstGeom prst="round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022619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53853" y="1412776"/>
            <a:ext cx="4652622" cy="1223963"/>
          </a:xfrm>
        </p:spPr>
        <p:txBody>
          <a:bodyPr rtlCol="0">
            <a:normAutofit/>
          </a:bodyPr>
          <a:lstStyle/>
          <a:p>
            <a:r>
              <a:rPr lang="es-ES" b="1" u="sng" dirty="0" smtClean="0">
                <a:latin typeface="Consolas" panose="020B0609020204030204" pitchFamily="49" charset="0"/>
              </a:rPr>
              <a:t>MANEJO DE ERRORES</a:t>
            </a:r>
            <a:endParaRPr lang="es-ES" b="1" u="sng" dirty="0"/>
          </a:p>
        </p:txBody>
      </p:sp>
      <p:sp>
        <p:nvSpPr>
          <p:cNvPr id="2" name="Marcador de contenido 1"/>
          <p:cNvSpPr>
            <a:spLocks noGrp="1"/>
          </p:cNvSpPr>
          <p:nvPr>
            <p:ph sz="half" idx="1"/>
          </p:nvPr>
        </p:nvSpPr>
        <p:spPr>
          <a:xfrm>
            <a:off x="1053853" y="3068960"/>
            <a:ext cx="4652621" cy="310324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s-ES" dirty="0">
                <a:latin typeface="Consolas" panose="020B0609020204030204" pitchFamily="49" charset="0"/>
              </a:rPr>
              <a:t>Pantalla de </a:t>
            </a:r>
            <a:r>
              <a:rPr lang="es-ES" dirty="0" smtClean="0">
                <a:latin typeface="Consolas" panose="020B0609020204030204" pitchFamily="49" charset="0"/>
              </a:rPr>
              <a:t>mercado sin internet</a:t>
            </a:r>
            <a:endParaRPr lang="es-ES" dirty="0">
              <a:latin typeface="Consolas" panose="020B0609020204030204" pitchFamily="49" charset="0"/>
            </a:endParaRPr>
          </a:p>
        </p:txBody>
      </p:sp>
      <p:pic>
        <p:nvPicPr>
          <p:cNvPr id="6" name="Marcador de contenido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576" y="267643"/>
            <a:ext cx="2780413" cy="6178697"/>
          </a:xfrm>
          <a:prstGeom prst="round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910322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53853" y="1412776"/>
            <a:ext cx="4652622" cy="1223963"/>
          </a:xfrm>
        </p:spPr>
        <p:txBody>
          <a:bodyPr rtlCol="0">
            <a:normAutofit/>
          </a:bodyPr>
          <a:lstStyle/>
          <a:p>
            <a:r>
              <a:rPr lang="es-ES" b="1" u="sng" dirty="0" smtClean="0">
                <a:latin typeface="Consolas" panose="020B0609020204030204" pitchFamily="49" charset="0"/>
              </a:rPr>
              <a:t>MANEJO DE ERRORES</a:t>
            </a:r>
            <a:endParaRPr lang="es-ES" b="1" u="sng" dirty="0"/>
          </a:p>
        </p:txBody>
      </p:sp>
      <p:sp>
        <p:nvSpPr>
          <p:cNvPr id="2" name="Marcador de contenido 1"/>
          <p:cNvSpPr>
            <a:spLocks noGrp="1"/>
          </p:cNvSpPr>
          <p:nvPr>
            <p:ph sz="half" idx="1"/>
          </p:nvPr>
        </p:nvSpPr>
        <p:spPr>
          <a:xfrm>
            <a:off x="1053853" y="3068960"/>
            <a:ext cx="4652621" cy="310324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s-ES" dirty="0">
                <a:latin typeface="Consolas" panose="020B0609020204030204" pitchFamily="49" charset="0"/>
              </a:rPr>
              <a:t>Pantalla de </a:t>
            </a:r>
            <a:r>
              <a:rPr lang="es-ES" dirty="0" smtClean="0">
                <a:latin typeface="Consolas" panose="020B0609020204030204" pitchFamily="49" charset="0"/>
              </a:rPr>
              <a:t>cartera, diálogo de añadir criptos sin internet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ES" dirty="0" smtClean="0">
                <a:latin typeface="Consolas" panose="020B0609020204030204" pitchFamily="49" charset="0"/>
              </a:rPr>
              <a:t>Dialogo añadir si se introducen cero monedas</a:t>
            </a:r>
            <a:endParaRPr lang="es-ES" dirty="0">
              <a:latin typeface="Consolas" panose="020B0609020204030204" pitchFamily="49" charset="0"/>
            </a:endParaRPr>
          </a:p>
        </p:txBody>
      </p:sp>
      <p:pic>
        <p:nvPicPr>
          <p:cNvPr id="6" name="Marcador de contenido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781" y="260647"/>
            <a:ext cx="2775660" cy="6178697"/>
          </a:xfrm>
          <a:prstGeom prst="round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7" name="Marcador de contenido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748" y="260648"/>
            <a:ext cx="2775660" cy="6178695"/>
          </a:xfrm>
          <a:prstGeom prst="round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465761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53853" y="1412776"/>
            <a:ext cx="4652622" cy="1223963"/>
          </a:xfrm>
        </p:spPr>
        <p:txBody>
          <a:bodyPr rtlCol="0">
            <a:normAutofit/>
          </a:bodyPr>
          <a:lstStyle/>
          <a:p>
            <a:r>
              <a:rPr lang="es-ES" b="1" u="sng" dirty="0" smtClean="0">
                <a:latin typeface="Consolas" panose="020B0609020204030204" pitchFamily="49" charset="0"/>
              </a:rPr>
              <a:t>MANEJO DE ERRORES</a:t>
            </a:r>
            <a:endParaRPr lang="es-ES" b="1" u="sng" dirty="0"/>
          </a:p>
        </p:txBody>
      </p:sp>
      <p:sp>
        <p:nvSpPr>
          <p:cNvPr id="2" name="Marcador de contenido 1"/>
          <p:cNvSpPr>
            <a:spLocks noGrp="1"/>
          </p:cNvSpPr>
          <p:nvPr>
            <p:ph sz="half" idx="1"/>
          </p:nvPr>
        </p:nvSpPr>
        <p:spPr>
          <a:xfrm>
            <a:off x="1053853" y="3068960"/>
            <a:ext cx="4652621" cy="310324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s-ES" dirty="0" smtClean="0">
                <a:latin typeface="Consolas" panose="020B0609020204030204" pitchFamily="49" charset="0"/>
              </a:rPr>
              <a:t>Pantalla cuenta de usuario, registrar usuario/iniciar sesión</a:t>
            </a:r>
            <a:endParaRPr lang="es-ES" dirty="0">
              <a:latin typeface="Consolas" panose="020B0609020204030204" pitchFamily="49" charset="0"/>
            </a:endParaRPr>
          </a:p>
        </p:txBody>
      </p:sp>
      <p:pic>
        <p:nvPicPr>
          <p:cNvPr id="6" name="Marcador de contenido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952" y="418657"/>
            <a:ext cx="2775660" cy="6178695"/>
          </a:xfrm>
          <a:prstGeom prst="round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430173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b="1" u="sng" dirty="0" smtClean="0">
                <a:latin typeface="Consolas" panose="020B0609020204030204" pitchFamily="49" charset="0"/>
              </a:rPr>
              <a:t>CONCLUSIONES</a:t>
            </a:r>
            <a:endParaRPr lang="es-ES" b="1" u="sng" dirty="0">
              <a:latin typeface="Consolas" panose="020B0609020204030204" pitchFamily="49" charset="0"/>
            </a:endParaRP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360501" cy="4457437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s-ES" dirty="0">
                <a:latin typeface="Consolas" panose="020B0609020204030204" pitchFamily="49" charset="0"/>
              </a:rPr>
              <a:t>El proyecto </a:t>
            </a:r>
            <a:r>
              <a:rPr lang="es-ES" dirty="0" smtClean="0">
                <a:latin typeface="Consolas" panose="020B0609020204030204" pitchFamily="49" charset="0"/>
              </a:rPr>
              <a:t>cumplió el objetivo de crear </a:t>
            </a:r>
            <a:r>
              <a:rPr lang="es-ES" dirty="0">
                <a:latin typeface="Consolas" panose="020B0609020204030204" pitchFamily="49" charset="0"/>
              </a:rPr>
              <a:t>una herramienta </a:t>
            </a:r>
            <a:r>
              <a:rPr lang="es-ES" dirty="0" smtClean="0">
                <a:latin typeface="Consolas" panose="020B0609020204030204" pitchFamily="49" charset="0"/>
              </a:rPr>
              <a:t>de gestión de </a:t>
            </a:r>
            <a:r>
              <a:rPr lang="es-ES" dirty="0">
                <a:latin typeface="Consolas" panose="020B0609020204030204" pitchFamily="49" charset="0"/>
              </a:rPr>
              <a:t>portafolios de criptomonedas, integrando datos en tiempo real, gráficos interactivos y </a:t>
            </a:r>
            <a:r>
              <a:rPr lang="es-ES" dirty="0" smtClean="0">
                <a:latin typeface="Consolas" panose="020B0609020204030204" pitchFamily="49" charset="0"/>
              </a:rPr>
              <a:t>noticias.</a:t>
            </a:r>
          </a:p>
          <a:p>
            <a:pPr marL="0" indent="0">
              <a:buNone/>
            </a:pPr>
            <a:r>
              <a:rPr lang="es-ES" dirty="0" smtClean="0">
                <a:latin typeface="Consolas" panose="020B0609020204030204" pitchFamily="49" charset="0"/>
              </a:rPr>
              <a:t>Aún con conocimientos previos </a:t>
            </a:r>
            <a:r>
              <a:rPr lang="es-ES" dirty="0">
                <a:latin typeface="Consolas" panose="020B0609020204030204" pitchFamily="49" charset="0"/>
              </a:rPr>
              <a:t>en </a:t>
            </a:r>
            <a:r>
              <a:rPr lang="es-ES" dirty="0" smtClean="0">
                <a:latin typeface="Consolas" panose="020B0609020204030204" pitchFamily="49" charset="0"/>
              </a:rPr>
              <a:t>Java, </a:t>
            </a:r>
            <a:r>
              <a:rPr lang="es-ES" dirty="0">
                <a:latin typeface="Consolas" panose="020B0609020204030204" pitchFamily="49" charset="0"/>
              </a:rPr>
              <a:t>aprendí nuevas tecnologías como integración de </a:t>
            </a:r>
            <a:r>
              <a:rPr lang="es-ES" dirty="0" err="1" smtClean="0">
                <a:latin typeface="Consolas" panose="020B0609020204030204" pitchFamily="49" charset="0"/>
              </a:rPr>
              <a:t>APIs</a:t>
            </a:r>
            <a:r>
              <a:rPr lang="es-ES" dirty="0" smtClean="0">
                <a:latin typeface="Consolas" panose="020B0609020204030204" pitchFamily="49" charset="0"/>
              </a:rPr>
              <a:t> y más.</a:t>
            </a:r>
          </a:p>
          <a:p>
            <a:pPr marL="0" indent="0">
              <a:buNone/>
            </a:pPr>
            <a:r>
              <a:rPr lang="es-ES" dirty="0" smtClean="0">
                <a:latin typeface="Consolas" panose="020B0609020204030204" pitchFamily="49" charset="0"/>
              </a:rPr>
              <a:t>La </a:t>
            </a:r>
            <a:r>
              <a:rPr lang="es-ES" dirty="0">
                <a:latin typeface="Consolas" panose="020B0609020204030204" pitchFamily="49" charset="0"/>
              </a:rPr>
              <a:t>experiencia consolidó mis habilidades técnicas y de gestión, motivándome a explorar más sobre desarrollo móvil en </a:t>
            </a:r>
            <a:r>
              <a:rPr lang="es-ES" dirty="0" smtClean="0">
                <a:latin typeface="Consolas" panose="020B0609020204030204" pitchFamily="49" charset="0"/>
              </a:rPr>
              <a:t>el futuro.</a:t>
            </a:r>
          </a:p>
        </p:txBody>
      </p:sp>
    </p:spTree>
    <p:extLst>
      <p:ext uri="{BB962C8B-B14F-4D97-AF65-F5344CB8AC3E}">
        <p14:creationId xmlns:p14="http://schemas.microsoft.com/office/powerpoint/2010/main" val="19235965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5590356" y="-171400"/>
            <a:ext cx="5112568" cy="7200800"/>
          </a:xfrm>
          <a:prstGeom prst="rect">
            <a:avLst/>
          </a:prstGeom>
          <a:solidFill>
            <a:schemeClr val="tx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299319"/>
          </a:xfrm>
        </p:spPr>
        <p:txBody>
          <a:bodyPr rtlCol="0">
            <a:normAutofit/>
          </a:bodyPr>
          <a:lstStyle/>
          <a:p>
            <a:r>
              <a:rPr lang="es-ES" sz="7200" b="1" dirty="0" smtClean="0">
                <a:latin typeface="Consolas" panose="020B0609020204030204" pitchFamily="49" charset="0"/>
              </a:rPr>
              <a:t>FIN</a:t>
            </a:r>
            <a:endParaRPr lang="es-ES" sz="7200" b="1" dirty="0">
              <a:latin typeface="Consolas" panose="020B0609020204030204" pitchFamily="49" charset="0"/>
            </a:endParaRPr>
          </a:p>
        </p:txBody>
      </p:sp>
      <p:sp>
        <p:nvSpPr>
          <p:cNvPr id="3" name="Marcador de posición de contenido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</a:pPr>
            <a:r>
              <a:rPr lang="es-ES" dirty="0" smtClean="0">
                <a:latin typeface="Consolas" panose="020B0609020204030204" pitchFamily="49" charset="0"/>
              </a:rPr>
              <a:t>GRACIAS!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665" y="3046633"/>
            <a:ext cx="3344021" cy="3344021"/>
          </a:xfrm>
          <a:prstGeom prst="rect">
            <a:avLst/>
          </a:prstGeom>
        </p:spPr>
      </p:pic>
      <p:pic>
        <p:nvPicPr>
          <p:cNvPr id="5" name="Imagen 4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665" y="486509"/>
            <a:ext cx="3367950" cy="127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026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b="1" u="sng" dirty="0" smtClean="0">
                <a:latin typeface="Consolas" panose="020B0609020204030204" pitchFamily="49" charset="0"/>
              </a:rPr>
              <a:t>ÍNDICE DE CONTENIDO</a:t>
            </a:r>
            <a:endParaRPr lang="es-ES" b="1" u="sng" dirty="0">
              <a:latin typeface="Consolas" panose="020B0609020204030204" pitchFamily="49" charset="0"/>
            </a:endParaRP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ES" dirty="0" smtClean="0">
                <a:latin typeface="Consolas" panose="020B0609020204030204" pitchFamily="49" charset="0"/>
              </a:rPr>
              <a:t>Introducción</a:t>
            </a:r>
            <a:endParaRPr lang="es-ES" dirty="0" smtClean="0">
              <a:latin typeface="Consolas" panose="020B0609020204030204" pitchFamily="49" charset="0"/>
            </a:endParaRPr>
          </a:p>
          <a:p>
            <a:pPr rtl="0"/>
            <a:r>
              <a:rPr lang="es-ES" dirty="0" smtClean="0">
                <a:latin typeface="Consolas" panose="020B0609020204030204" pitchFamily="49" charset="0"/>
              </a:rPr>
              <a:t>Objetivos del proyecto</a:t>
            </a:r>
          </a:p>
          <a:p>
            <a:pPr rtl="0"/>
            <a:r>
              <a:rPr lang="es-ES" dirty="0" smtClean="0">
                <a:latin typeface="Consolas" panose="020B0609020204030204" pitchFamily="49" charset="0"/>
              </a:rPr>
              <a:t>Principales tecnologías utilizadas</a:t>
            </a:r>
          </a:p>
          <a:p>
            <a:pPr rtl="0"/>
            <a:r>
              <a:rPr lang="es-ES" dirty="0" smtClean="0">
                <a:latin typeface="Consolas" panose="020B0609020204030204" pitchFamily="49" charset="0"/>
              </a:rPr>
              <a:t>Requisitos funcionales</a:t>
            </a:r>
          </a:p>
          <a:p>
            <a:pPr rtl="0"/>
            <a:r>
              <a:rPr lang="es-ES" dirty="0" smtClean="0">
                <a:latin typeface="Consolas" panose="020B0609020204030204" pitchFamily="49" charset="0"/>
              </a:rPr>
              <a:t>Explicación breve de pantallas y funciones</a:t>
            </a:r>
          </a:p>
          <a:p>
            <a:pPr rtl="0"/>
            <a:r>
              <a:rPr lang="es-ES" dirty="0" smtClean="0">
                <a:latin typeface="Consolas" panose="020B0609020204030204" pitchFamily="49" charset="0"/>
              </a:rPr>
              <a:t>Manejo de errores</a:t>
            </a:r>
            <a:endParaRPr lang="es-ES" dirty="0" smtClean="0">
              <a:latin typeface="Consolas" panose="020B0609020204030204" pitchFamily="49" charset="0"/>
            </a:endParaRPr>
          </a:p>
          <a:p>
            <a:pPr rtl="0"/>
            <a:r>
              <a:rPr lang="es-ES" dirty="0" smtClean="0">
                <a:latin typeface="Consolas" panose="020B0609020204030204" pitchFamily="49" charset="0"/>
              </a:rPr>
              <a:t>Conclusiones</a:t>
            </a:r>
            <a:endParaRPr lang="es-E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b="1" u="sng" dirty="0" smtClean="0">
                <a:latin typeface="Consolas" panose="020B0609020204030204" pitchFamily="49" charset="0"/>
              </a:rPr>
              <a:t>INTRODUCCIÓN</a:t>
            </a:r>
            <a:endParaRPr lang="es-ES" b="1" u="sng" dirty="0">
              <a:latin typeface="Consolas" panose="020B0609020204030204" pitchFamily="49" charset="0"/>
            </a:endParaRP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1218883" y="1772815"/>
            <a:ext cx="10360501" cy="4391253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s-ES" dirty="0" smtClean="0">
                <a:latin typeface="Consolas" panose="020B0609020204030204" pitchFamily="49" charset="0"/>
              </a:rPr>
              <a:t>En </a:t>
            </a:r>
            <a:r>
              <a:rPr lang="es-ES" dirty="0">
                <a:latin typeface="Consolas" panose="020B0609020204030204" pitchFamily="49" charset="0"/>
              </a:rPr>
              <a:t>el dinámico mundo de las criptomonedas, gestionar inversiones de manera eficiente es </a:t>
            </a:r>
            <a:r>
              <a:rPr lang="es-ES" dirty="0" smtClean="0">
                <a:latin typeface="Consolas" panose="020B0609020204030204" pitchFamily="49" charset="0"/>
              </a:rPr>
              <a:t>clave.</a:t>
            </a:r>
          </a:p>
          <a:p>
            <a:pPr marL="0" indent="0">
              <a:buNone/>
            </a:pPr>
            <a:r>
              <a:rPr lang="es-ES" dirty="0" smtClean="0">
                <a:latin typeface="Consolas" panose="020B0609020204030204" pitchFamily="49" charset="0"/>
              </a:rPr>
              <a:t>Este </a:t>
            </a:r>
            <a:r>
              <a:rPr lang="es-ES" dirty="0">
                <a:latin typeface="Consolas" panose="020B0609020204030204" pitchFamily="49" charset="0"/>
              </a:rPr>
              <a:t>TFG presenta una aplicación móvil diseñada para ayudar a los usuarios a seguir y analizar sus portafolios de </a:t>
            </a:r>
            <a:r>
              <a:rPr lang="es-ES" dirty="0" smtClean="0">
                <a:latin typeface="Consolas" panose="020B0609020204030204" pitchFamily="49" charset="0"/>
              </a:rPr>
              <a:t>criptomonedas.</a:t>
            </a:r>
          </a:p>
          <a:p>
            <a:pPr marL="0" indent="0">
              <a:buNone/>
            </a:pPr>
            <a:r>
              <a:rPr lang="es-ES" dirty="0" smtClean="0">
                <a:latin typeface="Consolas" panose="020B0609020204030204" pitchFamily="49" charset="0"/>
              </a:rPr>
              <a:t>La </a:t>
            </a:r>
            <a:r>
              <a:rPr lang="es-ES" dirty="0">
                <a:latin typeface="Consolas" panose="020B0609020204030204" pitchFamily="49" charset="0"/>
              </a:rPr>
              <a:t>app integra datos de mercado en tiempo real, permite registrar activos, y ofrece gráficos interactivos y </a:t>
            </a:r>
            <a:r>
              <a:rPr lang="es-ES" dirty="0" smtClean="0">
                <a:latin typeface="Consolas" panose="020B0609020204030204" pitchFamily="49" charset="0"/>
              </a:rPr>
              <a:t>noticias.</a:t>
            </a:r>
            <a:endParaRPr lang="es-E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1076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3773" y="274637"/>
            <a:ext cx="11245612" cy="1223963"/>
          </a:xfrm>
        </p:spPr>
        <p:txBody>
          <a:bodyPr>
            <a:normAutofit/>
          </a:bodyPr>
          <a:lstStyle/>
          <a:p>
            <a:r>
              <a:rPr lang="es-ES" sz="2800" dirty="0" smtClean="0">
                <a:latin typeface="Consolas" panose="020B0609020204030204" pitchFamily="49" charset="0"/>
              </a:rPr>
              <a:t>INTRODUCCIÓN</a:t>
            </a:r>
            <a:r>
              <a:rPr lang="es-ES" sz="2800" b="1" u="sng" dirty="0" smtClean="0">
                <a:latin typeface="Consolas" panose="020B0609020204030204" pitchFamily="49" charset="0"/>
              </a:rPr>
              <a:t/>
            </a:r>
            <a:br>
              <a:rPr lang="es-ES" sz="2800" b="1" u="sng" dirty="0" smtClean="0">
                <a:latin typeface="Consolas" panose="020B0609020204030204" pitchFamily="49" charset="0"/>
              </a:rPr>
            </a:br>
            <a:r>
              <a:rPr lang="es-ES" sz="1200" b="1" dirty="0">
                <a:latin typeface="Consolas" panose="020B0609020204030204" pitchFamily="49" charset="0"/>
              </a:rPr>
              <a:t>-</a:t>
            </a:r>
            <a:r>
              <a:rPr lang="es-ES" sz="3200" b="1" u="sng" dirty="0" smtClean="0">
                <a:latin typeface="Consolas" panose="020B0609020204030204" pitchFamily="49" charset="0"/>
              </a:rPr>
              <a:t/>
            </a:r>
            <a:br>
              <a:rPr lang="es-ES" sz="3200" b="1" u="sng" dirty="0" smtClean="0">
                <a:latin typeface="Consolas" panose="020B0609020204030204" pitchFamily="49" charset="0"/>
              </a:rPr>
            </a:br>
            <a:r>
              <a:rPr lang="es-ES" sz="3200" b="1" u="sng" dirty="0" smtClean="0">
                <a:latin typeface="Consolas" panose="020B0609020204030204" pitchFamily="49" charset="0"/>
              </a:rPr>
              <a:t>TEMPORALIZACIÓN DEL PROYECTO Y DIAGRAMA DE GANTT</a:t>
            </a:r>
            <a:endParaRPr lang="es-ES" sz="3200" b="1" u="sng" dirty="0">
              <a:latin typeface="Consolas" panose="020B0609020204030204" pitchFamily="49" charset="0"/>
            </a:endParaRPr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321597"/>
              </p:ext>
            </p:extLst>
          </p:nvPr>
        </p:nvGraphicFramePr>
        <p:xfrm>
          <a:off x="405780" y="1916832"/>
          <a:ext cx="11404231" cy="35336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72231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76000"/>
                <a:gridCol w="576000"/>
              </a:tblGrid>
              <a:tr h="36000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Consolas" panose="020B0609020204030204" pitchFamily="49" charset="0"/>
                        </a:rPr>
                        <a:t>Tareas</a:t>
                      </a:r>
                      <a:endParaRPr lang="es-E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Consolas" panose="020B0609020204030204" pitchFamily="49" charset="0"/>
                        </a:rPr>
                        <a:t>Septiembre</a:t>
                      </a:r>
                      <a:endParaRPr lang="es-E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Consolas" panose="020B0609020204030204" pitchFamily="49" charset="0"/>
                        </a:rPr>
                        <a:t>Octubre</a:t>
                      </a:r>
                      <a:endParaRPr lang="es-E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Consolas" panose="020B0609020204030204" pitchFamily="49" charset="0"/>
                        </a:rPr>
                        <a:t>Noviembre</a:t>
                      </a:r>
                      <a:endParaRPr lang="es-E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Consolas" panose="020B0609020204030204" pitchFamily="49" charset="0"/>
                        </a:rPr>
                        <a:t>Diciembre</a:t>
                      </a:r>
                      <a:endParaRPr lang="es-E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600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s-E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es-E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endParaRPr lang="es-E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endParaRPr lang="es-E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s-E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es-E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endParaRPr lang="es-E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endParaRPr lang="es-E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s-E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es-E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endParaRPr lang="es-E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endParaRPr lang="es-E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s-E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es-E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</a:tr>
              <a:tr h="360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onsolas" panose="020B0609020204030204" pitchFamily="49" charset="0"/>
                        </a:rPr>
                        <a:t>Investigación preliminar y definición</a:t>
                      </a:r>
                      <a:endParaRPr lang="es-E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</a:tr>
              <a:tr h="360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onsolas" panose="020B0609020204030204" pitchFamily="49" charset="0"/>
                        </a:rPr>
                        <a:t>Diseño </a:t>
                      </a:r>
                      <a:r>
                        <a:rPr lang="es-ES" sz="1400" dirty="0" smtClean="0">
                          <a:effectLst/>
                          <a:latin typeface="Consolas" panose="020B0609020204030204" pitchFamily="49" charset="0"/>
                        </a:rPr>
                        <a:t>y </a:t>
                      </a:r>
                      <a:r>
                        <a:rPr lang="es-ES" sz="1400" dirty="0">
                          <a:effectLst/>
                          <a:latin typeface="Consolas" panose="020B0609020204030204" pitchFamily="49" charset="0"/>
                        </a:rPr>
                        <a:t>selección de tecnologías</a:t>
                      </a:r>
                      <a:endParaRPr lang="es-E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</a:tr>
              <a:tr h="360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onsolas" panose="020B0609020204030204" pitchFamily="49" charset="0"/>
                        </a:rPr>
                        <a:t>Creación de </a:t>
                      </a:r>
                      <a:r>
                        <a:rPr lang="es-ES" sz="1400" dirty="0" err="1" smtClean="0">
                          <a:effectLst/>
                          <a:latin typeface="Consolas" panose="020B0609020204030204" pitchFamily="49" charset="0"/>
                        </a:rPr>
                        <a:t>Activities</a:t>
                      </a:r>
                      <a:r>
                        <a:rPr lang="es-ES" sz="1400" baseline="0" dirty="0" smtClean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1400" dirty="0" smtClean="0">
                          <a:effectLst/>
                          <a:latin typeface="Consolas" panose="020B0609020204030204" pitchFamily="49" charset="0"/>
                        </a:rPr>
                        <a:t>y </a:t>
                      </a:r>
                      <a:r>
                        <a:rPr lang="es-ES" sz="1400" dirty="0">
                          <a:effectLst/>
                          <a:latin typeface="Consolas" panose="020B0609020204030204" pitchFamily="49" charset="0"/>
                        </a:rPr>
                        <a:t>diseño de UI</a:t>
                      </a:r>
                      <a:endParaRPr lang="es-E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</a:tr>
              <a:tr h="360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onsolas" panose="020B0609020204030204" pitchFamily="49" charset="0"/>
                        </a:rPr>
                        <a:t>Desarrollo de la pantalla de inicio</a:t>
                      </a:r>
                      <a:endParaRPr lang="es-E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</a:tr>
              <a:tr h="360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onsolas" panose="020B0609020204030204" pitchFamily="49" charset="0"/>
                        </a:rPr>
                        <a:t>Desarrollo de la pantalla de mercado</a:t>
                      </a:r>
                      <a:endParaRPr lang="es-E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</a:tr>
              <a:tr h="360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onsolas" panose="020B0609020204030204" pitchFamily="49" charset="0"/>
                        </a:rPr>
                        <a:t>Implementación de detalle de mercado</a:t>
                      </a:r>
                      <a:endParaRPr lang="es-E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</a:tr>
              <a:tr h="360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onsolas" panose="020B0609020204030204" pitchFamily="49" charset="0"/>
                        </a:rPr>
                        <a:t>Desarrollo de pantalla de cartera</a:t>
                      </a:r>
                      <a:endParaRPr lang="es-E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</a:tr>
              <a:tr h="360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onsolas" panose="020B0609020204030204" pitchFamily="49" charset="0"/>
                        </a:rPr>
                        <a:t>Implementación de </a:t>
                      </a:r>
                      <a:r>
                        <a:rPr lang="es-ES" sz="1400" dirty="0" smtClean="0">
                          <a:effectLst/>
                          <a:latin typeface="Consolas" panose="020B0609020204030204" pitchFamily="49" charset="0"/>
                        </a:rPr>
                        <a:t>login y </a:t>
                      </a:r>
                      <a:r>
                        <a:rPr lang="es-ES" sz="1400" dirty="0">
                          <a:effectLst/>
                          <a:latin typeface="Consolas" panose="020B0609020204030204" pitchFamily="49" charset="0"/>
                        </a:rPr>
                        <a:t>registro</a:t>
                      </a:r>
                      <a:endParaRPr lang="es-E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</a:tr>
              <a:tr h="360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onsolas" panose="020B0609020204030204" pitchFamily="49" charset="0"/>
                        </a:rPr>
                        <a:t>Desarrollo de la </a:t>
                      </a:r>
                      <a:r>
                        <a:rPr lang="es-ES" sz="1400" dirty="0" smtClean="0">
                          <a:effectLst/>
                          <a:latin typeface="Consolas" panose="020B0609020204030204" pitchFamily="49" charset="0"/>
                        </a:rPr>
                        <a:t>pantalla </a:t>
                      </a:r>
                      <a:r>
                        <a:rPr lang="es-ES" sz="1400" dirty="0">
                          <a:effectLst/>
                          <a:latin typeface="Consolas" panose="020B0609020204030204" pitchFamily="49" charset="0"/>
                        </a:rPr>
                        <a:t>usuario</a:t>
                      </a:r>
                      <a:endParaRPr lang="es-E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</a:tr>
              <a:tr h="360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onsolas" panose="020B0609020204030204" pitchFamily="49" charset="0"/>
                        </a:rPr>
                        <a:t>Funcionalidad de copia de seguridad</a:t>
                      </a:r>
                      <a:endParaRPr lang="es-E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</a:tr>
              <a:tr h="360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onsolas" panose="020B0609020204030204" pitchFamily="49" charset="0"/>
                        </a:rPr>
                        <a:t>Pruebas de usabilidad y </a:t>
                      </a:r>
                      <a:r>
                        <a:rPr lang="es-ES" sz="1400" dirty="0" smtClean="0">
                          <a:effectLst/>
                          <a:latin typeface="Consolas" panose="020B0609020204030204" pitchFamily="49" charset="0"/>
                        </a:rPr>
                        <a:t>errores</a:t>
                      </a:r>
                      <a:endParaRPr lang="es-E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</a:tr>
              <a:tr h="360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onsolas" panose="020B0609020204030204" pitchFamily="49" charset="0"/>
                        </a:rPr>
                        <a:t>Pruebas finales y retoques finales</a:t>
                      </a:r>
                      <a:endParaRPr lang="es-E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</a:tr>
              <a:tr h="360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  <a:latin typeface="Consolas" panose="020B0609020204030204" pitchFamily="49" charset="0"/>
                        </a:rPr>
                        <a:t>Preparación Memoria,</a:t>
                      </a:r>
                      <a:r>
                        <a:rPr lang="es-ES" sz="1200" baseline="0" dirty="0" smtClean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1200" dirty="0" smtClean="0">
                          <a:effectLst/>
                          <a:latin typeface="Consolas" panose="020B0609020204030204" pitchFamily="49" charset="0"/>
                        </a:rPr>
                        <a:t>presentación de TFG</a:t>
                      </a:r>
                      <a:endParaRPr lang="es-ES" sz="14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1498" marR="6149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1498" marR="61498" marT="0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1498" marR="61498" marT="0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60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onsolas" panose="020B0609020204030204" pitchFamily="49" charset="0"/>
                        </a:rPr>
                        <a:t>Revisión final</a:t>
                      </a:r>
                      <a:endParaRPr lang="es-E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ES" sz="16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8" marR="61498" marT="0" marB="0" anchor="ctr"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7325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b="1" u="sng" dirty="0" smtClean="0">
                <a:latin typeface="Consolas" panose="020B0609020204030204" pitchFamily="49" charset="0"/>
              </a:rPr>
              <a:t>OBJETIVOS DEL PROYECTO</a:t>
            </a:r>
            <a:endParaRPr lang="es-ES" b="1" u="sng" dirty="0">
              <a:latin typeface="Consolas" panose="020B0609020204030204" pitchFamily="49" charset="0"/>
            </a:endParaRP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360501" cy="4457437"/>
          </a:xfrm>
        </p:spPr>
        <p:txBody>
          <a:bodyPr rtlCol="0">
            <a:normAutofit fontScale="92500" lnSpcReduction="10000"/>
          </a:bodyPr>
          <a:lstStyle/>
          <a:p>
            <a:pPr marL="0" indent="0">
              <a:buNone/>
            </a:pPr>
            <a:r>
              <a:rPr lang="es-ES" sz="3200" b="1" dirty="0" smtClean="0">
                <a:solidFill>
                  <a:srgbClr val="00B050"/>
                </a:solidFill>
              </a:rPr>
              <a:t>☑</a:t>
            </a:r>
            <a:r>
              <a:rPr lang="es-ES" b="1" dirty="0" smtClean="0">
                <a:latin typeface="Consolas" panose="020B0609020204030204" pitchFamily="49" charset="0"/>
              </a:rPr>
              <a:t> Registrar </a:t>
            </a:r>
            <a:r>
              <a:rPr lang="es-ES" b="1" dirty="0">
                <a:latin typeface="Consolas" panose="020B0609020204030204" pitchFamily="49" charset="0"/>
              </a:rPr>
              <a:t>y gestionar activos de </a:t>
            </a:r>
            <a:r>
              <a:rPr lang="es-ES" b="1" dirty="0" smtClean="0">
                <a:latin typeface="Consolas" panose="020B0609020204030204" pitchFamily="49" charset="0"/>
              </a:rPr>
              <a:t>criptomonedas</a:t>
            </a:r>
            <a:endParaRPr lang="es-E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3200" b="1" dirty="0">
                <a:solidFill>
                  <a:srgbClr val="00B050"/>
                </a:solidFill>
              </a:rPr>
              <a:t>☑</a:t>
            </a:r>
            <a:r>
              <a:rPr lang="es-ES" b="1" dirty="0">
                <a:latin typeface="Consolas" panose="020B0609020204030204" pitchFamily="49" charset="0"/>
              </a:rPr>
              <a:t> </a:t>
            </a:r>
            <a:r>
              <a:rPr lang="es-ES" b="1" dirty="0" smtClean="0">
                <a:latin typeface="Consolas" panose="020B0609020204030204" pitchFamily="49" charset="0"/>
              </a:rPr>
              <a:t>Integrar </a:t>
            </a:r>
            <a:r>
              <a:rPr lang="es-ES" b="1" dirty="0">
                <a:latin typeface="Consolas" panose="020B0609020204030204" pitchFamily="49" charset="0"/>
              </a:rPr>
              <a:t>datos de mercado en tiempo </a:t>
            </a:r>
            <a:r>
              <a:rPr lang="es-ES" b="1" dirty="0" smtClean="0">
                <a:latin typeface="Consolas" panose="020B0609020204030204" pitchFamily="49" charset="0"/>
              </a:rPr>
              <a:t>real</a:t>
            </a:r>
          </a:p>
          <a:p>
            <a:pPr marL="0" indent="0">
              <a:buNone/>
            </a:pPr>
            <a:r>
              <a:rPr lang="es-ES" sz="3200" b="1" dirty="0">
                <a:solidFill>
                  <a:srgbClr val="00B050"/>
                </a:solidFill>
              </a:rPr>
              <a:t>☑</a:t>
            </a:r>
            <a:r>
              <a:rPr lang="es-ES" b="1" dirty="0">
                <a:latin typeface="Consolas" panose="020B0609020204030204" pitchFamily="49" charset="0"/>
              </a:rPr>
              <a:t> </a:t>
            </a:r>
            <a:r>
              <a:rPr lang="es-ES" b="1" dirty="0" smtClean="0">
                <a:latin typeface="Consolas" panose="020B0609020204030204" pitchFamily="49" charset="0"/>
              </a:rPr>
              <a:t>Proporcionar </a:t>
            </a:r>
            <a:r>
              <a:rPr lang="es-ES" b="1" dirty="0">
                <a:latin typeface="Consolas" panose="020B0609020204030204" pitchFamily="49" charset="0"/>
              </a:rPr>
              <a:t>visualización clara de </a:t>
            </a:r>
            <a:r>
              <a:rPr lang="es-ES" b="1" dirty="0" smtClean="0">
                <a:latin typeface="Consolas" panose="020B0609020204030204" pitchFamily="49" charset="0"/>
              </a:rPr>
              <a:t>datos</a:t>
            </a:r>
          </a:p>
          <a:p>
            <a:pPr marL="0" indent="0">
              <a:buNone/>
            </a:pPr>
            <a:r>
              <a:rPr lang="es-ES" sz="3200" b="1" dirty="0">
                <a:solidFill>
                  <a:srgbClr val="00B050"/>
                </a:solidFill>
              </a:rPr>
              <a:t>☑</a:t>
            </a:r>
            <a:r>
              <a:rPr lang="es-ES" b="1" dirty="0">
                <a:latin typeface="Consolas" panose="020B0609020204030204" pitchFamily="49" charset="0"/>
              </a:rPr>
              <a:t> </a:t>
            </a:r>
            <a:r>
              <a:rPr lang="es-ES" b="1" dirty="0" smtClean="0">
                <a:latin typeface="Consolas" panose="020B0609020204030204" pitchFamily="49" charset="0"/>
              </a:rPr>
              <a:t>Facilitar </a:t>
            </a:r>
            <a:r>
              <a:rPr lang="es-ES" b="1" dirty="0">
                <a:latin typeface="Consolas" panose="020B0609020204030204" pitchFamily="49" charset="0"/>
              </a:rPr>
              <a:t>el seguimiento personalizado del </a:t>
            </a:r>
            <a:r>
              <a:rPr lang="es-ES" b="1" dirty="0" smtClean="0">
                <a:latin typeface="Consolas" panose="020B0609020204030204" pitchFamily="49" charset="0"/>
              </a:rPr>
              <a:t>portafolio</a:t>
            </a:r>
          </a:p>
          <a:p>
            <a:pPr marL="0" indent="0">
              <a:buNone/>
            </a:pPr>
            <a:r>
              <a:rPr lang="es-ES" sz="3200" b="1" dirty="0">
                <a:solidFill>
                  <a:srgbClr val="00B050"/>
                </a:solidFill>
              </a:rPr>
              <a:t>☑</a:t>
            </a:r>
            <a:r>
              <a:rPr lang="es-ES" b="1" dirty="0">
                <a:latin typeface="Consolas" panose="020B0609020204030204" pitchFamily="49" charset="0"/>
              </a:rPr>
              <a:t> </a:t>
            </a:r>
            <a:r>
              <a:rPr lang="es-ES" b="1" dirty="0" smtClean="0">
                <a:latin typeface="Consolas" panose="020B0609020204030204" pitchFamily="49" charset="0"/>
              </a:rPr>
              <a:t>Implementar </a:t>
            </a:r>
            <a:r>
              <a:rPr lang="es-ES" b="1" dirty="0">
                <a:latin typeface="Consolas" panose="020B0609020204030204" pitchFamily="49" charset="0"/>
              </a:rPr>
              <a:t>funcionalidades de autenticación y gestión de </a:t>
            </a:r>
            <a:r>
              <a:rPr lang="es-ES" b="1" dirty="0" smtClean="0">
                <a:latin typeface="Consolas" panose="020B0609020204030204" pitchFamily="49" charset="0"/>
              </a:rPr>
              <a:t>cuentas</a:t>
            </a:r>
          </a:p>
          <a:p>
            <a:pPr marL="0" indent="0">
              <a:buNone/>
            </a:pPr>
            <a:r>
              <a:rPr lang="es-ES" sz="3200" b="1" dirty="0">
                <a:solidFill>
                  <a:srgbClr val="00B050"/>
                </a:solidFill>
              </a:rPr>
              <a:t>☑</a:t>
            </a:r>
            <a:r>
              <a:rPr lang="es-ES" b="1" dirty="0">
                <a:latin typeface="Consolas" panose="020B0609020204030204" pitchFamily="49" charset="0"/>
              </a:rPr>
              <a:t> </a:t>
            </a:r>
            <a:r>
              <a:rPr lang="es-ES" b="1" dirty="0" smtClean="0">
                <a:latin typeface="Consolas" panose="020B0609020204030204" pitchFamily="49" charset="0"/>
              </a:rPr>
              <a:t>Implementar </a:t>
            </a:r>
            <a:r>
              <a:rPr lang="es-ES" b="1" dirty="0">
                <a:latin typeface="Consolas" panose="020B0609020204030204" pitchFamily="49" charset="0"/>
              </a:rPr>
              <a:t>funcionalidades guardado “en la nube</a:t>
            </a:r>
            <a:r>
              <a:rPr lang="es-ES" b="1" dirty="0" smtClean="0">
                <a:latin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r>
              <a:rPr lang="es-ES" sz="3200" b="1" dirty="0">
                <a:solidFill>
                  <a:srgbClr val="00B050"/>
                </a:solidFill>
              </a:rPr>
              <a:t>☑</a:t>
            </a:r>
            <a:r>
              <a:rPr lang="es-ES" b="1" dirty="0">
                <a:latin typeface="Consolas" panose="020B0609020204030204" pitchFamily="49" charset="0"/>
              </a:rPr>
              <a:t> </a:t>
            </a:r>
            <a:r>
              <a:rPr lang="es-ES" b="1" dirty="0" smtClean="0">
                <a:latin typeface="Consolas" panose="020B0609020204030204" pitchFamily="49" charset="0"/>
              </a:rPr>
              <a:t>Desarrollar </a:t>
            </a:r>
            <a:r>
              <a:rPr lang="es-ES" b="1" dirty="0">
                <a:latin typeface="Consolas" panose="020B0609020204030204" pitchFamily="49" charset="0"/>
              </a:rPr>
              <a:t>una aplicación intuitiva y accesible</a:t>
            </a:r>
            <a:endParaRPr lang="es-E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441343"/>
              </p:ext>
            </p:extLst>
          </p:nvPr>
        </p:nvGraphicFramePr>
        <p:xfrm>
          <a:off x="1341884" y="1628801"/>
          <a:ext cx="9567999" cy="4968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9333"/>
                <a:gridCol w="3189333"/>
                <a:gridCol w="3189333"/>
              </a:tblGrid>
              <a:tr h="584754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 smtClean="0">
                          <a:latin typeface="Consolas" panose="020B0609020204030204" pitchFamily="49" charset="0"/>
                        </a:rPr>
                        <a:t>Lenguaje</a:t>
                      </a:r>
                      <a:r>
                        <a:rPr lang="es-ES" sz="2000" baseline="0" dirty="0" smtClean="0">
                          <a:latin typeface="Consolas" panose="020B0609020204030204" pitchFamily="49" charset="0"/>
                        </a:rPr>
                        <a:t> y SO</a:t>
                      </a:r>
                      <a:endParaRPr lang="es-ES" sz="2000" dirty="0">
                        <a:latin typeface="Consolas" panose="020B0609020204030204" pitchFamily="49" charset="0"/>
                      </a:endParaRPr>
                    </a:p>
                  </a:txBody>
                  <a:tcPr marL="84384" marR="84384" marT="42192" marB="4219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 smtClean="0">
                          <a:latin typeface="Consolas" panose="020B0609020204030204" pitchFamily="49" charset="0"/>
                        </a:rPr>
                        <a:t>Softwares</a:t>
                      </a:r>
                      <a:endParaRPr lang="es-ES" sz="2000" dirty="0">
                        <a:latin typeface="Consolas" panose="020B0609020204030204" pitchFamily="49" charset="0"/>
                      </a:endParaRPr>
                    </a:p>
                  </a:txBody>
                  <a:tcPr marL="84384" marR="84384" marT="42192" marB="4219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 smtClean="0">
                          <a:latin typeface="Consolas" panose="020B0609020204030204" pitchFamily="49" charset="0"/>
                        </a:rPr>
                        <a:t>Almacenamiento</a:t>
                      </a:r>
                      <a:r>
                        <a:rPr lang="es-ES" sz="2000" baseline="0" dirty="0" smtClean="0">
                          <a:latin typeface="Consolas" panose="020B0609020204030204" pitchFamily="49" charset="0"/>
                        </a:rPr>
                        <a:t>/datos</a:t>
                      </a:r>
                      <a:endParaRPr lang="es-ES" sz="2000" dirty="0">
                        <a:latin typeface="Consolas" panose="020B0609020204030204" pitchFamily="49" charset="0"/>
                      </a:endParaRPr>
                    </a:p>
                  </a:txBody>
                  <a:tcPr marL="84384" marR="84384" marT="42192" marB="42192" anchor="ctr">
                    <a:noFill/>
                  </a:tcPr>
                </a:tc>
              </a:tr>
              <a:tr h="2191899">
                <a:tc>
                  <a:txBody>
                    <a:bodyPr/>
                    <a:lstStyle/>
                    <a:p>
                      <a:endParaRPr lang="es-ES" sz="2200" dirty="0"/>
                    </a:p>
                  </a:txBody>
                  <a:tcPr marL="84384" marR="84384" marT="42192" marB="42192">
                    <a:noFill/>
                  </a:tcPr>
                </a:tc>
                <a:tc>
                  <a:txBody>
                    <a:bodyPr/>
                    <a:lstStyle/>
                    <a:p>
                      <a:endParaRPr lang="es-ES" sz="2200" dirty="0"/>
                    </a:p>
                  </a:txBody>
                  <a:tcPr marL="84384" marR="84384" marT="42192" marB="42192">
                    <a:noFill/>
                  </a:tcPr>
                </a:tc>
                <a:tc>
                  <a:txBody>
                    <a:bodyPr/>
                    <a:lstStyle/>
                    <a:p>
                      <a:endParaRPr lang="es-ES" sz="2200" dirty="0"/>
                    </a:p>
                  </a:txBody>
                  <a:tcPr marL="84384" marR="84384" marT="42192" marB="42192">
                    <a:noFill/>
                  </a:tcPr>
                </a:tc>
              </a:tr>
              <a:tr h="2191899">
                <a:tc>
                  <a:txBody>
                    <a:bodyPr/>
                    <a:lstStyle/>
                    <a:p>
                      <a:endParaRPr lang="es-ES" sz="2200" dirty="0"/>
                    </a:p>
                  </a:txBody>
                  <a:tcPr marL="84384" marR="84384" marT="42192" marB="42192">
                    <a:noFill/>
                  </a:tcPr>
                </a:tc>
                <a:tc>
                  <a:txBody>
                    <a:bodyPr/>
                    <a:lstStyle/>
                    <a:p>
                      <a:endParaRPr lang="es-ES" sz="2200" dirty="0"/>
                    </a:p>
                  </a:txBody>
                  <a:tcPr marL="84384" marR="84384" marT="42192" marB="42192">
                    <a:noFill/>
                  </a:tcPr>
                </a:tc>
                <a:tc>
                  <a:txBody>
                    <a:bodyPr/>
                    <a:lstStyle/>
                    <a:p>
                      <a:endParaRPr lang="es-ES" sz="2200" dirty="0"/>
                    </a:p>
                  </a:txBody>
                  <a:tcPr marL="84384" marR="84384" marT="42192" marB="42192">
                    <a:noFill/>
                  </a:tcPr>
                </a:tc>
              </a:tr>
            </a:tbl>
          </a:graphicData>
        </a:graphic>
      </p:graphicFrame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b="1" u="sng" dirty="0" smtClean="0"/>
              <a:t>PRINCIPALES TECNOLOGÍAS UTILIZADAS</a:t>
            </a:r>
            <a:endParaRPr lang="es-ES" b="1" u="sng" dirty="0"/>
          </a:p>
        </p:txBody>
      </p:sp>
      <p:pic>
        <p:nvPicPr>
          <p:cNvPr id="8" name="Imagen 7" descr="undefined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996" y="2368596"/>
            <a:ext cx="996777" cy="1827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n 10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510" y="4720688"/>
            <a:ext cx="1727747" cy="1560815"/>
          </a:xfrm>
          <a:prstGeom prst="roundRect">
            <a:avLst/>
          </a:prstGeom>
          <a:noFill/>
          <a:ln>
            <a:noFill/>
          </a:ln>
        </p:spPr>
      </p:pic>
      <p:pic>
        <p:nvPicPr>
          <p:cNvPr id="12" name="Imagen 11" descr="https://upload.wikimedia.org/wikipedia/commons/thumb/5/51/Android_Studio_Logo_2024.svg/768px-Android_Studio_Logo_2024.svg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010" y="2431188"/>
            <a:ext cx="1529289" cy="1529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n 12"/>
          <p:cNvPicPr/>
          <p:nvPr/>
        </p:nvPicPr>
        <p:blipFill>
          <a:blip r:embed="rId6"/>
          <a:stretch>
            <a:fillRect/>
          </a:stretch>
        </p:blipFill>
        <p:spPr>
          <a:xfrm>
            <a:off x="5310327" y="4645877"/>
            <a:ext cx="1661296" cy="1710436"/>
          </a:xfrm>
          <a:prstGeom prst="ellipse">
            <a:avLst/>
          </a:prstGeom>
        </p:spPr>
      </p:pic>
      <p:pic>
        <p:nvPicPr>
          <p:cNvPr id="14" name="Imagen 13" descr="undefined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4652" y="2471554"/>
            <a:ext cx="2126820" cy="1448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0" t="28604" r="8420" b="28603"/>
          <a:stretch/>
        </p:blipFill>
        <p:spPr>
          <a:xfrm>
            <a:off x="7864729" y="5005640"/>
            <a:ext cx="2906666" cy="990909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u="sng" dirty="0" smtClean="0">
                <a:latin typeface="Consolas" panose="020B0609020204030204" pitchFamily="49" charset="0"/>
              </a:rPr>
              <a:t>REQUISITOS FUNCIONALES</a:t>
            </a:r>
            <a:endParaRPr lang="es-ES" b="1" u="sng" dirty="0">
              <a:latin typeface="Consolas" panose="020B0609020204030204" pitchFamily="49" charset="0"/>
            </a:endParaRPr>
          </a:p>
        </p:txBody>
      </p:sp>
      <p:sp>
        <p:nvSpPr>
          <p:cNvPr id="8" name="Marcador de posición de texto 7"/>
          <p:cNvSpPr>
            <a:spLocks noGrp="1"/>
          </p:cNvSpPr>
          <p:nvPr>
            <p:ph idx="1"/>
          </p:nvPr>
        </p:nvSpPr>
        <p:spPr>
          <a:xfrm>
            <a:off x="1218883" y="1844823"/>
            <a:ext cx="10360501" cy="431924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s-ES" b="1" dirty="0" smtClean="0">
                <a:latin typeface="Consolas" panose="020B0609020204030204" pitchFamily="49" charset="0"/>
              </a:rPr>
              <a:t> Usuario</a:t>
            </a:r>
          </a:p>
          <a:p>
            <a:pPr marL="819096" lvl="1" indent="-514350">
              <a:buFont typeface="Wingdings" panose="05000000000000000000" pitchFamily="2" charset="2"/>
              <a:buChar char="q"/>
            </a:pPr>
            <a:r>
              <a:rPr lang="es-ES" dirty="0" smtClean="0">
                <a:latin typeface="Consolas" panose="020B0609020204030204" pitchFamily="49" charset="0"/>
              </a:rPr>
              <a:t>Se debe poder puede crear un usuario, iniciar/cerrar sesión, editar datos y recordarlos</a:t>
            </a:r>
          </a:p>
          <a:p>
            <a:pPr marL="819096" lvl="1" indent="-514350">
              <a:buFont typeface="Wingdings" panose="05000000000000000000" pitchFamily="2" charset="2"/>
              <a:buChar char="q"/>
            </a:pPr>
            <a:endParaRPr lang="es-ES" dirty="0" smtClean="0">
              <a:latin typeface="Consolas" panose="020B0609020204030204" pitchFamily="49" charset="0"/>
            </a:endParaRP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s-ES" b="1" dirty="0" smtClean="0">
                <a:latin typeface="Consolas" panose="020B0609020204030204" pitchFamily="49" charset="0"/>
              </a:rPr>
              <a:t>Criptomonedas</a:t>
            </a:r>
          </a:p>
          <a:p>
            <a:pPr marL="819096" lvl="1" indent="-514350">
              <a:buFont typeface="Wingdings" panose="05000000000000000000" pitchFamily="2" charset="2"/>
              <a:buChar char="q"/>
            </a:pPr>
            <a:r>
              <a:rPr lang="es-ES" dirty="0" smtClean="0">
                <a:latin typeface="Consolas" panose="020B0609020204030204" pitchFamily="49" charset="0"/>
              </a:rPr>
              <a:t>Se debe poder listar, ver datos y ver gráficos</a:t>
            </a:r>
          </a:p>
          <a:p>
            <a:pPr marL="819096" lvl="1" indent="-514350">
              <a:buFont typeface="Wingdings" panose="05000000000000000000" pitchFamily="2" charset="2"/>
              <a:buChar char="q"/>
            </a:pPr>
            <a:endParaRPr lang="es-ES" dirty="0" smtClean="0">
              <a:latin typeface="Consolas" panose="020B0609020204030204" pitchFamily="49" charset="0"/>
            </a:endParaRP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s-ES" b="1" dirty="0" smtClean="0">
                <a:latin typeface="Consolas" panose="020B0609020204030204" pitchFamily="49" charset="0"/>
              </a:rPr>
              <a:t>Datos y sincronización</a:t>
            </a:r>
          </a:p>
          <a:p>
            <a:pPr marL="819096" lvl="1" indent="-514350">
              <a:buFont typeface="Wingdings" panose="05000000000000000000" pitchFamily="2" charset="2"/>
              <a:buChar char="q"/>
            </a:pPr>
            <a:r>
              <a:rPr lang="es-ES" dirty="0">
                <a:latin typeface="Consolas" panose="020B0609020204030204" pitchFamily="49" charset="0"/>
              </a:rPr>
              <a:t>Se deben poder visualizar, eliminar y guardar tanto en local y en la nube</a:t>
            </a:r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53853" y="1412776"/>
            <a:ext cx="4652622" cy="1223963"/>
          </a:xfrm>
        </p:spPr>
        <p:txBody>
          <a:bodyPr rtlCol="0">
            <a:normAutofit fontScale="90000"/>
          </a:bodyPr>
          <a:lstStyle/>
          <a:p>
            <a:r>
              <a:rPr lang="es-ES" b="1" u="sng" dirty="0" smtClean="0">
                <a:latin typeface="Consolas" panose="020B0609020204030204" pitchFamily="49" charset="0"/>
              </a:rPr>
              <a:t>EXPLICACIÓN DE PANTALLAS Y FUNCIONES</a:t>
            </a:r>
            <a:endParaRPr lang="es-ES" b="1" u="sng" dirty="0"/>
          </a:p>
        </p:txBody>
      </p:sp>
      <p:sp>
        <p:nvSpPr>
          <p:cNvPr id="2" name="Marcador de contenido 1"/>
          <p:cNvSpPr>
            <a:spLocks noGrp="1"/>
          </p:cNvSpPr>
          <p:nvPr>
            <p:ph sz="half" idx="1"/>
          </p:nvPr>
        </p:nvSpPr>
        <p:spPr>
          <a:xfrm>
            <a:off x="1053853" y="3068960"/>
            <a:ext cx="4652621" cy="310324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s-ES" dirty="0" smtClean="0">
                <a:latin typeface="Consolas" panose="020B0609020204030204" pitchFamily="49" charset="0"/>
              </a:rPr>
              <a:t>Pantalla de inicio</a:t>
            </a:r>
            <a:endParaRPr lang="es-ES" dirty="0">
              <a:latin typeface="Consolas" panose="020B0609020204030204" pitchFamily="49" charset="0"/>
            </a:endParaRPr>
          </a:p>
        </p:txBody>
      </p:sp>
      <p:pic>
        <p:nvPicPr>
          <p:cNvPr id="6" name="Marcador de contenido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0576" y="267642"/>
            <a:ext cx="2780414" cy="6178699"/>
          </a:xfrm>
          <a:prstGeom prst="round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79306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53852" y="1412776"/>
            <a:ext cx="4652622" cy="1223963"/>
          </a:xfrm>
        </p:spPr>
        <p:txBody>
          <a:bodyPr rtlCol="0">
            <a:normAutofit fontScale="90000"/>
          </a:bodyPr>
          <a:lstStyle/>
          <a:p>
            <a:r>
              <a:rPr lang="es-ES" b="1" u="sng" dirty="0" smtClean="0">
                <a:latin typeface="Consolas" panose="020B0609020204030204" pitchFamily="49" charset="0"/>
              </a:rPr>
              <a:t>EXPLICACIÓN DE PANTALLAS Y FUNCIONES</a:t>
            </a:r>
            <a:endParaRPr lang="es-ES" b="1" u="sng" dirty="0"/>
          </a:p>
        </p:txBody>
      </p:sp>
      <p:sp>
        <p:nvSpPr>
          <p:cNvPr id="2" name="Marcador de contenido 1"/>
          <p:cNvSpPr>
            <a:spLocks noGrp="1"/>
          </p:cNvSpPr>
          <p:nvPr>
            <p:ph sz="half" idx="1"/>
          </p:nvPr>
        </p:nvSpPr>
        <p:spPr>
          <a:xfrm>
            <a:off x="1053853" y="3068960"/>
            <a:ext cx="4652621" cy="310324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s-ES" dirty="0" smtClean="0">
                <a:latin typeface="Consolas" panose="020B0609020204030204" pitchFamily="49" charset="0"/>
              </a:rPr>
              <a:t>Pantalla de mercado</a:t>
            </a:r>
          </a:p>
          <a:p>
            <a:pPr>
              <a:buFont typeface="Courier New" panose="02070309020205020404" pitchFamily="49" charset="0"/>
              <a:buChar char="o"/>
            </a:pPr>
            <a:endParaRPr lang="es-ES" dirty="0">
              <a:latin typeface="Consolas" panose="020B0609020204030204" pitchFamily="49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s-ES" dirty="0" smtClean="0">
                <a:latin typeface="Consolas" panose="020B0609020204030204" pitchFamily="49" charset="0"/>
              </a:rPr>
              <a:t>Pantalla detalle de mercado</a:t>
            </a:r>
            <a:endParaRPr lang="es-ES" dirty="0">
              <a:latin typeface="Consolas" panose="020B0609020204030204" pitchFamily="49" charset="0"/>
            </a:endParaRPr>
          </a:p>
        </p:txBody>
      </p:sp>
      <p:pic>
        <p:nvPicPr>
          <p:cNvPr id="11" name="Marcador de contenido 10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404" y="267642"/>
            <a:ext cx="2780414" cy="6178697"/>
          </a:xfrm>
          <a:prstGeom prst="round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5" name="Marcador de contenido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748" y="267642"/>
            <a:ext cx="2780413" cy="6178697"/>
          </a:xfrm>
          <a:prstGeom prst="round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747241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nologí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onsolas TFG">
      <a:majorFont>
        <a:latin typeface="Consolas"/>
        <a:ea typeface=""/>
        <a:cs typeface=""/>
      </a:majorFont>
      <a:minorFont>
        <a:latin typeface="Calibri"/>
        <a:ea typeface=""/>
        <a:cs typeface="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60_TF02787990_TF02787990.potx" id="{711CCDD4-BD90-4388-A31E-EA977055FCFF}" vid="{C5F9FE6A-8390-4E5A-B0DB-91EA047CC61C}"/>
    </a:ext>
  </a:extLst>
</a:theme>
</file>

<file path=ppt/theme/theme2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purl.org/dc/elements/1.1/"/>
    <ds:schemaRef ds:uri="http://purl.org/dc/terms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4873beb7-5857-4685-be1f-d57550cc96cc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líneas de triple circuito (panorámica)</Template>
  <TotalTime>850</TotalTime>
  <Words>495</Words>
  <Application>Microsoft Office PowerPoint</Application>
  <PresentationFormat>Personalizado</PresentationFormat>
  <Paragraphs>310</Paragraphs>
  <Slides>17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4" baseType="lpstr">
      <vt:lpstr>Arial</vt:lpstr>
      <vt:lpstr>Calibri</vt:lpstr>
      <vt:lpstr>Consolas</vt:lpstr>
      <vt:lpstr>Courier New</vt:lpstr>
      <vt:lpstr>Times New Roman</vt:lpstr>
      <vt:lpstr>Wingdings</vt:lpstr>
      <vt:lpstr>Tecnología 16x9</vt:lpstr>
      <vt:lpstr>TFG DAMIÁN PEÑA MARÍN - Proyecto App Android: Una Solución de seguimiento para criptomonedas</vt:lpstr>
      <vt:lpstr>ÍNDICE DE CONTENIDO</vt:lpstr>
      <vt:lpstr>INTRODUCCIÓN</vt:lpstr>
      <vt:lpstr>INTRODUCCIÓN - TEMPORALIZACIÓN DEL PROYECTO Y DIAGRAMA DE GANTT</vt:lpstr>
      <vt:lpstr>OBJETIVOS DEL PROYECTO</vt:lpstr>
      <vt:lpstr>PRINCIPALES TECNOLOGÍAS UTILIZADAS</vt:lpstr>
      <vt:lpstr>REQUISITOS FUNCIONALES</vt:lpstr>
      <vt:lpstr>EXPLICACIÓN DE PANTALLAS Y FUNCIONES</vt:lpstr>
      <vt:lpstr>EXPLICACIÓN DE PANTALLAS Y FUNCIONES</vt:lpstr>
      <vt:lpstr>EXPLICACIÓN DE PANTALLAS Y FUNCIONES</vt:lpstr>
      <vt:lpstr>EXPLICACIÓN DE PANTALLAS Y FUNCIONES</vt:lpstr>
      <vt:lpstr>MANEJO DE ERRORES</vt:lpstr>
      <vt:lpstr>MANEJO DE ERRORES</vt:lpstr>
      <vt:lpstr>MANEJO DE ERRORES</vt:lpstr>
      <vt:lpstr>MANEJO DE ERRORES</vt:lpstr>
      <vt:lpstr>CONCLUSIONES</vt:lpstr>
      <vt:lpstr>FIN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TFG Damián Peña Marín Proyecto App Android: Una Solución de seguimiento para criptomonedas</dc:title>
  <dc:creator>Damián Peña</dc:creator>
  <cp:lastModifiedBy>Damián Peña</cp:lastModifiedBy>
  <cp:revision>39</cp:revision>
  <dcterms:created xsi:type="dcterms:W3CDTF">2024-12-05T04:13:46Z</dcterms:created>
  <dcterms:modified xsi:type="dcterms:W3CDTF">2024-12-05T18:23:52Z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