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2" roundtripDataSignature="AMtx7mjOTkFa0zY6y+G1gUVa/XeeK+V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759655"/>
            <a:ext cx="9144000" cy="275030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MapReduce: Simplified Data Processing on Large Clusters</a:t>
            </a:r>
            <a:endParaRPr sz="3100"/>
          </a:p>
        </p:txBody>
      </p:sp>
      <p:sp>
        <p:nvSpPr>
          <p:cNvPr id="89" name="Google Shape;89;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90" name="Google Shape;90;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 name="Google Shape;92;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Jeffrey Dean and Sanjay Ghemawat</a:t>
            </a:r>
            <a:endParaRPr/>
          </a:p>
        </p:txBody>
      </p:sp>
      <p:sp>
        <p:nvSpPr>
          <p:cNvPr id="93" name="Google Shape;93;p1"/>
          <p:cNvSpPr txBox="1"/>
          <p:nvPr/>
        </p:nvSpPr>
        <p:spPr>
          <a:xfrm>
            <a:off x="3725671" y="5833130"/>
            <a:ext cx="47406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838200" y="15411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Execution Plan</a:t>
            </a:r>
            <a:endParaRPr/>
          </a:p>
        </p:txBody>
      </p:sp>
      <p:pic>
        <p:nvPicPr>
          <p:cNvPr id="172" name="Google Shape;172;p10"/>
          <p:cNvPicPr preferRelativeResize="0"/>
          <p:nvPr>
            <p:ph idx="1" type="body"/>
          </p:nvPr>
        </p:nvPicPr>
        <p:blipFill rotWithShape="1">
          <a:blip r:embed="rId3">
            <a:alphaModFix/>
          </a:blip>
          <a:srcRect b="0" l="0" r="0" t="0"/>
          <a:stretch/>
        </p:blipFill>
        <p:spPr>
          <a:xfrm>
            <a:off x="1369255" y="1268649"/>
            <a:ext cx="9575409" cy="5178999"/>
          </a:xfrm>
          <a:prstGeom prst="rect">
            <a:avLst/>
          </a:prstGeom>
          <a:noFill/>
          <a:ln>
            <a:noFill/>
          </a:ln>
        </p:spPr>
      </p:pic>
      <p:sp>
        <p:nvSpPr>
          <p:cNvPr id="173" name="Google Shape;17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174" name="Google Shape;17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175" name="Google Shape;17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Execution Sequence </a:t>
            </a:r>
            <a:endParaRPr/>
          </a:p>
        </p:txBody>
      </p:sp>
      <p:sp>
        <p:nvSpPr>
          <p:cNvPr id="181" name="Google Shape;181;p11"/>
          <p:cNvSpPr txBox="1"/>
          <p:nvPr>
            <p:ph idx="1" type="body"/>
          </p:nvPr>
        </p:nvSpPr>
        <p:spPr>
          <a:xfrm>
            <a:off x="838200" y="1825624"/>
            <a:ext cx="10515600" cy="4589243"/>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Splits the input files into M pieces of typically 16 megabytes to 64 megabytes per piece.</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Assigns the program copies to the master and the rest are workers that implement map and reduce tasks assigned by the master.</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Workers implementing map tasks read input data, parse data to key /value pairs and the intermediate key/value pairs produced by the </a:t>
            </a:r>
            <a:r>
              <a:rPr i="1" lang="en-US"/>
              <a:t>Map </a:t>
            </a:r>
            <a:r>
              <a:rPr lang="en-US"/>
              <a:t>function are buffered in memory.</a:t>
            </a:r>
            <a:endParaRPr/>
          </a:p>
        </p:txBody>
      </p:sp>
      <p:sp>
        <p:nvSpPr>
          <p:cNvPr id="182" name="Google Shape;18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183" name="Google Shape;18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184" name="Google Shape;18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Execution Sequence </a:t>
            </a:r>
            <a:endParaRPr/>
          </a:p>
        </p:txBody>
      </p:sp>
      <p:sp>
        <p:nvSpPr>
          <p:cNvPr id="190" name="Google Shape;190;p12"/>
          <p:cNvSpPr txBox="1"/>
          <p:nvPr>
            <p:ph idx="1" type="body"/>
          </p:nvPr>
        </p:nvSpPr>
        <p:spPr>
          <a:xfrm>
            <a:off x="838200" y="1690688"/>
            <a:ext cx="10515600" cy="533868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AutoNum type="arabicPeriod" startAt="4"/>
            </a:pPr>
            <a:r>
              <a:rPr lang="en-US"/>
              <a:t>Buffered pairs are saved on local disk, being partitioned, then the      locations of these pairs are passed to the master who is responsible for forwarding these locations to the reduce workers.</a:t>
            </a:r>
            <a:endParaRPr/>
          </a:p>
          <a:p>
            <a:pPr indent="-336550" lvl="0" marL="514350" rtl="0" algn="l">
              <a:lnSpc>
                <a:spcPct val="90000"/>
              </a:lnSpc>
              <a:spcBef>
                <a:spcPts val="1000"/>
              </a:spcBef>
              <a:spcAft>
                <a:spcPts val="0"/>
              </a:spcAft>
              <a:buClr>
                <a:schemeClr val="dk1"/>
              </a:buClr>
              <a:buSzPts val="2800"/>
              <a:buNone/>
            </a:pPr>
            <a:r>
              <a:t/>
            </a:r>
            <a:endParaRPr/>
          </a:p>
          <a:p>
            <a:pPr indent="-514350" lvl="0" marL="514350" rtl="0" algn="l">
              <a:lnSpc>
                <a:spcPct val="90000"/>
              </a:lnSpc>
              <a:spcBef>
                <a:spcPts val="1000"/>
              </a:spcBef>
              <a:spcAft>
                <a:spcPts val="0"/>
              </a:spcAft>
              <a:buClr>
                <a:schemeClr val="dk1"/>
              </a:buClr>
              <a:buSzPts val="2800"/>
              <a:buFont typeface="Arial"/>
              <a:buAutoNum type="arabicPeriod" startAt="4"/>
            </a:pPr>
            <a:r>
              <a:rPr lang="en-US"/>
              <a:t>When reduce workers are notified of the locations of pairs, read the data, sort data by intermediate key.</a:t>
            </a:r>
            <a:endParaRPr/>
          </a:p>
          <a:p>
            <a:pPr indent="-336550" lvl="0" marL="514350" rtl="0" algn="l">
              <a:lnSpc>
                <a:spcPct val="90000"/>
              </a:lnSpc>
              <a:spcBef>
                <a:spcPts val="1000"/>
              </a:spcBef>
              <a:spcAft>
                <a:spcPts val="0"/>
              </a:spcAft>
              <a:buClr>
                <a:schemeClr val="dk1"/>
              </a:buClr>
              <a:buSzPts val="2800"/>
              <a:buFont typeface="Arial"/>
              <a:buNone/>
            </a:pPr>
            <a:r>
              <a:t/>
            </a:r>
            <a:endParaRPr/>
          </a:p>
          <a:p>
            <a:pPr indent="-514350" lvl="0" marL="514350" rtl="0" algn="l">
              <a:lnSpc>
                <a:spcPct val="90000"/>
              </a:lnSpc>
              <a:spcBef>
                <a:spcPts val="1000"/>
              </a:spcBef>
              <a:spcAft>
                <a:spcPts val="0"/>
              </a:spcAft>
              <a:buClr>
                <a:schemeClr val="dk1"/>
              </a:buClr>
              <a:buSzPts val="2800"/>
              <a:buFont typeface="Arial"/>
              <a:buAutoNum type="arabicPeriod" startAt="4"/>
            </a:pPr>
            <a:r>
              <a:rPr lang="en-US"/>
              <a:t>Reduce workers iterate over the sorted intermediate data and for each unique intermediate key, pass the key and the corresponding set of intermediate values to the user's </a:t>
            </a:r>
            <a:r>
              <a:rPr i="1" lang="en-US"/>
              <a:t>Reduce </a:t>
            </a:r>
            <a:r>
              <a:rPr lang="en-US"/>
              <a:t>function then the function’s output is appended to the final output file.</a:t>
            </a:r>
            <a:endParaRPr/>
          </a:p>
          <a:p>
            <a:pPr indent="0" lvl="0" marL="0" rtl="0" algn="l">
              <a:lnSpc>
                <a:spcPct val="90000"/>
              </a:lnSpc>
              <a:spcBef>
                <a:spcPts val="1000"/>
              </a:spcBef>
              <a:spcAft>
                <a:spcPts val="0"/>
              </a:spcAft>
              <a:buClr>
                <a:schemeClr val="dk1"/>
              </a:buClr>
              <a:buSzPts val="2800"/>
              <a:buNone/>
            </a:pPr>
            <a:r>
              <a:t/>
            </a:r>
            <a:endParaRPr/>
          </a:p>
          <a:p>
            <a:pPr indent="-336550" lvl="0" marL="51435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91" name="Google Shape;19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192" name="Google Shape;19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193" name="Google Shape;19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Master data structures</a:t>
            </a:r>
            <a:endParaRPr/>
          </a:p>
        </p:txBody>
      </p:sp>
      <p:sp>
        <p:nvSpPr>
          <p:cNvPr id="199" name="Google Shape;199;p13"/>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Master keeps several data structures for each map task and reduce task, it stores state (idle, in progress, completed).</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Master is responsible of data location’s propagation from map task to reduce task. So each completed map task, the master stores the locations and sizes of the intermediate file regions produced by the map task.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information is pushed to workers that have reduce tasks.</a:t>
            </a:r>
            <a:endParaRPr/>
          </a:p>
        </p:txBody>
      </p:sp>
      <p:sp>
        <p:nvSpPr>
          <p:cNvPr id="200" name="Google Shape;20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201" name="Google Shape;20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202" name="Google Shape;20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Refinements </a:t>
            </a:r>
            <a:endParaRPr/>
          </a:p>
        </p:txBody>
      </p:sp>
      <p:sp>
        <p:nvSpPr>
          <p:cNvPr id="208" name="Google Shape;20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Basic functionality was sufficient in most cases </a:t>
            </a:r>
            <a:endParaRPr/>
          </a:p>
          <a:p>
            <a:pPr indent="-228600" lvl="0" marL="228600" rtl="0" algn="l">
              <a:lnSpc>
                <a:spcPct val="90000"/>
              </a:lnSpc>
              <a:spcBef>
                <a:spcPts val="1000"/>
              </a:spcBef>
              <a:spcAft>
                <a:spcPts val="0"/>
              </a:spcAft>
              <a:buClr>
                <a:schemeClr val="dk1"/>
              </a:buClr>
              <a:buSzPts val="2800"/>
              <a:buChar char="•"/>
            </a:pPr>
            <a:r>
              <a:rPr lang="en-US"/>
              <a:t>New extensions were made useful</a:t>
            </a:r>
            <a:endParaRPr/>
          </a:p>
          <a:p>
            <a:pPr indent="-228600" lvl="1" marL="685800" rtl="0" algn="l">
              <a:lnSpc>
                <a:spcPct val="90000"/>
              </a:lnSpc>
              <a:spcBef>
                <a:spcPts val="500"/>
              </a:spcBef>
              <a:spcAft>
                <a:spcPts val="0"/>
              </a:spcAft>
              <a:buClr>
                <a:schemeClr val="dk1"/>
              </a:buClr>
              <a:buSzPts val="2400"/>
              <a:buChar char="•"/>
            </a:pPr>
            <a:r>
              <a:rPr lang="en-US"/>
              <a:t>Partitioning  function</a:t>
            </a:r>
            <a:endParaRPr/>
          </a:p>
          <a:p>
            <a:pPr indent="-228600" lvl="1" marL="685800" rtl="0" algn="l">
              <a:lnSpc>
                <a:spcPct val="90000"/>
              </a:lnSpc>
              <a:spcBef>
                <a:spcPts val="500"/>
              </a:spcBef>
              <a:spcAft>
                <a:spcPts val="0"/>
              </a:spcAft>
              <a:buClr>
                <a:schemeClr val="dk1"/>
              </a:buClr>
              <a:buSzPts val="2400"/>
              <a:buChar char="•"/>
            </a:pPr>
            <a:r>
              <a:rPr lang="en-US"/>
              <a:t>Combiner  function</a:t>
            </a:r>
            <a:endParaRPr/>
          </a:p>
          <a:p>
            <a:pPr indent="-228600" lvl="1" marL="685800" rtl="0" algn="l">
              <a:lnSpc>
                <a:spcPct val="90000"/>
              </a:lnSpc>
              <a:spcBef>
                <a:spcPts val="500"/>
              </a:spcBef>
              <a:spcAft>
                <a:spcPts val="0"/>
              </a:spcAft>
              <a:buClr>
                <a:schemeClr val="dk1"/>
              </a:buClr>
              <a:buSzPts val="2400"/>
              <a:buChar char="•"/>
            </a:pPr>
            <a:r>
              <a:rPr lang="en-US"/>
              <a:t>Input and output types</a:t>
            </a:r>
            <a:endParaRPr/>
          </a:p>
          <a:p>
            <a:pPr indent="-228600" lvl="1" marL="685800" rtl="0" algn="l">
              <a:lnSpc>
                <a:spcPct val="90000"/>
              </a:lnSpc>
              <a:spcBef>
                <a:spcPts val="500"/>
              </a:spcBef>
              <a:spcAft>
                <a:spcPts val="0"/>
              </a:spcAft>
              <a:buClr>
                <a:schemeClr val="dk1"/>
              </a:buClr>
              <a:buSzPts val="2400"/>
              <a:buChar char="•"/>
            </a:pPr>
            <a:r>
              <a:rPr lang="en-US"/>
              <a:t>Skipping bad records</a:t>
            </a:r>
            <a:endParaRPr/>
          </a:p>
          <a:p>
            <a:pPr indent="-228600" lvl="1" marL="685800" rtl="0" algn="l">
              <a:lnSpc>
                <a:spcPct val="90000"/>
              </a:lnSpc>
              <a:spcBef>
                <a:spcPts val="500"/>
              </a:spcBef>
              <a:spcAft>
                <a:spcPts val="0"/>
              </a:spcAft>
              <a:buClr>
                <a:schemeClr val="dk1"/>
              </a:buClr>
              <a:buSzPts val="2400"/>
              <a:buChar char="•"/>
            </a:pPr>
            <a:r>
              <a:rPr lang="en-US"/>
              <a:t>Local execution</a:t>
            </a:r>
            <a:endParaRPr/>
          </a:p>
          <a:p>
            <a:pPr indent="-228600" lvl="1" marL="685800" rtl="0" algn="l">
              <a:lnSpc>
                <a:spcPct val="90000"/>
              </a:lnSpc>
              <a:spcBef>
                <a:spcPts val="500"/>
              </a:spcBef>
              <a:spcAft>
                <a:spcPts val="0"/>
              </a:spcAft>
              <a:buClr>
                <a:schemeClr val="dk1"/>
              </a:buClr>
              <a:buSzPts val="2400"/>
              <a:buChar char="•"/>
            </a:pPr>
            <a:r>
              <a:rPr lang="en-US"/>
              <a:t>Status information </a:t>
            </a:r>
            <a:endParaRPr/>
          </a:p>
          <a:p>
            <a:pPr indent="-228600" lvl="1" marL="685800" rtl="0" algn="l">
              <a:lnSpc>
                <a:spcPct val="90000"/>
              </a:lnSpc>
              <a:spcBef>
                <a:spcPts val="500"/>
              </a:spcBef>
              <a:spcAft>
                <a:spcPts val="0"/>
              </a:spcAft>
              <a:buClr>
                <a:schemeClr val="dk1"/>
              </a:buClr>
              <a:buSzPts val="2400"/>
              <a:buChar char="•"/>
            </a:pPr>
            <a:r>
              <a:rPr lang="en-US"/>
              <a:t>counters</a:t>
            </a:r>
            <a:endParaRPr/>
          </a:p>
        </p:txBody>
      </p:sp>
      <p:sp>
        <p:nvSpPr>
          <p:cNvPr id="209" name="Google Shape;20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210" name="Google Shape;21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211" name="Google Shape;21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Partitioning function</a:t>
            </a:r>
            <a:endParaRPr/>
          </a:p>
        </p:txBody>
      </p:sp>
      <p:sp>
        <p:nvSpPr>
          <p:cNvPr id="217" name="Google Shape;21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800"/>
              <a:buChar char="•"/>
            </a:pPr>
            <a:r>
              <a:rPr lang="en-US"/>
              <a:t>Used to distribute intermediate keys among reduce tasks</a:t>
            </a:r>
            <a:endParaRPr/>
          </a:p>
          <a:p>
            <a:pPr indent="-228600" lvl="0" marL="228600" rtl="0" algn="l">
              <a:lnSpc>
                <a:spcPct val="100000"/>
              </a:lnSpc>
              <a:spcBef>
                <a:spcPts val="1000"/>
              </a:spcBef>
              <a:spcAft>
                <a:spcPts val="0"/>
              </a:spcAft>
              <a:buClr>
                <a:schemeClr val="dk1"/>
              </a:buClr>
              <a:buSzPts val="2800"/>
              <a:buChar char="•"/>
            </a:pPr>
            <a:r>
              <a:rPr lang="en-US"/>
              <a:t>By default, it used hashing on the whole key</a:t>
            </a:r>
            <a:endParaRPr/>
          </a:p>
          <a:p>
            <a:pPr indent="-228600" lvl="0" marL="228600" rtl="0" algn="l">
              <a:lnSpc>
                <a:spcPct val="100000"/>
              </a:lnSpc>
              <a:spcBef>
                <a:spcPts val="1000"/>
              </a:spcBef>
              <a:spcAft>
                <a:spcPts val="0"/>
              </a:spcAft>
              <a:buClr>
                <a:schemeClr val="dk1"/>
              </a:buClr>
              <a:buSzPts val="2800"/>
              <a:buChar char="•"/>
            </a:pPr>
            <a:r>
              <a:rPr lang="en-US"/>
              <a:t>Can be modified to provide better distribution</a:t>
            </a:r>
            <a:endParaRPr/>
          </a:p>
          <a:p>
            <a:pPr indent="-228600" lvl="0" marL="228600" rtl="0" algn="l">
              <a:lnSpc>
                <a:spcPct val="100000"/>
              </a:lnSpc>
              <a:spcBef>
                <a:spcPts val="1000"/>
              </a:spcBef>
              <a:spcAft>
                <a:spcPts val="0"/>
              </a:spcAft>
              <a:buClr>
                <a:schemeClr val="dk1"/>
              </a:buClr>
              <a:buSzPts val="2800"/>
              <a:buChar char="•"/>
            </a:pPr>
            <a:r>
              <a:rPr lang="en-US"/>
              <a:t>Example</a:t>
            </a:r>
            <a:endParaRPr/>
          </a:p>
          <a:p>
            <a:pPr indent="-228600" lvl="1" marL="685800" rtl="0" algn="l">
              <a:lnSpc>
                <a:spcPct val="100000"/>
              </a:lnSpc>
              <a:spcBef>
                <a:spcPts val="500"/>
              </a:spcBef>
              <a:spcAft>
                <a:spcPts val="0"/>
              </a:spcAft>
              <a:buClr>
                <a:schemeClr val="dk1"/>
              </a:buClr>
              <a:buSzPts val="2800"/>
              <a:buChar char="•"/>
            </a:pPr>
            <a:r>
              <a:rPr lang="en-US" sz="2800"/>
              <a:t>Intermediate keys are URLs</a:t>
            </a:r>
            <a:endParaRPr/>
          </a:p>
          <a:p>
            <a:pPr indent="-228600" lvl="1" marL="685800" rtl="0" algn="l">
              <a:lnSpc>
                <a:spcPct val="100000"/>
              </a:lnSpc>
              <a:spcBef>
                <a:spcPts val="500"/>
              </a:spcBef>
              <a:spcAft>
                <a:spcPts val="0"/>
              </a:spcAft>
              <a:buClr>
                <a:schemeClr val="dk1"/>
              </a:buClr>
              <a:buSzPts val="2800"/>
              <a:buChar char="•"/>
            </a:pPr>
            <a:r>
              <a:rPr lang="en-US" sz="2800"/>
              <a:t>We want URLs from same host to be grouped together, to be output in the same file</a:t>
            </a:r>
            <a:endParaRPr/>
          </a:p>
          <a:p>
            <a:pPr indent="-228600" lvl="1" marL="685800" rtl="0" algn="l">
              <a:lnSpc>
                <a:spcPct val="100000"/>
              </a:lnSpc>
              <a:spcBef>
                <a:spcPts val="500"/>
              </a:spcBef>
              <a:spcAft>
                <a:spcPts val="0"/>
              </a:spcAft>
              <a:buClr>
                <a:schemeClr val="dk1"/>
              </a:buClr>
              <a:buSzPts val="2800"/>
              <a:buChar char="•"/>
            </a:pPr>
            <a:r>
              <a:rPr lang="en-US" sz="2800"/>
              <a:t>Define partitioning function that applies hashing on the host part </a:t>
            </a:r>
            <a:endParaRPr/>
          </a:p>
        </p:txBody>
      </p:sp>
      <p:sp>
        <p:nvSpPr>
          <p:cNvPr id="218" name="Google Shape;2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219" name="Google Shape;2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220" name="Google Shape;2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Combiner function</a:t>
            </a:r>
            <a:endParaRPr/>
          </a:p>
        </p:txBody>
      </p:sp>
      <p:sp>
        <p:nvSpPr>
          <p:cNvPr id="226" name="Google Shape;22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Used to “combine” intermediate keys generated of a single map task</a:t>
            </a:r>
            <a:endParaRPr/>
          </a:p>
          <a:p>
            <a:pPr indent="-228600" lvl="0" marL="228600" rtl="0" algn="l">
              <a:lnSpc>
                <a:spcPct val="90000"/>
              </a:lnSpc>
              <a:spcBef>
                <a:spcPts val="1000"/>
              </a:spcBef>
              <a:spcAft>
                <a:spcPts val="0"/>
              </a:spcAft>
              <a:buClr>
                <a:schemeClr val="dk1"/>
              </a:buClr>
              <a:buSzPts val="2800"/>
              <a:buChar char="•"/>
            </a:pPr>
            <a:r>
              <a:rPr lang="en-US"/>
              <a:t>Runs locally on the same machine the map task ran on</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dk1"/>
              </a:buClr>
              <a:buSzPts val="2400"/>
              <a:buChar char="•"/>
            </a:pPr>
            <a:r>
              <a:rPr lang="en-US"/>
              <a:t>word count</a:t>
            </a:r>
            <a:endParaRPr/>
          </a:p>
          <a:p>
            <a:pPr indent="-228600" lvl="0" marL="228600" rtl="0" algn="l">
              <a:lnSpc>
                <a:spcPct val="90000"/>
              </a:lnSpc>
              <a:spcBef>
                <a:spcPts val="1000"/>
              </a:spcBef>
              <a:spcAft>
                <a:spcPts val="0"/>
              </a:spcAft>
              <a:buClr>
                <a:schemeClr val="dk1"/>
              </a:buClr>
              <a:buSzPts val="2800"/>
              <a:buChar char="•"/>
            </a:pPr>
            <a:r>
              <a:rPr lang="en-US"/>
              <a:t>Usually, same code as reducer</a:t>
            </a:r>
            <a:endParaRPr/>
          </a:p>
          <a:p>
            <a:pPr indent="-228600" lvl="0" marL="228600" rtl="0" algn="l">
              <a:lnSpc>
                <a:spcPct val="90000"/>
              </a:lnSpc>
              <a:spcBef>
                <a:spcPts val="1000"/>
              </a:spcBef>
              <a:spcAft>
                <a:spcPts val="0"/>
              </a:spcAft>
              <a:buClr>
                <a:schemeClr val="dk1"/>
              </a:buClr>
              <a:buSzPts val="2800"/>
              <a:buChar char="•"/>
            </a:pPr>
            <a:r>
              <a:rPr lang="en-US"/>
              <a:t>Improves performance best when intermediate keys are repeated significantly</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7" name="Google Shape;22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228" name="Google Shape;22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229" name="Google Shape;22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9" name="Google Shape;9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MapReduce is a programming model and an associated implementation for processing and generating large data sets.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Many real world tasks are expressible in MapReduce model.</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Programs written in this functional style are automatically</a:t>
            </a:r>
            <a:endParaRPr/>
          </a:p>
          <a:p>
            <a:pPr indent="0" lvl="0" marL="0" rtl="0" algn="l">
              <a:lnSpc>
                <a:spcPct val="90000"/>
              </a:lnSpc>
              <a:spcBef>
                <a:spcPts val="1000"/>
              </a:spcBef>
              <a:spcAft>
                <a:spcPts val="0"/>
              </a:spcAft>
              <a:buClr>
                <a:schemeClr val="dk1"/>
              </a:buClr>
              <a:buSzPts val="2800"/>
              <a:buNone/>
            </a:pPr>
            <a:r>
              <a:rPr lang="en-US"/>
              <a:t>parallelized and executed on a large cluster of commodity machines.</a:t>
            </a:r>
            <a:endParaRPr/>
          </a:p>
        </p:txBody>
      </p:sp>
      <p:sp>
        <p:nvSpPr>
          <p:cNvPr id="100" name="Google Shape;100;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101" name="Google Shape;10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102" name="Google Shape;10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08" name="Google Shape;108;p3"/>
          <p:cNvSpPr txBox="1"/>
          <p:nvPr>
            <p:ph idx="1" type="body"/>
          </p:nvPr>
        </p:nvSpPr>
        <p:spPr>
          <a:xfrm>
            <a:off x="838200" y="1825624"/>
            <a:ext cx="10515600" cy="482839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MapReduce computation allows: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1- Partitioning input data.</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2- Handling parallelization in a simple way.</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3- Scheduling the program’s execution across set of machines.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4- Managing required intercommunication between machines.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5- Handling machines failure.</a:t>
            </a:r>
            <a:endParaRPr/>
          </a:p>
          <a:p>
            <a:pPr indent="0" lvl="0" marL="0" rtl="0" algn="l">
              <a:lnSpc>
                <a:spcPct val="90000"/>
              </a:lnSpc>
              <a:spcBef>
                <a:spcPts val="1000"/>
              </a:spcBef>
              <a:spcAft>
                <a:spcPts val="0"/>
              </a:spcAft>
              <a:buClr>
                <a:schemeClr val="dk1"/>
              </a:buClr>
              <a:buSzPct val="100000"/>
              <a:buNone/>
            </a:pPr>
            <a:r>
              <a:rPr lang="en-US"/>
              <a:t>	</a:t>
            </a:r>
            <a:endParaRPr/>
          </a:p>
        </p:txBody>
      </p:sp>
      <p:sp>
        <p:nvSpPr>
          <p:cNvPr id="109" name="Google Shape;10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110" name="Google Shape;11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111" name="Google Shape;11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Programming Model</a:t>
            </a:r>
            <a:endParaRPr/>
          </a:p>
        </p:txBody>
      </p:sp>
      <p:sp>
        <p:nvSpPr>
          <p:cNvPr id="117" name="Google Shape;11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Map: Takes input data and processes it to produce key/value pairs.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Reduce: Takes key/value pairs then combines them to produce final results.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Reduce is always performed after Map.</a:t>
            </a:r>
            <a:endParaRPr/>
          </a:p>
        </p:txBody>
      </p:sp>
      <p:sp>
        <p:nvSpPr>
          <p:cNvPr id="118" name="Google Shape;11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119" name="Google Shape;11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120" name="Google Shape;1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Programming Model</a:t>
            </a:r>
            <a:endParaRPr/>
          </a:p>
        </p:txBody>
      </p:sp>
      <p:pic>
        <p:nvPicPr>
          <p:cNvPr descr="Image result for mapreduce" id="126" name="Google Shape;126;p5"/>
          <p:cNvPicPr preferRelativeResize="0"/>
          <p:nvPr/>
        </p:nvPicPr>
        <p:blipFill rotWithShape="1">
          <a:blip r:embed="rId3">
            <a:alphaModFix/>
          </a:blip>
          <a:srcRect b="19969" l="0" r="0" t="0"/>
          <a:stretch/>
        </p:blipFill>
        <p:spPr>
          <a:xfrm>
            <a:off x="2417299" y="1968812"/>
            <a:ext cx="7357402" cy="3253183"/>
          </a:xfrm>
          <a:prstGeom prst="rect">
            <a:avLst/>
          </a:prstGeom>
          <a:noFill/>
          <a:ln>
            <a:noFill/>
          </a:ln>
        </p:spPr>
      </p:pic>
      <p:sp>
        <p:nvSpPr>
          <p:cNvPr id="127" name="Google Shape;12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128" name="Google Shape;12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129" name="Google Shape;12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0" name="Google Shape;130;p5"/>
          <p:cNvPicPr preferRelativeResize="0"/>
          <p:nvPr/>
        </p:nvPicPr>
        <p:blipFill rotWithShape="1">
          <a:blip r:embed="rId4">
            <a:alphaModFix/>
          </a:blip>
          <a:srcRect b="39329" l="53413" r="12770" t="53975"/>
          <a:stretch/>
        </p:blipFill>
        <p:spPr>
          <a:xfrm>
            <a:off x="3776949" y="5331644"/>
            <a:ext cx="4638101" cy="5739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1</a:t>
            </a:r>
            <a:br>
              <a:rPr lang="en-US"/>
            </a:br>
            <a:r>
              <a:rPr lang="en-US"/>
              <a:t>Word count</a:t>
            </a:r>
            <a:endParaRPr/>
          </a:p>
        </p:txBody>
      </p:sp>
      <p:pic>
        <p:nvPicPr>
          <p:cNvPr id="136" name="Google Shape;136;p6"/>
          <p:cNvPicPr preferRelativeResize="0"/>
          <p:nvPr>
            <p:ph idx="1" type="body"/>
          </p:nvPr>
        </p:nvPicPr>
        <p:blipFill rotWithShape="1">
          <a:blip r:embed="rId3">
            <a:alphaModFix/>
          </a:blip>
          <a:srcRect b="0" l="0" r="0" t="0"/>
          <a:stretch/>
        </p:blipFill>
        <p:spPr>
          <a:xfrm>
            <a:off x="233290" y="1994754"/>
            <a:ext cx="6825029" cy="4340604"/>
          </a:xfrm>
          <a:prstGeom prst="rect">
            <a:avLst/>
          </a:prstGeom>
          <a:noFill/>
          <a:ln>
            <a:noFill/>
          </a:ln>
        </p:spPr>
      </p:pic>
      <p:sp>
        <p:nvSpPr>
          <p:cNvPr id="137" name="Google Shape;1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138" name="Google Shape;1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139" name="Google Shape;1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More Examples</a:t>
            </a:r>
            <a:endParaRPr/>
          </a:p>
        </p:txBody>
      </p:sp>
      <p:sp>
        <p:nvSpPr>
          <p:cNvPr id="145" name="Google Shape;14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Distributed Grep</a:t>
            </a:r>
            <a:endParaRPr/>
          </a:p>
          <a:p>
            <a:pPr indent="-228600" lvl="0" marL="228600" rtl="0" algn="l">
              <a:lnSpc>
                <a:spcPct val="90000"/>
              </a:lnSpc>
              <a:spcBef>
                <a:spcPts val="1000"/>
              </a:spcBef>
              <a:spcAft>
                <a:spcPts val="0"/>
              </a:spcAft>
              <a:buClr>
                <a:schemeClr val="dk1"/>
              </a:buClr>
              <a:buSzPts val="2800"/>
              <a:buChar char="•"/>
            </a:pPr>
            <a:r>
              <a:rPr lang="en-US"/>
              <a:t>Count of URL Access Frequency</a:t>
            </a:r>
            <a:endParaRPr/>
          </a:p>
          <a:p>
            <a:pPr indent="-228600" lvl="0" marL="228600" rtl="0" algn="l">
              <a:lnSpc>
                <a:spcPct val="90000"/>
              </a:lnSpc>
              <a:spcBef>
                <a:spcPts val="1000"/>
              </a:spcBef>
              <a:spcAft>
                <a:spcPts val="0"/>
              </a:spcAft>
              <a:buClr>
                <a:schemeClr val="dk1"/>
              </a:buClr>
              <a:buSzPts val="2800"/>
              <a:buChar char="•"/>
            </a:pPr>
            <a:r>
              <a:rPr lang="en-US"/>
              <a:t>Distributed Sort</a:t>
            </a:r>
            <a:endParaRPr/>
          </a:p>
        </p:txBody>
      </p:sp>
      <p:sp>
        <p:nvSpPr>
          <p:cNvPr id="146" name="Google Shape;1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147" name="Google Shape;1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148" name="Google Shape;1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 Count of URL Access Frequency</a:t>
            </a:r>
            <a:endParaRPr/>
          </a:p>
        </p:txBody>
      </p:sp>
      <p:sp>
        <p:nvSpPr>
          <p:cNvPr id="154" name="Google Shape;15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Map: </a:t>
            </a:r>
            <a:endParaRPr/>
          </a:p>
          <a:p>
            <a:pPr indent="0" lvl="0" marL="0" rtl="0" algn="l">
              <a:lnSpc>
                <a:spcPct val="90000"/>
              </a:lnSpc>
              <a:spcBef>
                <a:spcPts val="1000"/>
              </a:spcBef>
              <a:spcAft>
                <a:spcPts val="0"/>
              </a:spcAft>
              <a:buClr>
                <a:schemeClr val="dk1"/>
              </a:buClr>
              <a:buSzPts val="2800"/>
              <a:buNone/>
            </a:pPr>
            <a:r>
              <a:rPr lang="en-US"/>
              <a:t>Processes logs of web page requests</a:t>
            </a:r>
            <a:endParaRPr/>
          </a:p>
          <a:p>
            <a:pPr indent="0" lvl="0" marL="0" rtl="0" algn="l">
              <a:lnSpc>
                <a:spcPct val="90000"/>
              </a:lnSpc>
              <a:spcBef>
                <a:spcPts val="1000"/>
              </a:spcBef>
              <a:spcAft>
                <a:spcPts val="0"/>
              </a:spcAft>
              <a:buClr>
                <a:schemeClr val="dk1"/>
              </a:buClr>
              <a:buSzPts val="2800"/>
              <a:buNone/>
            </a:pPr>
            <a:r>
              <a:rPr lang="en-US"/>
              <a:t>Output: Key/value pair (URL,1)</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Reduce:</a:t>
            </a:r>
            <a:endParaRPr/>
          </a:p>
          <a:p>
            <a:pPr indent="0" lvl="0" marL="0" rtl="0" algn="l">
              <a:lnSpc>
                <a:spcPct val="90000"/>
              </a:lnSpc>
              <a:spcBef>
                <a:spcPts val="1000"/>
              </a:spcBef>
              <a:spcAft>
                <a:spcPts val="0"/>
              </a:spcAft>
              <a:buClr>
                <a:schemeClr val="dk1"/>
              </a:buClr>
              <a:buSzPts val="2800"/>
              <a:buNone/>
            </a:pPr>
            <a:r>
              <a:rPr lang="en-US"/>
              <a:t>Adds together all values</a:t>
            </a:r>
            <a:endParaRPr/>
          </a:p>
          <a:p>
            <a:pPr indent="0" lvl="0" marL="0" rtl="0" algn="l">
              <a:lnSpc>
                <a:spcPct val="90000"/>
              </a:lnSpc>
              <a:spcBef>
                <a:spcPts val="1000"/>
              </a:spcBef>
              <a:spcAft>
                <a:spcPts val="0"/>
              </a:spcAft>
              <a:buClr>
                <a:schemeClr val="dk1"/>
              </a:buClr>
              <a:buSzPts val="2800"/>
              <a:buNone/>
            </a:pPr>
            <a:r>
              <a:rPr lang="en-US"/>
              <a:t>Result (URL, total count) pairs</a:t>
            </a:r>
            <a:endParaRPr/>
          </a:p>
        </p:txBody>
      </p:sp>
      <p:sp>
        <p:nvSpPr>
          <p:cNvPr id="155" name="Google Shape;1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156" name="Google Shape;1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157" name="Google Shape;1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Implementation</a:t>
            </a:r>
            <a:endParaRPr/>
          </a:p>
        </p:txBody>
      </p:sp>
      <p:sp>
        <p:nvSpPr>
          <p:cNvPr id="163" name="Google Shape;163;p9"/>
          <p:cNvSpPr txBox="1"/>
          <p:nvPr>
            <p:ph idx="1" type="body"/>
          </p:nvPr>
        </p:nvSpPr>
        <p:spPr>
          <a:xfrm>
            <a:off x="838200" y="1825625"/>
            <a:ext cx="10515600" cy="48987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choice of the interface of MapReduce implementation is based on the environment available.</a:t>
            </a:r>
            <a:endParaRPr/>
          </a:p>
          <a:p>
            <a:pPr indent="-228600" lvl="0" marL="228600" rtl="0" algn="l">
              <a:lnSpc>
                <a:spcPct val="90000"/>
              </a:lnSpc>
              <a:spcBef>
                <a:spcPts val="1000"/>
              </a:spcBef>
              <a:spcAft>
                <a:spcPts val="0"/>
              </a:spcAft>
              <a:buClr>
                <a:schemeClr val="dk1"/>
              </a:buClr>
              <a:buSzPts val="2800"/>
              <a:buChar char="•"/>
            </a:pPr>
            <a:r>
              <a:rPr lang="en-US"/>
              <a:t>Google’s computing environment features: (2004)</a:t>
            </a:r>
            <a:endParaRPr/>
          </a:p>
          <a:p>
            <a:pPr indent="-228600" lvl="1" marL="685800" rtl="0" algn="l">
              <a:lnSpc>
                <a:spcPct val="90000"/>
              </a:lnSpc>
              <a:spcBef>
                <a:spcPts val="500"/>
              </a:spcBef>
              <a:spcAft>
                <a:spcPts val="0"/>
              </a:spcAft>
              <a:buClr>
                <a:schemeClr val="dk1"/>
              </a:buClr>
              <a:buSzPts val="2200"/>
              <a:buChar char="•"/>
            </a:pPr>
            <a:r>
              <a:rPr lang="en-US" sz="2200"/>
              <a:t>System is based on large clusters of commodity PCs connected together with switched Ethernet.</a:t>
            </a:r>
            <a:endParaRPr/>
          </a:p>
          <a:p>
            <a:pPr indent="-228600" lvl="1" marL="685800" rtl="0" algn="l">
              <a:lnSpc>
                <a:spcPct val="90000"/>
              </a:lnSpc>
              <a:spcBef>
                <a:spcPts val="500"/>
              </a:spcBef>
              <a:spcAft>
                <a:spcPts val="0"/>
              </a:spcAft>
              <a:buClr>
                <a:schemeClr val="dk1"/>
              </a:buClr>
              <a:buSzPts val="2200"/>
              <a:buChar char="•"/>
            </a:pPr>
            <a:r>
              <a:rPr lang="en-US" sz="2200"/>
              <a:t>Machines are typically dual-processor x86 processors running Linux, with 2-4 GB of memory per machine.</a:t>
            </a:r>
            <a:endParaRPr/>
          </a:p>
          <a:p>
            <a:pPr indent="-228600" lvl="1" marL="685800" rtl="0" algn="l">
              <a:lnSpc>
                <a:spcPct val="90000"/>
              </a:lnSpc>
              <a:spcBef>
                <a:spcPts val="500"/>
              </a:spcBef>
              <a:spcAft>
                <a:spcPts val="0"/>
              </a:spcAft>
              <a:buClr>
                <a:schemeClr val="dk1"/>
              </a:buClr>
              <a:buSzPts val="2200"/>
              <a:buChar char="•"/>
            </a:pPr>
            <a:r>
              <a:rPr lang="en-US" sz="2200"/>
              <a:t>A cluster consists of hundreds or thousands of machines</a:t>
            </a:r>
            <a:endParaRPr/>
          </a:p>
          <a:p>
            <a:pPr indent="-228600" lvl="1" marL="685800" rtl="0" algn="l">
              <a:lnSpc>
                <a:spcPct val="90000"/>
              </a:lnSpc>
              <a:spcBef>
                <a:spcPts val="500"/>
              </a:spcBef>
              <a:spcAft>
                <a:spcPts val="0"/>
              </a:spcAft>
              <a:buClr>
                <a:schemeClr val="dk1"/>
              </a:buClr>
              <a:buSzPts val="2200"/>
              <a:buChar char="•"/>
            </a:pPr>
            <a:r>
              <a:rPr lang="en-US" sz="2200"/>
              <a:t>Storage is provided by inexpensive IDE disks attached directly to individual machines.</a:t>
            </a:r>
            <a:endParaRPr/>
          </a:p>
          <a:p>
            <a:pPr indent="-228600" lvl="1" marL="685800" rtl="0" algn="l">
              <a:lnSpc>
                <a:spcPct val="90000"/>
              </a:lnSpc>
              <a:spcBef>
                <a:spcPts val="500"/>
              </a:spcBef>
              <a:spcAft>
                <a:spcPts val="0"/>
              </a:spcAft>
              <a:buClr>
                <a:schemeClr val="dk1"/>
              </a:buClr>
              <a:buSzPts val="2200"/>
              <a:buChar char="•"/>
            </a:pPr>
            <a:r>
              <a:rPr lang="en-US" sz="2200"/>
              <a:t>Users submit jobs to a scheduling system. Each job consists of a set of tasks, and is mapped by the scheduler to a set of available machines within a cluster.</a:t>
            </a:r>
            <a:endParaRPr/>
          </a:p>
        </p:txBody>
      </p:sp>
      <p:sp>
        <p:nvSpPr>
          <p:cNvPr id="164" name="Google Shape;1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4/13/2021</a:t>
            </a:r>
            <a:endParaRPr/>
          </a:p>
        </p:txBody>
      </p:sp>
      <p:sp>
        <p:nvSpPr>
          <p:cNvPr id="165" name="Google Shape;1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MapReduce: Simplified Data processing on Large Clusters</a:t>
            </a:r>
            <a:endParaRPr/>
          </a:p>
        </p:txBody>
      </p:sp>
      <p:sp>
        <p:nvSpPr>
          <p:cNvPr id="166" name="Google Shape;1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2017-10-25T11:26:34Z</dcterms:created>
  <dc:creator>Hussein, Ahmed</dc:creator>
</cp:coreProperties>
</file>