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15"/>
  </p:notesMasterIdLst>
  <p:sldIdLst>
    <p:sldId id="859" r:id="rId3"/>
    <p:sldId id="860" r:id="rId4"/>
    <p:sldId id="861" r:id="rId5"/>
    <p:sldId id="862" r:id="rId6"/>
    <p:sldId id="863" r:id="rId7"/>
    <p:sldId id="870" r:id="rId8"/>
    <p:sldId id="869" r:id="rId9"/>
    <p:sldId id="864" r:id="rId10"/>
    <p:sldId id="865" r:id="rId11"/>
    <p:sldId id="866" r:id="rId12"/>
    <p:sldId id="867" r:id="rId13"/>
    <p:sldId id="868" r:id="rId14"/>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15B2847B-B129-6140-A014-C8B2A5BD2E39}">
          <p14:sldIdLst>
            <p14:sldId id="859"/>
            <p14:sldId id="860"/>
            <p14:sldId id="861"/>
            <p14:sldId id="862"/>
            <p14:sldId id="863"/>
            <p14:sldId id="870"/>
            <p14:sldId id="869"/>
            <p14:sldId id="864"/>
            <p14:sldId id="865"/>
            <p14:sldId id="866"/>
            <p14:sldId id="867"/>
            <p14:sldId id="8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66FF"/>
    <a:srgbClr val="6600FF"/>
    <a:srgbClr val="0000FF"/>
    <a:srgbClr val="CCFF33"/>
    <a:srgbClr val="CCCC00"/>
    <a:srgbClr val="FF0000"/>
    <a:srgbClr val="96969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2" autoAdjust="0"/>
    <p:restoredTop sz="91941" autoAdjust="0"/>
  </p:normalViewPr>
  <p:slideViewPr>
    <p:cSldViewPr snapToGrid="0">
      <p:cViewPr>
        <p:scale>
          <a:sx n="123" d="100"/>
          <a:sy n="123" d="100"/>
        </p:scale>
        <p:origin x="1096" y="-1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en-US"/>
          </a:p>
        </p:txBody>
      </p:sp>
      <p:sp>
        <p:nvSpPr>
          <p:cNvPr id="430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6BA3E63-191B-4776-8083-A3E6DE5C58D2}" type="slidenum">
              <a:rPr lang="en-US" altLang="en-US"/>
              <a:pPr>
                <a:defRPr/>
              </a:pPr>
              <a:t>‹#›</a:t>
            </a:fld>
            <a:endParaRPr lang="en-US" altLang="en-US"/>
          </a:p>
        </p:txBody>
      </p:sp>
    </p:spTree>
    <p:extLst>
      <p:ext uri="{BB962C8B-B14F-4D97-AF65-F5344CB8AC3E}">
        <p14:creationId xmlns:p14="http://schemas.microsoft.com/office/powerpoint/2010/main" val="1705907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BA3E63-191B-4776-8083-A3E6DE5C58D2}" type="slidenum">
              <a:rPr lang="en-US" altLang="en-US" smtClean="0"/>
              <a:pPr>
                <a:defRPr/>
              </a:pPr>
              <a:t>3</a:t>
            </a:fld>
            <a:endParaRPr lang="en-US" altLang="en-US"/>
          </a:p>
        </p:txBody>
      </p:sp>
    </p:spTree>
    <p:extLst>
      <p:ext uri="{BB962C8B-B14F-4D97-AF65-F5344CB8AC3E}">
        <p14:creationId xmlns:p14="http://schemas.microsoft.com/office/powerpoint/2010/main" val="78268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BA3E63-191B-4776-8083-A3E6DE5C58D2}" type="slidenum">
              <a:rPr lang="en-US" altLang="en-US" smtClean="0"/>
              <a:pPr>
                <a:defRPr/>
              </a:pPr>
              <a:t>5</a:t>
            </a:fld>
            <a:endParaRPr lang="en-US" altLang="en-US"/>
          </a:p>
        </p:txBody>
      </p:sp>
    </p:spTree>
    <p:extLst>
      <p:ext uri="{BB962C8B-B14F-4D97-AF65-F5344CB8AC3E}">
        <p14:creationId xmlns:p14="http://schemas.microsoft.com/office/powerpoint/2010/main" val="108092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BA3E63-191B-4776-8083-A3E6DE5C58D2}" type="slidenum">
              <a:rPr lang="en-US" altLang="en-US" smtClean="0"/>
              <a:pPr>
                <a:defRPr/>
              </a:pPr>
              <a:t>6</a:t>
            </a:fld>
            <a:endParaRPr lang="en-US" altLang="en-US"/>
          </a:p>
        </p:txBody>
      </p:sp>
    </p:spTree>
    <p:extLst>
      <p:ext uri="{BB962C8B-B14F-4D97-AF65-F5344CB8AC3E}">
        <p14:creationId xmlns:p14="http://schemas.microsoft.com/office/powerpoint/2010/main" val="626718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alt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altLang="en-US" noProof="0" smtClean="0"/>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ltLang="en-US"/>
              <a:t>Page </a:t>
            </a:r>
            <a:fld id="{958FF682-3BDD-43D1-80B5-B91BF0AFF6C5}" type="slidenum">
              <a:rPr lang="en-US" altLang="en-US"/>
              <a:pPr>
                <a:defRPr/>
              </a:pPr>
              <a:t>‹#›</a:t>
            </a:fld>
            <a:endParaRPr lang="en-US" altLang="en-US"/>
          </a:p>
        </p:txBody>
      </p:sp>
    </p:spTree>
    <p:extLst>
      <p:ext uri="{BB962C8B-B14F-4D97-AF65-F5344CB8AC3E}">
        <p14:creationId xmlns:p14="http://schemas.microsoft.com/office/powerpoint/2010/main" val="13284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21AECD2-ED80-48A2-AA0D-CB4B0F3A6461}" type="slidenum">
              <a:rPr lang="en-US" altLang="en-US"/>
              <a:pPr>
                <a:defRPr/>
              </a:pPr>
              <a:t>‹#›</a:t>
            </a:fld>
            <a:endParaRPr lang="en-US" altLang="en-US"/>
          </a:p>
        </p:txBody>
      </p:sp>
    </p:spTree>
    <p:extLst>
      <p:ext uri="{BB962C8B-B14F-4D97-AF65-F5344CB8AC3E}">
        <p14:creationId xmlns:p14="http://schemas.microsoft.com/office/powerpoint/2010/main" val="19658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7B86189-8DD8-492A-8116-9A600EFEFFFE}" type="slidenum">
              <a:rPr lang="en-US" altLang="en-US"/>
              <a:pPr>
                <a:defRPr/>
              </a:pPr>
              <a:t>‹#›</a:t>
            </a:fld>
            <a:endParaRPr lang="en-US" altLang="en-US"/>
          </a:p>
        </p:txBody>
      </p:sp>
    </p:spTree>
    <p:extLst>
      <p:ext uri="{BB962C8B-B14F-4D97-AF65-F5344CB8AC3E}">
        <p14:creationId xmlns:p14="http://schemas.microsoft.com/office/powerpoint/2010/main" val="3680165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BEBF1F4F-3364-49F3-A057-0415F9726F86}" type="slidenum">
              <a:rPr lang="en-US" altLang="en-US"/>
              <a:pPr>
                <a:defRPr/>
              </a:pPr>
              <a:t>‹#›</a:t>
            </a:fld>
            <a:endParaRPr lang="en-US" altLang="en-US"/>
          </a:p>
        </p:txBody>
      </p:sp>
    </p:spTree>
    <p:extLst>
      <p:ext uri="{BB962C8B-B14F-4D97-AF65-F5344CB8AC3E}">
        <p14:creationId xmlns:p14="http://schemas.microsoft.com/office/powerpoint/2010/main" val="1788146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tIns="182880">
            <a:noAutofit/>
          </a:bodyPr>
          <a:lstStyle>
            <a:lvl1pPr marL="164592" indent="-164592">
              <a:defRPr>
                <a:latin typeface="Calibri"/>
                <a:cs typeface="Calibri"/>
              </a:defRPr>
            </a:lvl1pPr>
            <a:lvl2pPr marL="576072" indent="-164592">
              <a:defRPr>
                <a:latin typeface="Calibri"/>
                <a:cs typeface="Calibri"/>
              </a:defRPr>
            </a:lvl2pPr>
            <a:lvl3pPr marL="1033272">
              <a:defRPr>
                <a:latin typeface="Calibri"/>
                <a:cs typeface="Calibri"/>
              </a:defRPr>
            </a:lvl3pPr>
            <a:lvl5pPr>
              <a:buClr>
                <a:srgbClr val="C02B55"/>
              </a:buClr>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8" name="Straight Connector 7"/>
          <p:cNvCxnSpPr/>
          <p:nvPr userDrawn="1"/>
        </p:nvCxnSpPr>
        <p:spPr>
          <a:xfrm>
            <a:off x="457200" y="991673"/>
            <a:ext cx="8229600" cy="1588"/>
          </a:xfrm>
          <a:prstGeom prst="line">
            <a:avLst/>
          </a:prstGeom>
          <a:ln w="6350" cap="flat" cmpd="sng" algn="ctr">
            <a:solidFill>
              <a:srgbClr val="AEAEA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Title 8"/>
          <p:cNvSpPr>
            <a:spLocks noGrp="1"/>
          </p:cNvSpPr>
          <p:nvPr>
            <p:ph type="title"/>
          </p:nvPr>
        </p:nvSpPr>
        <p:spPr/>
        <p:txBody>
          <a:bodyPr/>
          <a:lstStyle>
            <a:lvl1pPr>
              <a:defRPr>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88041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808 w 2880"/>
                <a:gd name="T5" fmla="*/ 288 h 288"/>
                <a:gd name="T6" fmla="*/ 2767 w 2880"/>
                <a:gd name="T7" fmla="*/ 256 h 288"/>
                <a:gd name="T8" fmla="*/ 2594 w 2880"/>
                <a:gd name="T9" fmla="*/ 134 h 288"/>
                <a:gd name="T10" fmla="*/ 2370 w 2880"/>
                <a:gd name="T11" fmla="*/ 46 h 288"/>
                <a:gd name="T12" fmla="*/ 2174 w 2880"/>
                <a:gd name="T13" fmla="*/ 10 h 288"/>
                <a:gd name="T14" fmla="*/ 2060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2 h 290"/>
                <a:gd name="T4" fmla="*/ 3114 w 3194"/>
                <a:gd name="T5" fmla="*/ 294 h 290"/>
                <a:gd name="T6" fmla="*/ 3108 w 3194"/>
                <a:gd name="T7" fmla="*/ 260 h 290"/>
                <a:gd name="T8" fmla="*/ 3081 w 3194"/>
                <a:gd name="T9" fmla="*/ 150 h 290"/>
                <a:gd name="T10" fmla="*/ 3041 w 3194"/>
                <a:gd name="T11" fmla="*/ 34 h 290"/>
                <a:gd name="T12" fmla="*/ 3026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22 w 3194"/>
                <a:gd name="T5" fmla="*/ 0 h 290"/>
                <a:gd name="T6" fmla="*/ 22 w 3194"/>
                <a:gd name="T7" fmla="*/ 156 h 290"/>
                <a:gd name="T8" fmla="*/ 21 w 3194"/>
                <a:gd name="T9" fmla="*/ 254 h 290"/>
                <a:gd name="T10" fmla="*/ 21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alt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altLang="en-US" noProof="0" smtClean="0"/>
          </a:p>
        </p:txBody>
      </p:sp>
    </p:spTree>
    <p:extLst>
      <p:ext uri="{BB962C8B-B14F-4D97-AF65-F5344CB8AC3E}">
        <p14:creationId xmlns:p14="http://schemas.microsoft.com/office/powerpoint/2010/main" val="1419882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196291B-A0F8-4FBE-BEF3-B764FF22AC75}" type="slidenum">
              <a:rPr lang="en-US" altLang="en-US"/>
              <a:pPr>
                <a:defRPr/>
              </a:pPr>
              <a:t>‹#›</a:t>
            </a:fld>
            <a:endParaRPr lang="en-US" altLang="en-US"/>
          </a:p>
        </p:txBody>
      </p:sp>
    </p:spTree>
    <p:extLst>
      <p:ext uri="{BB962C8B-B14F-4D97-AF65-F5344CB8AC3E}">
        <p14:creationId xmlns:p14="http://schemas.microsoft.com/office/powerpoint/2010/main" val="168521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ECCA80C-9843-4AEA-AF5C-E9168EB2E5C9}" type="slidenum">
              <a:rPr lang="en-US" altLang="en-US"/>
              <a:pPr>
                <a:defRPr/>
              </a:pPr>
              <a:t>‹#›</a:t>
            </a:fld>
            <a:endParaRPr lang="en-US" altLang="en-US"/>
          </a:p>
        </p:txBody>
      </p:sp>
    </p:spTree>
    <p:extLst>
      <p:ext uri="{BB962C8B-B14F-4D97-AF65-F5344CB8AC3E}">
        <p14:creationId xmlns:p14="http://schemas.microsoft.com/office/powerpoint/2010/main" val="2299530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739360D-C95B-4557-9EA4-92381D03B999}" type="slidenum">
              <a:rPr lang="en-US" altLang="en-US"/>
              <a:pPr>
                <a:defRPr/>
              </a:pPr>
              <a:t>‹#›</a:t>
            </a:fld>
            <a:endParaRPr lang="en-US" altLang="en-US"/>
          </a:p>
        </p:txBody>
      </p:sp>
    </p:spTree>
    <p:extLst>
      <p:ext uri="{BB962C8B-B14F-4D97-AF65-F5344CB8AC3E}">
        <p14:creationId xmlns:p14="http://schemas.microsoft.com/office/powerpoint/2010/main" val="80235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D2166A34-EE68-4CE0-950C-616BEBDDF146}" type="slidenum">
              <a:rPr lang="en-US" altLang="en-US"/>
              <a:pPr>
                <a:defRPr/>
              </a:pPr>
              <a:t>‹#›</a:t>
            </a:fld>
            <a:endParaRPr lang="en-US" altLang="en-US"/>
          </a:p>
        </p:txBody>
      </p:sp>
    </p:spTree>
    <p:extLst>
      <p:ext uri="{BB962C8B-B14F-4D97-AF65-F5344CB8AC3E}">
        <p14:creationId xmlns:p14="http://schemas.microsoft.com/office/powerpoint/2010/main" val="2692682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0525935B-BE0C-4F76-8F8E-13374EC82BC6}" type="slidenum">
              <a:rPr lang="en-US" altLang="en-US"/>
              <a:pPr>
                <a:defRPr/>
              </a:pPr>
              <a:t>‹#›</a:t>
            </a:fld>
            <a:endParaRPr lang="en-US" altLang="en-US"/>
          </a:p>
        </p:txBody>
      </p:sp>
    </p:spTree>
    <p:extLst>
      <p:ext uri="{BB962C8B-B14F-4D97-AF65-F5344CB8AC3E}">
        <p14:creationId xmlns:p14="http://schemas.microsoft.com/office/powerpoint/2010/main" val="213698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B6F323F-DAA2-405E-899A-169E10043749}" type="slidenum">
              <a:rPr lang="en-US" altLang="en-US"/>
              <a:pPr>
                <a:defRPr/>
              </a:pPr>
              <a:t>‹#›</a:t>
            </a:fld>
            <a:endParaRPr lang="en-US" altLang="en-US"/>
          </a:p>
        </p:txBody>
      </p:sp>
    </p:spTree>
    <p:extLst>
      <p:ext uri="{BB962C8B-B14F-4D97-AF65-F5344CB8AC3E}">
        <p14:creationId xmlns:p14="http://schemas.microsoft.com/office/powerpoint/2010/main" val="1115945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C68DBBDA-115D-4FBD-97B3-01F802C6FB8C}" type="slidenum">
              <a:rPr lang="en-US" altLang="en-US"/>
              <a:pPr>
                <a:defRPr/>
              </a:pPr>
              <a:t>‹#›</a:t>
            </a:fld>
            <a:endParaRPr lang="en-US" altLang="en-US"/>
          </a:p>
        </p:txBody>
      </p:sp>
    </p:spTree>
    <p:extLst>
      <p:ext uri="{BB962C8B-B14F-4D97-AF65-F5344CB8AC3E}">
        <p14:creationId xmlns:p14="http://schemas.microsoft.com/office/powerpoint/2010/main" val="2152443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318D8AE-3B71-4EE2-9075-15ACA32F8E40}" type="slidenum">
              <a:rPr lang="en-US" altLang="en-US"/>
              <a:pPr>
                <a:defRPr/>
              </a:pPr>
              <a:t>‹#›</a:t>
            </a:fld>
            <a:endParaRPr lang="en-US" altLang="en-US"/>
          </a:p>
        </p:txBody>
      </p:sp>
    </p:spTree>
    <p:extLst>
      <p:ext uri="{BB962C8B-B14F-4D97-AF65-F5344CB8AC3E}">
        <p14:creationId xmlns:p14="http://schemas.microsoft.com/office/powerpoint/2010/main" val="2129642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53AFDC3D-5265-4B25-B729-5A68BE001A05}" type="slidenum">
              <a:rPr lang="en-US" altLang="en-US"/>
              <a:pPr>
                <a:defRPr/>
              </a:pPr>
              <a:t>‹#›</a:t>
            </a:fld>
            <a:endParaRPr lang="en-US" altLang="en-US"/>
          </a:p>
        </p:txBody>
      </p:sp>
    </p:spTree>
    <p:extLst>
      <p:ext uri="{BB962C8B-B14F-4D97-AF65-F5344CB8AC3E}">
        <p14:creationId xmlns:p14="http://schemas.microsoft.com/office/powerpoint/2010/main" val="3864023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561D7D2-94D7-4E09-BB9C-70D4875D6BA0}" type="slidenum">
              <a:rPr lang="en-US" altLang="en-US"/>
              <a:pPr>
                <a:defRPr/>
              </a:pPr>
              <a:t>‹#›</a:t>
            </a:fld>
            <a:endParaRPr lang="en-US" altLang="en-US"/>
          </a:p>
        </p:txBody>
      </p:sp>
    </p:spTree>
    <p:extLst>
      <p:ext uri="{BB962C8B-B14F-4D97-AF65-F5344CB8AC3E}">
        <p14:creationId xmlns:p14="http://schemas.microsoft.com/office/powerpoint/2010/main" val="2233165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54D2006-7B32-4DB6-B997-0FF7E2ADAB6E}" type="slidenum">
              <a:rPr lang="en-US" altLang="en-US"/>
              <a:pPr>
                <a:defRPr/>
              </a:pPr>
              <a:t>‹#›</a:t>
            </a:fld>
            <a:endParaRPr lang="en-US" altLang="en-US"/>
          </a:p>
        </p:txBody>
      </p:sp>
    </p:spTree>
    <p:extLst>
      <p:ext uri="{BB962C8B-B14F-4D97-AF65-F5344CB8AC3E}">
        <p14:creationId xmlns:p14="http://schemas.microsoft.com/office/powerpoint/2010/main" val="403694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DF78C33-0F80-4B84-BD06-CAA47112B691}" type="slidenum">
              <a:rPr lang="en-US" altLang="en-US"/>
              <a:pPr>
                <a:defRPr/>
              </a:pPr>
              <a:t>‹#›</a:t>
            </a:fld>
            <a:endParaRPr lang="en-US" altLang="en-US"/>
          </a:p>
        </p:txBody>
      </p:sp>
    </p:spTree>
    <p:extLst>
      <p:ext uri="{BB962C8B-B14F-4D97-AF65-F5344CB8AC3E}">
        <p14:creationId xmlns:p14="http://schemas.microsoft.com/office/powerpoint/2010/main" val="183249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42B1903-18A6-4875-8B05-F9C13C469120}" type="slidenum">
              <a:rPr lang="en-US" altLang="en-US"/>
              <a:pPr>
                <a:defRPr/>
              </a:pPr>
              <a:t>‹#›</a:t>
            </a:fld>
            <a:endParaRPr lang="en-US" altLang="en-US"/>
          </a:p>
        </p:txBody>
      </p:sp>
    </p:spTree>
    <p:extLst>
      <p:ext uri="{BB962C8B-B14F-4D97-AF65-F5344CB8AC3E}">
        <p14:creationId xmlns:p14="http://schemas.microsoft.com/office/powerpoint/2010/main" val="50872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5C8F37F9-9AE7-40C6-9443-3518B9C8A6E8}" type="slidenum">
              <a:rPr lang="en-US" altLang="en-US"/>
              <a:pPr>
                <a:defRPr/>
              </a:pPr>
              <a:t>‹#›</a:t>
            </a:fld>
            <a:endParaRPr lang="en-US" altLang="en-US"/>
          </a:p>
        </p:txBody>
      </p:sp>
    </p:spTree>
    <p:extLst>
      <p:ext uri="{BB962C8B-B14F-4D97-AF65-F5344CB8AC3E}">
        <p14:creationId xmlns:p14="http://schemas.microsoft.com/office/powerpoint/2010/main" val="424862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7185D8C9-0608-41B7-8EAE-65E1DF65B33F}" type="slidenum">
              <a:rPr lang="en-US" altLang="en-US"/>
              <a:pPr>
                <a:defRPr/>
              </a:pPr>
              <a:t>‹#›</a:t>
            </a:fld>
            <a:endParaRPr lang="en-US" altLang="en-US"/>
          </a:p>
        </p:txBody>
      </p:sp>
    </p:spTree>
    <p:extLst>
      <p:ext uri="{BB962C8B-B14F-4D97-AF65-F5344CB8AC3E}">
        <p14:creationId xmlns:p14="http://schemas.microsoft.com/office/powerpoint/2010/main" val="300657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EF3116D-19A7-4353-9A3D-E478E5E6C239}" type="slidenum">
              <a:rPr lang="en-US" altLang="en-US"/>
              <a:pPr>
                <a:defRPr/>
              </a:pPr>
              <a:t>‹#›</a:t>
            </a:fld>
            <a:endParaRPr lang="en-US" altLang="en-US"/>
          </a:p>
        </p:txBody>
      </p:sp>
    </p:spTree>
    <p:extLst>
      <p:ext uri="{BB962C8B-B14F-4D97-AF65-F5344CB8AC3E}">
        <p14:creationId xmlns:p14="http://schemas.microsoft.com/office/powerpoint/2010/main" val="388169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249F88E-01FE-4330-A3E6-78597FB17939}" type="slidenum">
              <a:rPr lang="en-US" altLang="en-US"/>
              <a:pPr>
                <a:defRPr/>
              </a:pPr>
              <a:t>‹#›</a:t>
            </a:fld>
            <a:endParaRPr lang="en-US" altLang="en-US"/>
          </a:p>
        </p:txBody>
      </p:sp>
    </p:spTree>
    <p:extLst>
      <p:ext uri="{BB962C8B-B14F-4D97-AF65-F5344CB8AC3E}">
        <p14:creationId xmlns:p14="http://schemas.microsoft.com/office/powerpoint/2010/main" val="134387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C282AC3-6D03-4EC4-9ED4-D0F296ED0DC3}" type="slidenum">
              <a:rPr lang="en-US" altLang="en-US"/>
              <a:pPr>
                <a:defRPr/>
              </a:pPr>
              <a:t>‹#›</a:t>
            </a:fld>
            <a:endParaRPr lang="en-US" altLang="en-US"/>
          </a:p>
        </p:txBody>
      </p:sp>
    </p:spTree>
    <p:extLst>
      <p:ext uri="{BB962C8B-B14F-4D97-AF65-F5344CB8AC3E}">
        <p14:creationId xmlns:p14="http://schemas.microsoft.com/office/powerpoint/2010/main" val="19340370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C1677F7A-7F48-40FC-959A-DCA4AB1EDAE7}" type="slidenum">
              <a:rPr lang="en-US" altLang="en-US"/>
              <a:pPr>
                <a:defRPr/>
              </a:pPr>
              <a:t>‹#›</a:t>
            </a:fld>
            <a:endParaRPr lang="en-US" alt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09"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4011"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7906A9DC-6F58-466C-87C5-D9596C28777B}" type="slidenum">
              <a:rPr lang="en-US" altLang="en-US"/>
              <a:pPr>
                <a:defRPr/>
              </a:pPr>
              <a:t>‹#›</a:t>
            </a:fld>
            <a:endParaRPr lang="en-US" alt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altLang="en-US" sz="2200" smtClean="0">
              <a:latin typeface="Arial" charset="0"/>
            </a:endParaRPr>
          </a:p>
        </p:txBody>
      </p:sp>
    </p:spTree>
  </p:cSld>
  <p:clrMap bg1="dk2" tx1="lt1" bg2="dk1" tx2="lt2" accent1="accent1" accent2="accent2" accent3="accent3" accent4="accent4" accent5="accent5" accent6="accent6" hlink="hlink" folHlink="folHlink"/>
  <p:sldLayoutIdLst>
    <p:sldLayoutId id="2147484010"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smtClean="0">
                <a:latin typeface="Verdana" pitchFamily="34" charset="0"/>
              </a:rPr>
              <a:t>Slide 1</a:t>
            </a:r>
          </a:p>
        </p:txBody>
      </p:sp>
      <p:sp>
        <p:nvSpPr>
          <p:cNvPr id="34820" name="Rectangle 2"/>
          <p:cNvSpPr>
            <a:spLocks noGrp="1" noChangeArrowheads="1"/>
          </p:cNvSpPr>
          <p:nvPr>
            <p:ph type="title"/>
          </p:nvPr>
        </p:nvSpPr>
        <p:spPr/>
        <p:txBody>
          <a:bodyPr/>
          <a:lstStyle/>
          <a:p>
            <a:pPr marL="0" indent="0"/>
            <a:r>
              <a:rPr lang="en-US" sz="2800" b="1" dirty="0" smtClean="0">
                <a:latin typeface="Century" panose="02040604050505020304" pitchFamily="18" charset="0"/>
              </a:rPr>
              <a:t>Analytics </a:t>
            </a:r>
            <a:r>
              <a:rPr lang="en-US" sz="2800" b="1" dirty="0">
                <a:latin typeface="Century" panose="02040604050505020304" pitchFamily="18" charset="0"/>
              </a:rPr>
              <a:t>Project </a:t>
            </a:r>
            <a:r>
              <a:rPr lang="en-US" sz="2800" b="1" dirty="0" smtClean="0">
                <a:latin typeface="Century" panose="02040604050505020304" pitchFamily="18" charset="0"/>
              </a:rPr>
              <a:t>Symposium - Fall 2016</a:t>
            </a:r>
            <a:endParaRPr lang="en-US" sz="3600" b="1" dirty="0">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Analytics Project:  </a:t>
            </a:r>
            <a:r>
              <a:rPr lang="en-US" b="1" dirty="0" smtClean="0">
                <a:solidFill>
                  <a:srgbClr val="FF0000"/>
                </a:solidFill>
                <a:latin typeface="Century" panose="02040604050505020304" pitchFamily="18" charset="0"/>
              </a:rPr>
              <a:t>Analysis of road accidents in NYC and their contributing factors</a:t>
            </a:r>
          </a:p>
          <a:p>
            <a:pPr marL="0" indent="0">
              <a:buNone/>
            </a:pPr>
            <a:endParaRPr lang="en-US" sz="1200" b="1" dirty="0">
              <a:solidFill>
                <a:srgbClr val="00B0F0"/>
              </a:solidFill>
              <a:latin typeface="Century" panose="02040604050505020304" pitchFamily="18" charset="0"/>
            </a:endParaRPr>
          </a:p>
          <a:p>
            <a:pPr marL="0" indent="0">
              <a:buNone/>
            </a:pPr>
            <a:r>
              <a:rPr lang="en-US" b="1" dirty="0" smtClean="0">
                <a:latin typeface="Century" panose="02040604050505020304" pitchFamily="18" charset="0"/>
              </a:rPr>
              <a:t>Team:  </a:t>
            </a:r>
            <a:r>
              <a:rPr lang="en-US" b="1" dirty="0" err="1" smtClean="0">
                <a:solidFill>
                  <a:srgbClr val="FF0000"/>
                </a:solidFill>
                <a:latin typeface="Century" panose="02040604050505020304" pitchFamily="18" charset="0"/>
              </a:rPr>
              <a:t>Girish</a:t>
            </a:r>
            <a:r>
              <a:rPr lang="en-US" b="1" dirty="0" smtClean="0">
                <a:solidFill>
                  <a:srgbClr val="FF0000"/>
                </a:solidFill>
                <a:latin typeface="Century" panose="02040604050505020304" pitchFamily="18" charset="0"/>
              </a:rPr>
              <a:t> Ganesh </a:t>
            </a:r>
            <a:r>
              <a:rPr lang="en-US" b="1" dirty="0" err="1" smtClean="0">
                <a:solidFill>
                  <a:srgbClr val="FF0000"/>
                </a:solidFill>
                <a:latin typeface="Century" panose="02040604050505020304" pitchFamily="18" charset="0"/>
              </a:rPr>
              <a:t>Prabhu</a:t>
            </a:r>
            <a:r>
              <a:rPr lang="en-US" b="1" dirty="0" smtClean="0">
                <a:solidFill>
                  <a:srgbClr val="FF0000"/>
                </a:solidFill>
                <a:latin typeface="Century" panose="02040604050505020304" pitchFamily="18" charset="0"/>
              </a:rPr>
              <a:t> (ggp234)</a:t>
            </a:r>
          </a:p>
          <a:p>
            <a:pPr marL="0" indent="0">
              <a:buNone/>
            </a:pPr>
            <a:r>
              <a:rPr lang="en-US" b="1" dirty="0" smtClean="0">
                <a:solidFill>
                  <a:srgbClr val="FF0000"/>
                </a:solidFill>
                <a:latin typeface="Century" panose="02040604050505020304" pitchFamily="18" charset="0"/>
              </a:rPr>
              <a:t>Rahul Ramesh Kumar (rrk310)</a:t>
            </a:r>
          </a:p>
          <a:p>
            <a:pPr marL="0" indent="0">
              <a:buNone/>
            </a:pPr>
            <a:endParaRPr lang="en-US" sz="1200" b="1" dirty="0" smtClean="0">
              <a:latin typeface="Century" panose="02040604050505020304" pitchFamily="18" charset="0"/>
            </a:endParaRPr>
          </a:p>
          <a:p>
            <a:pPr marL="0" indent="0">
              <a:buNone/>
            </a:pPr>
            <a:r>
              <a:rPr lang="en-US" b="1" dirty="0" smtClean="0">
                <a:latin typeface="Century" panose="02040604050505020304" pitchFamily="18" charset="0"/>
              </a:rPr>
              <a:t>Abstract:  </a:t>
            </a:r>
            <a:r>
              <a:rPr lang="en-US" b="1" dirty="0" smtClean="0">
                <a:solidFill>
                  <a:srgbClr val="FF0000"/>
                </a:solidFill>
                <a:latin typeface="Century" panose="02040604050505020304" pitchFamily="18" charset="0"/>
              </a:rPr>
              <a:t>In </a:t>
            </a:r>
            <a:r>
              <a:rPr lang="en-US" b="1" dirty="0">
                <a:solidFill>
                  <a:srgbClr val="FF0000"/>
                </a:solidFill>
                <a:latin typeface="Century" panose="02040604050505020304" pitchFamily="18" charset="0"/>
              </a:rPr>
              <a:t>this paper we have developed an analytic that aims to extract valuable information about road accidents and </a:t>
            </a:r>
            <a:r>
              <a:rPr lang="en-US" b="1" dirty="0" smtClean="0">
                <a:solidFill>
                  <a:srgbClr val="FF0000"/>
                </a:solidFill>
                <a:latin typeface="Century" panose="02040604050505020304" pitchFamily="18" charset="0"/>
              </a:rPr>
              <a:t>its co-relation with </a:t>
            </a:r>
            <a:r>
              <a:rPr lang="en-US" b="1" dirty="0">
                <a:solidFill>
                  <a:srgbClr val="FF0000"/>
                </a:solidFill>
                <a:latin typeface="Century" panose="02040604050505020304" pitchFamily="18" charset="0"/>
              </a:rPr>
              <a:t>external factors such as street conditions, vehicle </a:t>
            </a:r>
            <a:r>
              <a:rPr lang="en-US" b="1" dirty="0" smtClean="0">
                <a:solidFill>
                  <a:srgbClr val="FF0000"/>
                </a:solidFill>
                <a:latin typeface="Century" panose="02040604050505020304" pitchFamily="18" charset="0"/>
              </a:rPr>
              <a:t>types, seasons </a:t>
            </a:r>
            <a:r>
              <a:rPr lang="en-US" b="1" dirty="0">
                <a:solidFill>
                  <a:srgbClr val="FF0000"/>
                </a:solidFill>
                <a:latin typeface="Century" panose="02040604050505020304" pitchFamily="18" charset="0"/>
              </a:rPr>
              <a:t>etc</a:t>
            </a:r>
            <a:r>
              <a:rPr lang="en-US" b="1" dirty="0" smtClean="0">
                <a:solidFill>
                  <a:srgbClr val="FF0000"/>
                </a:solidFill>
                <a:latin typeface="Century" panose="02040604050505020304" pitchFamily="18" charset="0"/>
              </a:rPr>
              <a:t>. We </a:t>
            </a:r>
            <a:r>
              <a:rPr lang="en-US" b="1" dirty="0">
                <a:solidFill>
                  <a:srgbClr val="FF0000"/>
                </a:solidFill>
                <a:latin typeface="Century" panose="02040604050505020304" pitchFamily="18" charset="0"/>
              </a:rPr>
              <a:t>do this by applying a </a:t>
            </a:r>
            <a:r>
              <a:rPr lang="en-US" b="1" dirty="0" smtClean="0">
                <a:solidFill>
                  <a:srgbClr val="FF0000"/>
                </a:solidFill>
                <a:latin typeface="Century" panose="02040604050505020304" pitchFamily="18" charset="0"/>
              </a:rPr>
              <a:t>K-mode </a:t>
            </a:r>
            <a:r>
              <a:rPr lang="en-US" b="1" dirty="0">
                <a:solidFill>
                  <a:srgbClr val="FF0000"/>
                </a:solidFill>
                <a:latin typeface="Century" panose="02040604050505020304" pitchFamily="18" charset="0"/>
              </a:rPr>
              <a:t>clustering algorithm followed by Association rule mining thereby achieving as much accuracy as possible from the data </a:t>
            </a:r>
            <a:r>
              <a:rPr lang="en-US" b="1" dirty="0" smtClean="0">
                <a:solidFill>
                  <a:srgbClr val="FF0000"/>
                </a:solidFill>
                <a:latin typeface="Century" panose="02040604050505020304" pitchFamily="18" charset="0"/>
              </a:rPr>
              <a:t>set without making any assumptions about the size of the data.</a:t>
            </a:r>
            <a:endParaRPr lang="en-US" altLang="en-US" dirty="0"/>
          </a:p>
        </p:txBody>
      </p:sp>
    </p:spTree>
    <p:extLst>
      <p:ext uri="{BB962C8B-B14F-4D97-AF65-F5344CB8AC3E}">
        <p14:creationId xmlns:p14="http://schemas.microsoft.com/office/powerpoint/2010/main" val="787626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10</a:t>
            </a: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Summary</a:t>
            </a:r>
          </a:p>
          <a:p>
            <a:pPr marL="0" indent="0">
              <a:buNone/>
            </a:pPr>
            <a:r>
              <a:rPr lang="en-US" sz="2000" b="1" dirty="0" smtClean="0">
                <a:solidFill>
                  <a:srgbClr val="FF0000"/>
                </a:solidFill>
                <a:latin typeface="Century" panose="02040604050505020304" pitchFamily="18" charset="0"/>
              </a:rPr>
              <a:t>We have demonstrated how an analytic can be implemented using heterogeneous data. The results have been carefully assessed and we have performed various iterations to provide the final results. The tools used to develop the analytic are Hadoop, Hive, Spark, </a:t>
            </a:r>
            <a:r>
              <a:rPr lang="en-US" sz="2000" b="1" dirty="0" err="1" smtClean="0">
                <a:solidFill>
                  <a:srgbClr val="FF0000"/>
                </a:solidFill>
                <a:latin typeface="Century" panose="02040604050505020304" pitchFamily="18" charset="0"/>
              </a:rPr>
              <a:t>MLlib</a:t>
            </a:r>
            <a:r>
              <a:rPr lang="en-US" sz="2000" b="1" dirty="0" smtClean="0">
                <a:solidFill>
                  <a:srgbClr val="FF0000"/>
                </a:solidFill>
                <a:latin typeface="Century" panose="02040604050505020304" pitchFamily="18" charset="0"/>
              </a:rPr>
              <a:t> which are highly recognized in the Big data open source world.</a:t>
            </a:r>
          </a:p>
          <a:p>
            <a:pPr marL="0" indent="0">
              <a:buNone/>
            </a:pPr>
            <a:endParaRPr lang="en-US" sz="2000" b="1" dirty="0">
              <a:solidFill>
                <a:srgbClr val="00B0F0"/>
              </a:solidFill>
              <a:latin typeface="Century" panose="02040604050505020304" pitchFamily="18" charset="0"/>
            </a:endParaRPr>
          </a:p>
          <a:p>
            <a:pPr marL="0" indent="0">
              <a:buNone/>
            </a:pPr>
            <a:r>
              <a:rPr lang="en-US" sz="2800" b="1" dirty="0">
                <a:latin typeface="Century" panose="02040604050505020304" pitchFamily="18" charset="0"/>
              </a:rPr>
              <a:t>Acknowledgements</a:t>
            </a:r>
          </a:p>
          <a:p>
            <a:pPr marL="0" indent="0">
              <a:buNone/>
            </a:pPr>
            <a:endParaRPr lang="en-US" sz="1050" b="1" dirty="0">
              <a:solidFill>
                <a:srgbClr val="FF0000"/>
              </a:solidFill>
              <a:latin typeface="Century" panose="02040604050505020304" pitchFamily="18" charset="0"/>
            </a:endParaRPr>
          </a:p>
          <a:p>
            <a:pPr marL="0" indent="0">
              <a:buNone/>
            </a:pPr>
            <a:r>
              <a:rPr lang="en-US" sz="2000" b="1" dirty="0">
                <a:solidFill>
                  <a:srgbClr val="FF0000"/>
                </a:solidFill>
                <a:latin typeface="Century" panose="02040604050505020304" pitchFamily="18" charset="0"/>
              </a:rPr>
              <a:t>We </a:t>
            </a:r>
            <a:r>
              <a:rPr lang="en-US" sz="2000" b="1" dirty="0" smtClean="0">
                <a:solidFill>
                  <a:srgbClr val="FF0000"/>
                </a:solidFill>
                <a:latin typeface="Century" panose="02040604050505020304" pitchFamily="18" charset="0"/>
              </a:rPr>
              <a:t>thank </a:t>
            </a:r>
            <a:r>
              <a:rPr lang="en-US" sz="2000" b="1" dirty="0">
                <a:solidFill>
                  <a:srgbClr val="FF0000"/>
                </a:solidFill>
                <a:latin typeface="Century" panose="02040604050505020304" pitchFamily="18" charset="0"/>
              </a:rPr>
              <a:t>Professor Suzanne McIntosh for introducing us to the various big data tools and providing valuable feedback and advice during the course of our project</a:t>
            </a:r>
            <a:r>
              <a:rPr lang="en-US" sz="2000" b="1" dirty="0" smtClean="0">
                <a:solidFill>
                  <a:srgbClr val="FF0000"/>
                </a:solidFill>
                <a:latin typeface="Century" panose="02040604050505020304" pitchFamily="18" charset="0"/>
              </a:rPr>
              <a:t>.</a:t>
            </a:r>
          </a:p>
          <a:p>
            <a:pPr marL="0" indent="0">
              <a:buNone/>
            </a:pPr>
            <a:r>
              <a:rPr lang="en-US" sz="2000" b="1" dirty="0">
                <a:solidFill>
                  <a:srgbClr val="FF0000"/>
                </a:solidFill>
                <a:latin typeface="Century" panose="02040604050505020304" pitchFamily="18" charset="0"/>
              </a:rPr>
              <a:t>We would also like to </a:t>
            </a:r>
            <a:r>
              <a:rPr lang="en-US" sz="2000" b="1" dirty="0" smtClean="0">
                <a:solidFill>
                  <a:srgbClr val="FF0000"/>
                </a:solidFill>
                <a:latin typeface="Century" panose="02040604050505020304" pitchFamily="18" charset="0"/>
              </a:rPr>
              <a:t>thank NYU HPC for providing the </a:t>
            </a:r>
            <a:r>
              <a:rPr lang="en-US" sz="2000" b="1" dirty="0">
                <a:solidFill>
                  <a:srgbClr val="FF0000"/>
                </a:solidFill>
                <a:latin typeface="Century" panose="02040604050505020304" pitchFamily="18" charset="0"/>
              </a:rPr>
              <a:t>D</a:t>
            </a:r>
            <a:r>
              <a:rPr lang="en-US" sz="2000" b="1" dirty="0" smtClean="0">
                <a:solidFill>
                  <a:srgbClr val="FF0000"/>
                </a:solidFill>
                <a:latin typeface="Century" panose="02040604050505020304" pitchFamily="18" charset="0"/>
              </a:rPr>
              <a:t>umbo cluster for performing computation of our Analytic.</a:t>
            </a:r>
            <a:endParaRPr lang="en-US" sz="1050" b="1" dirty="0">
              <a:solidFill>
                <a:srgbClr val="FF000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899146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11</a:t>
            </a: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References</a:t>
            </a:r>
          </a:p>
          <a:p>
            <a:pPr marL="457200" indent="-457200">
              <a:buAutoNum type="arabicPeriod"/>
            </a:pPr>
            <a:r>
              <a:rPr lang="en-US" sz="2000" b="1" dirty="0" smtClean="0">
                <a:solidFill>
                  <a:srgbClr val="FF0000"/>
                </a:solidFill>
                <a:latin typeface="Century" panose="02040604050505020304" pitchFamily="18" charset="0"/>
              </a:rPr>
              <a:t>A </a:t>
            </a:r>
            <a:r>
              <a:rPr lang="en-US" sz="2000" b="1" dirty="0">
                <a:solidFill>
                  <a:srgbClr val="FF0000"/>
                </a:solidFill>
                <a:latin typeface="Century" panose="02040604050505020304" pitchFamily="18" charset="0"/>
              </a:rPr>
              <a:t>data mining framework to analyze road accident data, 2015 </a:t>
            </a:r>
          </a:p>
          <a:p>
            <a:pPr marL="457200" indent="-457200">
              <a:buAutoNum type="arabicPeriod"/>
            </a:pPr>
            <a:r>
              <a:rPr lang="en-US" sz="2000" b="1" dirty="0" smtClean="0">
                <a:solidFill>
                  <a:srgbClr val="FF0000"/>
                </a:solidFill>
                <a:latin typeface="Century" panose="02040604050505020304" pitchFamily="18" charset="0"/>
              </a:rPr>
              <a:t>A </a:t>
            </a:r>
            <a:r>
              <a:rPr lang="en-US" sz="2000" b="1" dirty="0">
                <a:solidFill>
                  <a:srgbClr val="FF0000"/>
                </a:solidFill>
                <a:latin typeface="Century" panose="02040604050505020304" pitchFamily="18" charset="0"/>
              </a:rPr>
              <a:t>data mining approach to identify key factors of traffic injury severity, </a:t>
            </a:r>
            <a:r>
              <a:rPr lang="en-US" sz="2000" b="1" dirty="0" smtClean="0">
                <a:solidFill>
                  <a:srgbClr val="FF0000"/>
                </a:solidFill>
                <a:latin typeface="Century" panose="02040604050505020304" pitchFamily="18" charset="0"/>
              </a:rPr>
              <a:t>2010</a:t>
            </a:r>
          </a:p>
          <a:p>
            <a:pPr marL="457200" indent="-457200">
              <a:buAutoNum type="arabicPeriod"/>
            </a:pPr>
            <a:r>
              <a:rPr lang="en-US" sz="2000" b="1" dirty="0" smtClean="0">
                <a:solidFill>
                  <a:srgbClr val="FF0000"/>
                </a:solidFill>
                <a:latin typeface="Century" panose="02040604050505020304" pitchFamily="18" charset="0"/>
              </a:rPr>
              <a:t>Big </a:t>
            </a:r>
            <a:r>
              <a:rPr lang="en-US" sz="2000" b="1" dirty="0">
                <a:solidFill>
                  <a:srgbClr val="FF0000"/>
                </a:solidFill>
                <a:latin typeface="Century" panose="02040604050505020304" pitchFamily="18" charset="0"/>
              </a:rPr>
              <a:t>Data Analytics and Visualization with </a:t>
            </a:r>
            <a:r>
              <a:rPr lang="en-US" sz="2000" b="1" dirty="0" err="1">
                <a:solidFill>
                  <a:srgbClr val="FF0000"/>
                </a:solidFill>
                <a:latin typeface="Century" panose="02040604050505020304" pitchFamily="18" charset="0"/>
              </a:rPr>
              <a:t>Spatio</a:t>
            </a:r>
            <a:r>
              <a:rPr lang="en-US" sz="2000" b="1" dirty="0">
                <a:solidFill>
                  <a:srgbClr val="FF0000"/>
                </a:solidFill>
                <a:latin typeface="Century" panose="02040604050505020304" pitchFamily="18" charset="0"/>
              </a:rPr>
              <a:t>-Temporal Correlations for Traffic </a:t>
            </a:r>
            <a:r>
              <a:rPr lang="en-US" sz="2000" b="1" dirty="0" smtClean="0">
                <a:solidFill>
                  <a:srgbClr val="FF0000"/>
                </a:solidFill>
                <a:latin typeface="Century" panose="02040604050505020304" pitchFamily="18" charset="0"/>
              </a:rPr>
              <a:t>Accidents</a:t>
            </a:r>
          </a:p>
          <a:p>
            <a:pPr marL="457200" indent="-457200">
              <a:buAutoNum type="arabicPeriod"/>
            </a:pPr>
            <a:r>
              <a:rPr lang="en-US" sz="2000" b="1" dirty="0" smtClean="0">
                <a:solidFill>
                  <a:srgbClr val="FF0000"/>
                </a:solidFill>
                <a:latin typeface="Century" panose="02040604050505020304" pitchFamily="18" charset="0"/>
              </a:rPr>
              <a:t>Using </a:t>
            </a:r>
            <a:r>
              <a:rPr lang="en-US" sz="2000" b="1" dirty="0">
                <a:solidFill>
                  <a:srgbClr val="FF0000"/>
                </a:solidFill>
                <a:latin typeface="Century" panose="02040604050505020304" pitchFamily="18" charset="0"/>
              </a:rPr>
              <a:t>logistic regression to estimate the influence of accident factors on accident </a:t>
            </a:r>
            <a:r>
              <a:rPr lang="en-US" sz="2000" b="1" dirty="0" smtClean="0">
                <a:solidFill>
                  <a:srgbClr val="FF0000"/>
                </a:solidFill>
                <a:latin typeface="Century" panose="02040604050505020304" pitchFamily="18" charset="0"/>
              </a:rPr>
              <a:t>severity</a:t>
            </a:r>
          </a:p>
          <a:p>
            <a:pPr marL="457200" indent="-457200">
              <a:buAutoNum type="arabicPeriod"/>
            </a:pPr>
            <a:r>
              <a:rPr lang="en-US" sz="2000" b="1" dirty="0" smtClean="0">
                <a:solidFill>
                  <a:srgbClr val="FF0000"/>
                </a:solidFill>
                <a:latin typeface="Century" panose="02040604050505020304" pitchFamily="18" charset="0"/>
              </a:rPr>
              <a:t>Spark</a:t>
            </a:r>
            <a:r>
              <a:rPr lang="en-US" sz="2000" b="1" dirty="0">
                <a:solidFill>
                  <a:srgbClr val="FF0000"/>
                </a:solidFill>
                <a:latin typeface="Century" panose="02040604050505020304" pitchFamily="18" charset="0"/>
              </a:rPr>
              <a:t>: Cluster Computing with Working </a:t>
            </a:r>
            <a:r>
              <a:rPr lang="en-US" sz="2000" b="1" dirty="0" smtClean="0">
                <a:solidFill>
                  <a:srgbClr val="FF0000"/>
                </a:solidFill>
                <a:latin typeface="Century" panose="02040604050505020304" pitchFamily="18" charset="0"/>
              </a:rPr>
              <a:t>Sets</a:t>
            </a:r>
          </a:p>
          <a:p>
            <a:pPr marL="457200" indent="-457200">
              <a:buAutoNum type="arabicPeriod"/>
            </a:pPr>
            <a:r>
              <a:rPr lang="en-US" sz="2000" b="1" dirty="0" smtClean="0">
                <a:solidFill>
                  <a:srgbClr val="FF0000"/>
                </a:solidFill>
                <a:latin typeface="Century" panose="02040604050505020304" pitchFamily="18" charset="0"/>
              </a:rPr>
              <a:t>Resilient </a:t>
            </a:r>
            <a:r>
              <a:rPr lang="en-US" sz="2000" b="1" dirty="0">
                <a:solidFill>
                  <a:srgbClr val="FF0000"/>
                </a:solidFill>
                <a:latin typeface="Century" panose="02040604050505020304" pitchFamily="18" charset="0"/>
              </a:rPr>
              <a:t>Distributed Datasets: A Fault-Tolerant Abstraction for In-Memory Cluster </a:t>
            </a:r>
            <a:r>
              <a:rPr lang="en-US" sz="2000" b="1" dirty="0" smtClean="0">
                <a:solidFill>
                  <a:srgbClr val="FF0000"/>
                </a:solidFill>
                <a:latin typeface="Century" panose="02040604050505020304" pitchFamily="18" charset="0"/>
              </a:rPr>
              <a:t>Computing</a:t>
            </a:r>
          </a:p>
          <a:p>
            <a:pPr marL="457200" indent="-457200">
              <a:buAutoNum type="arabicPeriod"/>
            </a:pPr>
            <a:r>
              <a:rPr lang="en-US" sz="2000" b="1" dirty="0" smtClean="0">
                <a:solidFill>
                  <a:srgbClr val="FF0000"/>
                </a:solidFill>
                <a:latin typeface="Century" panose="02040604050505020304" pitchFamily="18" charset="0"/>
              </a:rPr>
              <a:t>Apache </a:t>
            </a:r>
            <a:r>
              <a:rPr lang="en-US" sz="2000" b="1" dirty="0">
                <a:solidFill>
                  <a:srgbClr val="FF0000"/>
                </a:solidFill>
                <a:latin typeface="Century" panose="02040604050505020304" pitchFamily="18" charset="0"/>
              </a:rPr>
              <a:t>Hive. http://</a:t>
            </a:r>
            <a:r>
              <a:rPr lang="en-US" sz="2000" b="1" dirty="0" err="1">
                <a:solidFill>
                  <a:srgbClr val="FF0000"/>
                </a:solidFill>
                <a:latin typeface="Century" panose="02040604050505020304" pitchFamily="18" charset="0"/>
              </a:rPr>
              <a:t>hadoop.apache.org</a:t>
            </a:r>
            <a:r>
              <a:rPr lang="en-US" sz="2000" b="1" dirty="0">
                <a:solidFill>
                  <a:srgbClr val="FF0000"/>
                </a:solidFill>
                <a:latin typeface="Century" panose="02040604050505020304" pitchFamily="18" charset="0"/>
              </a:rPr>
              <a:t>/hive</a:t>
            </a:r>
            <a:r>
              <a:rPr lang="en-US" sz="2000" b="1" dirty="0" smtClean="0">
                <a:solidFill>
                  <a:srgbClr val="FF0000"/>
                </a:solidFill>
                <a:latin typeface="Century" panose="02040604050505020304" pitchFamily="18" charset="0"/>
              </a:rPr>
              <a:t>.</a:t>
            </a:r>
            <a:endParaRPr lang="en-US" sz="2000" b="1" dirty="0">
              <a:latin typeface="Century" panose="02040604050505020304" pitchFamily="18" charset="0"/>
            </a:endParaRPr>
          </a:p>
        </p:txBody>
      </p:sp>
    </p:spTree>
    <p:extLst>
      <p:ext uri="{BB962C8B-B14F-4D97-AF65-F5344CB8AC3E}">
        <p14:creationId xmlns:p14="http://schemas.microsoft.com/office/powerpoint/2010/main" val="2994716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smtClean="0">
                <a:latin typeface="Verdana" pitchFamily="34" charset="0"/>
              </a:rPr>
              <a:t>Slide 12</a:t>
            </a: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sz="5400" b="1" dirty="0" smtClean="0">
              <a:solidFill>
                <a:srgbClr val="00B0F0"/>
              </a:solidFill>
              <a:latin typeface="Century" panose="02040604050505020304" pitchFamily="18" charset="0"/>
            </a:endParaRPr>
          </a:p>
          <a:p>
            <a:pPr eaLnBrk="1" hangingPunct="1">
              <a:lnSpc>
                <a:spcPct val="80000"/>
              </a:lnSpc>
              <a:buNone/>
              <a:defRPr/>
            </a:pPr>
            <a:endParaRPr lang="en-US" sz="5400" b="1" dirty="0">
              <a:solidFill>
                <a:srgbClr val="00B0F0"/>
              </a:solidFill>
              <a:latin typeface="Century" panose="02040604050505020304" pitchFamily="18" charset="0"/>
            </a:endParaRPr>
          </a:p>
          <a:p>
            <a:pPr algn="ctr" eaLnBrk="1" hangingPunct="1">
              <a:lnSpc>
                <a:spcPct val="80000"/>
              </a:lnSpc>
              <a:buNone/>
              <a:defRPr/>
            </a:pPr>
            <a:r>
              <a:rPr lang="en-US" sz="5400" b="1" i="1" dirty="0" smtClean="0">
                <a:latin typeface="Century" panose="02040604050505020304" pitchFamily="18" charset="0"/>
              </a:rPr>
              <a:t>Thank you!</a:t>
            </a:r>
            <a:endParaRPr lang="en-US" sz="2000" b="1" i="1" dirty="0" smtClean="0">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1717704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2</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FF000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marL="0" indent="0">
              <a:buNone/>
            </a:pPr>
            <a:r>
              <a:rPr lang="en-US" sz="2800" b="1" dirty="0" smtClean="0">
                <a:latin typeface="Century" panose="02040604050505020304" pitchFamily="18" charset="0"/>
              </a:rPr>
              <a:t>Motivation</a:t>
            </a:r>
            <a:endParaRPr lang="en-US" sz="2000" b="1" dirty="0">
              <a:latin typeface="Century" panose="02040604050505020304" pitchFamily="18" charset="0"/>
            </a:endParaRPr>
          </a:p>
          <a:p>
            <a:pPr marL="0" indent="0">
              <a:buNone/>
            </a:pPr>
            <a:endParaRPr lang="en-US" sz="1600" b="1" dirty="0" smtClean="0">
              <a:latin typeface="Century" panose="02040604050505020304" pitchFamily="18" charset="0"/>
            </a:endParaRPr>
          </a:p>
          <a:p>
            <a:pPr marL="0" indent="0">
              <a:buNone/>
            </a:pPr>
            <a:r>
              <a:rPr lang="en-US" sz="2000" b="1" dirty="0" smtClean="0">
                <a:latin typeface="Century" panose="02040604050505020304" pitchFamily="18" charset="0"/>
              </a:rPr>
              <a:t>Who are the users of this analytic?     </a:t>
            </a:r>
          </a:p>
          <a:p>
            <a:pPr marL="0" indent="0">
              <a:buNone/>
            </a:pPr>
            <a:r>
              <a:rPr lang="en-US" sz="2000" b="1" dirty="0" smtClean="0">
                <a:solidFill>
                  <a:srgbClr val="FF0000"/>
                </a:solidFill>
                <a:latin typeface="Century" panose="02040604050505020304" pitchFamily="18" charset="0"/>
              </a:rPr>
              <a:t>NYS DOT and NYC Road Safety Department</a:t>
            </a:r>
          </a:p>
          <a:p>
            <a:pPr marL="0" indent="0">
              <a:buNone/>
            </a:pPr>
            <a:endParaRPr lang="en-US" sz="2000" b="1" dirty="0" smtClean="0">
              <a:latin typeface="Century" panose="02040604050505020304" pitchFamily="18" charset="0"/>
            </a:endParaRPr>
          </a:p>
          <a:p>
            <a:pPr marL="0" indent="0">
              <a:buNone/>
            </a:pPr>
            <a:r>
              <a:rPr lang="en-US" sz="2000" b="1" dirty="0" smtClean="0">
                <a:latin typeface="Century" panose="02040604050505020304" pitchFamily="18" charset="0"/>
              </a:rPr>
              <a:t>Who will benefit from this analytic?   </a:t>
            </a:r>
            <a:r>
              <a:rPr lang="en-US" sz="2000" b="1" dirty="0" smtClean="0">
                <a:solidFill>
                  <a:srgbClr val="FF0000"/>
                </a:solidFill>
                <a:latin typeface="Century" panose="02040604050505020304" pitchFamily="18" charset="0"/>
              </a:rPr>
              <a:t>Drivers/Pedestrians</a:t>
            </a:r>
          </a:p>
          <a:p>
            <a:pPr marL="0" indent="0">
              <a:buNone/>
            </a:pPr>
            <a:endParaRPr lang="en-US" sz="2000" b="1" dirty="0" smtClean="0">
              <a:latin typeface="Century" panose="02040604050505020304" pitchFamily="18" charset="0"/>
            </a:endParaRPr>
          </a:p>
          <a:p>
            <a:pPr marL="0" indent="0">
              <a:buNone/>
            </a:pPr>
            <a:r>
              <a:rPr lang="en-US" sz="2000" b="1" dirty="0" smtClean="0">
                <a:latin typeface="Century" panose="02040604050505020304" pitchFamily="18" charset="0"/>
              </a:rPr>
              <a:t>Why is this analytic important?</a:t>
            </a:r>
          </a:p>
          <a:p>
            <a:pPr marL="0" indent="0">
              <a:buNone/>
            </a:pPr>
            <a:r>
              <a:rPr lang="en-US" sz="2000" b="1" dirty="0">
                <a:solidFill>
                  <a:srgbClr val="FF0000"/>
                </a:solidFill>
                <a:latin typeface="Century" panose="02040604050505020304" pitchFamily="18" charset="0"/>
              </a:rPr>
              <a:t>There are a number of accidents in NYC whose reasons are not properly accounted for. In this analytic, we aim to provide an accurate description for the reason that attributed to the accidents so that it can be used further to improve the road safety conditions and bring safety awareness </a:t>
            </a:r>
            <a:r>
              <a:rPr lang="en-US" sz="2000" b="1" dirty="0" smtClean="0">
                <a:solidFill>
                  <a:srgbClr val="FF0000"/>
                </a:solidFill>
                <a:latin typeface="Century" panose="02040604050505020304" pitchFamily="18" charset="0"/>
              </a:rPr>
              <a:t>to people.</a:t>
            </a:r>
            <a:endParaRPr lang="en-US" sz="2000" b="1" dirty="0">
              <a:solidFill>
                <a:srgbClr val="FF0000"/>
              </a:solidFill>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1488966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3</a:t>
            </a: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marL="0" indent="0">
              <a:buNone/>
            </a:pPr>
            <a:r>
              <a:rPr lang="en-US" sz="2800" b="1" dirty="0" smtClean="0">
                <a:latin typeface="Century" panose="02040604050505020304" pitchFamily="18" charset="0"/>
              </a:rPr>
              <a:t>Goodness</a:t>
            </a:r>
            <a:endParaRPr lang="en-US" sz="2000" b="1" dirty="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r>
              <a:rPr lang="en-US" sz="2000" b="1" dirty="0" smtClean="0">
                <a:latin typeface="Century" panose="02040604050505020304" pitchFamily="18" charset="0"/>
              </a:rPr>
              <a:t>What steps were taken to assess the ‘goodness’ of the analytic?         </a:t>
            </a:r>
          </a:p>
          <a:p>
            <a:pPr marL="457200" indent="-457200">
              <a:buAutoNum type="arabicPeriod"/>
            </a:pPr>
            <a:r>
              <a:rPr lang="en-US" sz="2000" b="1" dirty="0" smtClean="0">
                <a:solidFill>
                  <a:srgbClr val="FF0000"/>
                </a:solidFill>
                <a:latin typeface="Century" panose="02040604050505020304" pitchFamily="18" charset="0"/>
              </a:rPr>
              <a:t>The input data was taken from NYC </a:t>
            </a:r>
            <a:r>
              <a:rPr lang="en-US" sz="2000" b="1" dirty="0" err="1" smtClean="0">
                <a:solidFill>
                  <a:srgbClr val="FF0000"/>
                </a:solidFill>
                <a:latin typeface="Century" panose="02040604050505020304" pitchFamily="18" charset="0"/>
              </a:rPr>
              <a:t>OpenData</a:t>
            </a:r>
            <a:r>
              <a:rPr lang="en-US" sz="2000" b="1" dirty="0" smtClean="0">
                <a:solidFill>
                  <a:srgbClr val="FF0000"/>
                </a:solidFill>
                <a:latin typeface="Century" panose="02040604050505020304" pitchFamily="18" charset="0"/>
              </a:rPr>
              <a:t> </a:t>
            </a:r>
            <a:r>
              <a:rPr lang="mr-IN" sz="2000" b="1" dirty="0" smtClean="0">
                <a:solidFill>
                  <a:srgbClr val="FF0000"/>
                </a:solidFill>
                <a:latin typeface="Century" panose="02040604050505020304" pitchFamily="18" charset="0"/>
              </a:rPr>
              <a:t>–</a:t>
            </a:r>
            <a:r>
              <a:rPr lang="en-US" sz="2000" b="1" dirty="0" smtClean="0">
                <a:solidFill>
                  <a:srgbClr val="FF0000"/>
                </a:solidFill>
                <a:latin typeface="Century" panose="02040604050505020304" pitchFamily="18" charset="0"/>
              </a:rPr>
              <a:t> NYPD Motor Vehicle collisions.</a:t>
            </a:r>
          </a:p>
          <a:p>
            <a:pPr marL="457200" indent="-457200">
              <a:buAutoNum type="arabicPeriod"/>
            </a:pPr>
            <a:r>
              <a:rPr lang="en-US" sz="2000" b="1" dirty="0" smtClean="0">
                <a:solidFill>
                  <a:srgbClr val="FF0000"/>
                </a:solidFill>
                <a:latin typeface="Century" panose="02040604050505020304" pitchFamily="18" charset="0"/>
              </a:rPr>
              <a:t>Appropriate data cleaning measures were taken to preserve the originality of data.</a:t>
            </a:r>
          </a:p>
          <a:p>
            <a:pPr marL="457200" indent="-457200">
              <a:buAutoNum type="arabicPeriod"/>
            </a:pPr>
            <a:r>
              <a:rPr lang="en-US" sz="2000" b="1" dirty="0" smtClean="0">
                <a:solidFill>
                  <a:srgbClr val="FF0000"/>
                </a:solidFill>
                <a:latin typeface="Century" panose="02040604050505020304" pitchFamily="18" charset="0"/>
              </a:rPr>
              <a:t>The big data tools used to developed the analytic are highly scalable and fault tolerant.</a:t>
            </a:r>
          </a:p>
          <a:p>
            <a:pPr marL="457200" indent="-457200">
              <a:buAutoNum type="arabicPeriod"/>
            </a:pPr>
            <a:r>
              <a:rPr lang="en-US" sz="2000" b="1" dirty="0" smtClean="0">
                <a:solidFill>
                  <a:srgbClr val="FF0000"/>
                </a:solidFill>
                <a:latin typeface="Century" panose="02040604050505020304" pitchFamily="18" charset="0"/>
              </a:rPr>
              <a:t>The intermediate results obtained after K-mode clustering showed distinct results which is required to make a strong analytic .</a:t>
            </a:r>
          </a:p>
          <a:p>
            <a:pPr marL="457200" indent="-457200">
              <a:buAutoNum type="arabicPeriod"/>
            </a:pPr>
            <a:r>
              <a:rPr lang="en-US" sz="2000" b="1" dirty="0" smtClean="0">
                <a:solidFill>
                  <a:srgbClr val="FF0000"/>
                </a:solidFill>
                <a:latin typeface="Century" panose="02040604050505020304" pitchFamily="18" charset="0"/>
              </a:rPr>
              <a:t>The final rules were obtained by using a very high confidence of 80% thereby providing accurate results.</a:t>
            </a:r>
          </a:p>
        </p:txBody>
      </p:sp>
    </p:spTree>
    <p:extLst>
      <p:ext uri="{BB962C8B-B14F-4D97-AF65-F5344CB8AC3E}">
        <p14:creationId xmlns:p14="http://schemas.microsoft.com/office/powerpoint/2010/main" val="653461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4</a:t>
            </a: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Data Sources</a:t>
            </a:r>
          </a:p>
          <a:p>
            <a:pPr marL="0" indent="0">
              <a:buNone/>
            </a:pPr>
            <a:endParaRPr lang="en-US" sz="1600" b="1" dirty="0" smtClean="0">
              <a:latin typeface="Century" panose="02040604050505020304" pitchFamily="18" charset="0"/>
            </a:endParaRPr>
          </a:p>
          <a:p>
            <a:pPr marL="0" indent="0">
              <a:buNone/>
            </a:pPr>
            <a:r>
              <a:rPr lang="en-US" sz="2000" b="1" dirty="0" smtClean="0">
                <a:latin typeface="Century" panose="02040604050505020304" pitchFamily="18" charset="0"/>
              </a:rPr>
              <a:t>Name: </a:t>
            </a:r>
            <a:r>
              <a:rPr lang="en-US" sz="2000" b="1" dirty="0">
                <a:solidFill>
                  <a:srgbClr val="FF0000"/>
                </a:solidFill>
                <a:latin typeface="Century" panose="02040604050505020304" pitchFamily="18" charset="0"/>
              </a:rPr>
              <a:t>NYPD Motor Vehicle Collision Data</a:t>
            </a:r>
          </a:p>
          <a:p>
            <a:pPr marL="0" indent="0">
              <a:buNone/>
            </a:pPr>
            <a:r>
              <a:rPr lang="en-US" sz="2000" b="1" dirty="0" smtClean="0">
                <a:latin typeface="Century" panose="02040604050505020304" pitchFamily="18" charset="0"/>
              </a:rPr>
              <a:t>Description: </a:t>
            </a:r>
            <a:r>
              <a:rPr lang="en-US" sz="2000" b="1" dirty="0">
                <a:solidFill>
                  <a:srgbClr val="FF0000"/>
                </a:solidFill>
                <a:latin typeface="Century" panose="02040604050505020304" pitchFamily="18" charset="0"/>
              </a:rPr>
              <a:t>Data source </a:t>
            </a:r>
            <a:r>
              <a:rPr lang="en-US" sz="2000" b="1" dirty="0" smtClean="0">
                <a:solidFill>
                  <a:srgbClr val="FF0000"/>
                </a:solidFill>
                <a:latin typeface="Century" panose="02040604050505020304" pitchFamily="18" charset="0"/>
              </a:rPr>
              <a:t>contains date time</a:t>
            </a:r>
            <a:r>
              <a:rPr lang="en-US" sz="2000" b="1" dirty="0">
                <a:solidFill>
                  <a:srgbClr val="FF0000"/>
                </a:solidFill>
                <a:latin typeface="Century" panose="02040604050505020304" pitchFamily="18" charset="0"/>
              </a:rPr>
              <a:t>, location, vehicles involved and the </a:t>
            </a:r>
            <a:r>
              <a:rPr lang="en-US" sz="2000" b="1" dirty="0" smtClean="0">
                <a:solidFill>
                  <a:srgbClr val="FF0000"/>
                </a:solidFill>
                <a:latin typeface="Century" panose="02040604050505020304" pitchFamily="18" charset="0"/>
              </a:rPr>
              <a:t>factors involving the </a:t>
            </a:r>
            <a:r>
              <a:rPr lang="en-US" sz="2000" b="1" dirty="0">
                <a:solidFill>
                  <a:srgbClr val="FF0000"/>
                </a:solidFill>
                <a:latin typeface="Century" panose="02040604050505020304" pitchFamily="18" charset="0"/>
              </a:rPr>
              <a:t>accident. It also contains extra information just as street name, zip code, fatalities/injuries etc.</a:t>
            </a:r>
          </a:p>
          <a:p>
            <a:pPr marL="0" indent="0">
              <a:buNone/>
            </a:pPr>
            <a:r>
              <a:rPr lang="en-US" sz="2000" b="1" dirty="0" smtClean="0">
                <a:latin typeface="Century" panose="02040604050505020304" pitchFamily="18" charset="0"/>
              </a:rPr>
              <a:t>Size of data:  </a:t>
            </a:r>
            <a:r>
              <a:rPr lang="en-US" sz="2000" b="1" dirty="0" smtClean="0">
                <a:solidFill>
                  <a:srgbClr val="FF0000"/>
                </a:solidFill>
                <a:latin typeface="Century" panose="02040604050505020304" pitchFamily="18" charset="0"/>
              </a:rPr>
              <a:t>11 MB</a:t>
            </a:r>
            <a:endParaRPr lang="en-US" sz="2000" b="1" dirty="0">
              <a:solidFill>
                <a:srgbClr val="FF000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r>
              <a:rPr lang="en-US" sz="2000" b="1" dirty="0">
                <a:latin typeface="Century" panose="02040604050505020304" pitchFamily="18" charset="0"/>
              </a:rPr>
              <a:t>Name: </a:t>
            </a:r>
            <a:r>
              <a:rPr lang="en-US" sz="2000" b="1" dirty="0">
                <a:solidFill>
                  <a:srgbClr val="FF0000"/>
                </a:solidFill>
                <a:latin typeface="Century" panose="02040604050505020304" pitchFamily="18" charset="0"/>
              </a:rPr>
              <a:t>NYC Street Assessment Rating</a:t>
            </a:r>
          </a:p>
          <a:p>
            <a:pPr marL="0" indent="0">
              <a:buNone/>
            </a:pPr>
            <a:r>
              <a:rPr lang="en-US" sz="2000" b="1" dirty="0">
                <a:latin typeface="Century" panose="02040604050505020304" pitchFamily="18" charset="0"/>
              </a:rPr>
              <a:t>Description: </a:t>
            </a:r>
            <a:r>
              <a:rPr lang="en-US" sz="2000" b="1" dirty="0">
                <a:solidFill>
                  <a:srgbClr val="FF0000"/>
                </a:solidFill>
                <a:latin typeface="Century" panose="02040604050505020304" pitchFamily="18" charset="0"/>
              </a:rPr>
              <a:t>Data source </a:t>
            </a:r>
            <a:r>
              <a:rPr lang="en-US" sz="2000" b="1" dirty="0" smtClean="0">
                <a:solidFill>
                  <a:srgbClr val="FF0000"/>
                </a:solidFill>
                <a:latin typeface="Century" panose="02040604050505020304" pitchFamily="18" charset="0"/>
              </a:rPr>
              <a:t>contains </a:t>
            </a:r>
            <a:r>
              <a:rPr lang="en-US" sz="2000" b="1" dirty="0">
                <a:solidFill>
                  <a:srgbClr val="FF0000"/>
                </a:solidFill>
                <a:latin typeface="Century" panose="02040604050505020304" pitchFamily="18" charset="0"/>
              </a:rPr>
              <a:t>the geometry, length, width of the various streets in NYC. The rating of each street is mentioned in this dataset along with the date of the assessment. </a:t>
            </a:r>
            <a:r>
              <a:rPr lang="en-US" sz="2000" b="1" dirty="0" smtClean="0">
                <a:latin typeface="Century" panose="02040604050505020304" pitchFamily="18" charset="0"/>
              </a:rPr>
              <a:t>Size </a:t>
            </a:r>
            <a:r>
              <a:rPr lang="en-US" sz="2000" b="1" dirty="0">
                <a:latin typeface="Century" panose="02040604050505020304" pitchFamily="18" charset="0"/>
              </a:rPr>
              <a:t>of data: </a:t>
            </a:r>
            <a:r>
              <a:rPr lang="en-US" sz="2000" b="1" dirty="0">
                <a:solidFill>
                  <a:srgbClr val="FF0000"/>
                </a:solidFill>
                <a:latin typeface="Century" panose="02040604050505020304" pitchFamily="18" charset="0"/>
              </a:rPr>
              <a:t> </a:t>
            </a:r>
            <a:r>
              <a:rPr lang="en-US" sz="2000" b="1" dirty="0" smtClean="0">
                <a:solidFill>
                  <a:srgbClr val="FF0000"/>
                </a:solidFill>
                <a:latin typeface="Century" panose="02040604050505020304" pitchFamily="18" charset="0"/>
              </a:rPr>
              <a:t>6 MB</a:t>
            </a:r>
            <a:endParaRPr lang="en-US" sz="2000" b="1" dirty="0">
              <a:solidFill>
                <a:srgbClr val="FF0000"/>
              </a:solidFill>
              <a:latin typeface="Century" panose="02040604050505020304" pitchFamily="18" charset="0"/>
            </a:endParaRPr>
          </a:p>
        </p:txBody>
      </p:sp>
    </p:spTree>
    <p:extLst>
      <p:ext uri="{BB962C8B-B14F-4D97-AF65-F5344CB8AC3E}">
        <p14:creationId xmlns:p14="http://schemas.microsoft.com/office/powerpoint/2010/main" val="3931800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5</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Design Diagram</a:t>
            </a:r>
          </a:p>
          <a:p>
            <a:pPr marL="0" indent="0">
              <a:buNone/>
            </a:pPr>
            <a:r>
              <a:rPr lang="en-US" sz="2000" b="1" dirty="0">
                <a:solidFill>
                  <a:srgbClr val="FF0000"/>
                </a:solidFill>
                <a:latin typeface="Century" panose="02040604050505020304" pitchFamily="18" charset="0"/>
              </a:rPr>
              <a:t>Next Slide</a:t>
            </a: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r>
              <a:rPr lang="en-US" sz="2000" b="1" dirty="0" smtClean="0">
                <a:latin typeface="Century" panose="02040604050505020304" pitchFamily="18" charset="0"/>
              </a:rPr>
              <a:t>Platform(s) on which the analytic ran: </a:t>
            </a:r>
          </a:p>
          <a:p>
            <a:pPr marL="0" indent="0">
              <a:buNone/>
            </a:pPr>
            <a:r>
              <a:rPr lang="en-US" sz="2000" b="1" dirty="0" err="1" smtClean="0">
                <a:solidFill>
                  <a:srgbClr val="FF0000"/>
                </a:solidFill>
                <a:latin typeface="Century" panose="02040604050505020304" pitchFamily="18" charset="0"/>
              </a:rPr>
              <a:t>Quickstart</a:t>
            </a:r>
            <a:r>
              <a:rPr lang="en-US" sz="2000" b="1" dirty="0" smtClean="0">
                <a:solidFill>
                  <a:srgbClr val="FF0000"/>
                </a:solidFill>
                <a:latin typeface="Century" panose="02040604050505020304" pitchFamily="18" charset="0"/>
              </a:rPr>
              <a:t> </a:t>
            </a:r>
            <a:r>
              <a:rPr lang="en-US" sz="2000" b="1" dirty="0" err="1" smtClean="0">
                <a:solidFill>
                  <a:srgbClr val="FF0000"/>
                </a:solidFill>
                <a:latin typeface="Century" panose="02040604050505020304" pitchFamily="18" charset="0"/>
              </a:rPr>
              <a:t>Cloudera</a:t>
            </a:r>
            <a:r>
              <a:rPr lang="en-US" sz="2000" b="1" dirty="0" smtClean="0">
                <a:solidFill>
                  <a:srgbClr val="FF0000"/>
                </a:solidFill>
                <a:latin typeface="Century" panose="02040604050505020304" pitchFamily="18" charset="0"/>
              </a:rPr>
              <a:t> VM and </a:t>
            </a:r>
            <a:r>
              <a:rPr lang="en-US" sz="2000" b="1" dirty="0">
                <a:solidFill>
                  <a:srgbClr val="FF0000"/>
                </a:solidFill>
                <a:latin typeface="Century" panose="02040604050505020304" pitchFamily="18" charset="0"/>
              </a:rPr>
              <a:t>NYU HPC </a:t>
            </a:r>
            <a:r>
              <a:rPr lang="en-US" sz="2000" b="1" dirty="0" smtClean="0">
                <a:solidFill>
                  <a:srgbClr val="FF0000"/>
                </a:solidFill>
                <a:latin typeface="Century" panose="02040604050505020304" pitchFamily="18" charset="0"/>
              </a:rPr>
              <a:t>cluster</a:t>
            </a: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2447767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6</a:t>
            </a: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799" y="1273284"/>
            <a:ext cx="5616402" cy="5203716"/>
          </a:xfrm>
          <a:prstGeom prst="rect">
            <a:avLst/>
          </a:prstGeom>
        </p:spPr>
      </p:pic>
    </p:spTree>
    <p:extLst>
      <p:ext uri="{BB962C8B-B14F-4D97-AF65-F5344CB8AC3E}">
        <p14:creationId xmlns:p14="http://schemas.microsoft.com/office/powerpoint/2010/main" val="1358170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7</a:t>
            </a:r>
          </a:p>
        </p:txBody>
      </p:sp>
      <p:sp>
        <p:nvSpPr>
          <p:cNvPr id="8" name="Rectangle 2"/>
          <p:cNvSpPr>
            <a:spLocks noGrp="1" noChangeArrowheads="1"/>
          </p:cNvSpPr>
          <p:nvPr>
            <p:ph type="title"/>
          </p:nvPr>
        </p:nvSpPr>
        <p:spPr>
          <a:xfrm>
            <a:off x="457200" y="277813"/>
            <a:ext cx="8229600" cy="712787"/>
          </a:xfrm>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438" y="1194955"/>
            <a:ext cx="5475123" cy="5282045"/>
          </a:xfrm>
          <a:prstGeom prst="rect">
            <a:avLst/>
          </a:prstGeom>
        </p:spPr>
      </p:pic>
    </p:spTree>
    <p:extLst>
      <p:ext uri="{BB962C8B-B14F-4D97-AF65-F5344CB8AC3E}">
        <p14:creationId xmlns:p14="http://schemas.microsoft.com/office/powerpoint/2010/main" val="2143639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8</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Results</a:t>
            </a:r>
          </a:p>
          <a:p>
            <a:pPr marL="0" indent="0">
              <a:buNone/>
            </a:pPr>
            <a:endParaRPr lang="en-US" sz="1600" b="1" dirty="0" smtClean="0">
              <a:latin typeface="Century" panose="02040604050505020304" pitchFamily="18" charset="0"/>
            </a:endParaRPr>
          </a:p>
          <a:p>
            <a:pPr marL="457200" indent="-457200">
              <a:buAutoNum type="arabicPeriod"/>
            </a:pPr>
            <a:r>
              <a:rPr lang="en-US" sz="2000" b="1" dirty="0" smtClean="0">
                <a:solidFill>
                  <a:srgbClr val="FF0000"/>
                </a:solidFill>
                <a:latin typeface="Century" panose="02040604050505020304" pitchFamily="18" charset="0"/>
              </a:rPr>
              <a:t>Top </a:t>
            </a:r>
            <a:r>
              <a:rPr lang="en-US" sz="2000" b="1" dirty="0">
                <a:solidFill>
                  <a:srgbClr val="FF0000"/>
                </a:solidFill>
                <a:latin typeface="Century" panose="02040604050505020304" pitchFamily="18" charset="0"/>
              </a:rPr>
              <a:t>5 Reasons for accidents are Driver inattention, </a:t>
            </a:r>
            <a:r>
              <a:rPr lang="en-US" sz="2000" b="1" dirty="0" smtClean="0">
                <a:solidFill>
                  <a:srgbClr val="FF0000"/>
                </a:solidFill>
                <a:latin typeface="Century" panose="02040604050505020304" pitchFamily="18" charset="0"/>
              </a:rPr>
              <a:t>Other Vehicular, Failure </a:t>
            </a:r>
            <a:r>
              <a:rPr lang="en-US" sz="2000" b="1" dirty="0">
                <a:solidFill>
                  <a:srgbClr val="FF0000"/>
                </a:solidFill>
                <a:latin typeface="Century" panose="02040604050505020304" pitchFamily="18" charset="0"/>
              </a:rPr>
              <a:t>to yield right-of-way</a:t>
            </a:r>
            <a:r>
              <a:rPr lang="en-US" sz="2000" b="1">
                <a:solidFill>
                  <a:srgbClr val="FF0000"/>
                </a:solidFill>
                <a:latin typeface="Century" panose="02040604050505020304" pitchFamily="18" charset="0"/>
              </a:rPr>
              <a:t>, </a:t>
            </a:r>
            <a:r>
              <a:rPr lang="en-US" sz="2000" b="1" smtClean="0">
                <a:solidFill>
                  <a:srgbClr val="FF0000"/>
                </a:solidFill>
                <a:latin typeface="Century" panose="02040604050505020304" pitchFamily="18" charset="0"/>
              </a:rPr>
              <a:t>Fatigue and Lost </a:t>
            </a:r>
            <a:r>
              <a:rPr lang="en-US" sz="2000" b="1" dirty="0" smtClean="0">
                <a:solidFill>
                  <a:srgbClr val="FF0000"/>
                </a:solidFill>
                <a:latin typeface="Century" panose="02040604050505020304" pitchFamily="18" charset="0"/>
              </a:rPr>
              <a:t>consciousness.</a:t>
            </a:r>
          </a:p>
          <a:p>
            <a:pPr marL="0" indent="0">
              <a:buNone/>
            </a:pPr>
            <a:endParaRPr lang="en-US" sz="2000" b="1" dirty="0" smtClean="0">
              <a:solidFill>
                <a:srgbClr val="FF0000"/>
              </a:solidFill>
              <a:latin typeface="Century" panose="02040604050505020304" pitchFamily="18" charset="0"/>
            </a:endParaRPr>
          </a:p>
          <a:p>
            <a:pPr marL="0" indent="0">
              <a:buNone/>
            </a:pPr>
            <a:r>
              <a:rPr lang="en-US" sz="2000" b="1" dirty="0" smtClean="0">
                <a:solidFill>
                  <a:schemeClr val="tx2">
                    <a:lumMod val="50000"/>
                  </a:schemeClr>
                </a:solidFill>
                <a:latin typeface="Century" panose="02040604050505020304" pitchFamily="18" charset="0"/>
              </a:rPr>
              <a:t>2.    </a:t>
            </a:r>
            <a:r>
              <a:rPr lang="en-US" sz="2000" b="1" dirty="0" smtClean="0">
                <a:solidFill>
                  <a:srgbClr val="FF0000"/>
                </a:solidFill>
                <a:latin typeface="Century" panose="02040604050505020304" pitchFamily="18" charset="0"/>
              </a:rPr>
              <a:t>Evenings </a:t>
            </a:r>
            <a:r>
              <a:rPr lang="en-US" sz="2000" b="1" dirty="0">
                <a:solidFill>
                  <a:srgbClr val="FF0000"/>
                </a:solidFill>
                <a:latin typeface="Century" panose="02040604050505020304" pitchFamily="18" charset="0"/>
              </a:rPr>
              <a:t>=&gt; [Fair, Queens, Summer] , </a:t>
            </a:r>
          </a:p>
          <a:p>
            <a:pPr marL="0" indent="0">
              <a:buNone/>
            </a:pPr>
            <a:r>
              <a:rPr lang="en-US" sz="2000" b="1" dirty="0">
                <a:solidFill>
                  <a:srgbClr val="FF0000"/>
                </a:solidFill>
                <a:latin typeface="Century" panose="02040604050505020304" pitchFamily="18" charset="0"/>
              </a:rPr>
              <a:t>     </a:t>
            </a:r>
            <a:r>
              <a:rPr lang="en-US" sz="2000" b="1" dirty="0" smtClean="0">
                <a:solidFill>
                  <a:srgbClr val="FF0000"/>
                </a:solidFill>
                <a:latin typeface="Century" panose="02040604050505020304" pitchFamily="18" charset="0"/>
              </a:rPr>
              <a:t>  Manhattan </a:t>
            </a:r>
            <a:r>
              <a:rPr lang="en-US" sz="2000" b="1" dirty="0">
                <a:solidFill>
                  <a:srgbClr val="FF0000"/>
                </a:solidFill>
                <a:latin typeface="Century" panose="02040604050505020304" pitchFamily="18" charset="0"/>
              </a:rPr>
              <a:t>=&gt; [Passenger Vehicle, Winter, Good]</a:t>
            </a:r>
          </a:p>
          <a:p>
            <a:pPr marL="0" indent="0">
              <a:buNone/>
            </a:pPr>
            <a:r>
              <a:rPr lang="en-US" sz="2000" b="1" dirty="0">
                <a:solidFill>
                  <a:srgbClr val="00B0F0"/>
                </a:solidFill>
                <a:latin typeface="Century" panose="02040604050505020304" pitchFamily="18" charset="0"/>
              </a:rPr>
              <a:t>    </a:t>
            </a:r>
            <a:r>
              <a:rPr lang="en-US" sz="2000" b="1" dirty="0" smtClean="0">
                <a:solidFill>
                  <a:srgbClr val="00B0F0"/>
                </a:solidFill>
                <a:latin typeface="Century" panose="02040604050505020304" pitchFamily="18" charset="0"/>
              </a:rPr>
              <a:t>   </a:t>
            </a:r>
            <a:r>
              <a:rPr lang="en-US" sz="2000" b="1" dirty="0" smtClean="0">
                <a:solidFill>
                  <a:srgbClr val="FF0000"/>
                </a:solidFill>
                <a:latin typeface="Century" panose="02040604050505020304" pitchFamily="18" charset="0"/>
              </a:rPr>
              <a:t>Sport </a:t>
            </a:r>
            <a:r>
              <a:rPr lang="en-US" sz="2000" b="1" dirty="0">
                <a:solidFill>
                  <a:srgbClr val="FF0000"/>
                </a:solidFill>
                <a:latin typeface="Century" panose="02040604050505020304" pitchFamily="18" charset="0"/>
              </a:rPr>
              <a:t>utility/ Station Wagons =&gt; [ Queens, Fall, Morning</a:t>
            </a:r>
            <a:r>
              <a:rPr lang="en-US" sz="2000" b="1" dirty="0" smtClean="0">
                <a:solidFill>
                  <a:srgbClr val="FF0000"/>
                </a:solidFill>
                <a:latin typeface="Century" panose="02040604050505020304" pitchFamily="18" charset="0"/>
              </a:rPr>
              <a:t>]</a:t>
            </a:r>
          </a:p>
          <a:p>
            <a:pPr marL="0" indent="0">
              <a:buNone/>
            </a:pPr>
            <a:endParaRPr lang="en-US" sz="2000" b="1" dirty="0" smtClean="0">
              <a:solidFill>
                <a:srgbClr val="FF0000"/>
              </a:solidFill>
              <a:latin typeface="Century" panose="02040604050505020304" pitchFamily="18" charset="0"/>
            </a:endParaRPr>
          </a:p>
          <a:p>
            <a:pPr marL="0" indent="0">
              <a:buNone/>
            </a:pPr>
            <a:r>
              <a:rPr lang="en-US" sz="2000" b="1" dirty="0" smtClean="0">
                <a:solidFill>
                  <a:schemeClr val="tx2">
                    <a:lumMod val="50000"/>
                  </a:schemeClr>
                </a:solidFill>
                <a:latin typeface="Century" panose="02040604050505020304" pitchFamily="18" charset="0"/>
              </a:rPr>
              <a:t>3.    </a:t>
            </a:r>
            <a:r>
              <a:rPr lang="en-US" sz="2000" b="1" dirty="0" smtClean="0">
                <a:solidFill>
                  <a:srgbClr val="FF0000"/>
                </a:solidFill>
                <a:latin typeface="Century" panose="02040604050505020304" pitchFamily="18" charset="0"/>
              </a:rPr>
              <a:t>Brooklyn </a:t>
            </a:r>
            <a:r>
              <a:rPr lang="en-US" sz="2000" b="1" dirty="0">
                <a:solidFill>
                  <a:srgbClr val="FF0000"/>
                </a:solidFill>
                <a:latin typeface="Century" panose="02040604050505020304" pitchFamily="18" charset="0"/>
              </a:rPr>
              <a:t>=&gt; [Fair, Fall, Driver inattention]</a:t>
            </a:r>
          </a:p>
          <a:p>
            <a:pPr marL="0" indent="0">
              <a:buNone/>
            </a:pPr>
            <a:r>
              <a:rPr lang="en-US" sz="2000" b="1" dirty="0">
                <a:solidFill>
                  <a:srgbClr val="FF0000"/>
                </a:solidFill>
                <a:latin typeface="Century" panose="02040604050505020304" pitchFamily="18" charset="0"/>
              </a:rPr>
              <a:t>       Good </a:t>
            </a:r>
            <a:r>
              <a:rPr lang="en-US" sz="2000" b="1" dirty="0" smtClean="0">
                <a:solidFill>
                  <a:srgbClr val="FF0000"/>
                </a:solidFill>
                <a:latin typeface="Century" panose="02040604050505020304" pitchFamily="18" charset="0"/>
              </a:rPr>
              <a:t>=&gt; </a:t>
            </a:r>
            <a:r>
              <a:rPr lang="en-US" sz="2000" b="1" dirty="0">
                <a:solidFill>
                  <a:srgbClr val="FF0000"/>
                </a:solidFill>
                <a:latin typeface="Century" panose="02040604050505020304" pitchFamily="18" charset="0"/>
              </a:rPr>
              <a:t>[Brooklyn, Passenger Vehicle, Morning]</a:t>
            </a:r>
          </a:p>
          <a:p>
            <a:pPr marL="457200" indent="-457200">
              <a:buAutoNum type="arabicPeriod" startAt="3"/>
            </a:pPr>
            <a:endParaRPr lang="en-US" sz="2000" b="1" dirty="0" smtClean="0">
              <a:solidFill>
                <a:srgbClr val="FF000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209747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9</a:t>
            </a: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Obstacles</a:t>
            </a:r>
          </a:p>
          <a:p>
            <a:pPr marL="0" indent="0">
              <a:buNone/>
            </a:pPr>
            <a:endParaRPr lang="en-US" sz="1600" b="1" dirty="0" smtClean="0">
              <a:latin typeface="Century" panose="02040604050505020304" pitchFamily="18" charset="0"/>
            </a:endParaRPr>
          </a:p>
          <a:p>
            <a:pPr marL="0" indent="0">
              <a:buNone/>
            </a:pPr>
            <a:r>
              <a:rPr lang="en-US" sz="2000" b="1" dirty="0" smtClean="0">
                <a:latin typeface="Century" panose="02040604050505020304" pitchFamily="18" charset="0"/>
              </a:rPr>
              <a:t>1. </a:t>
            </a:r>
            <a:r>
              <a:rPr lang="en-US" sz="2000" b="1" dirty="0">
                <a:solidFill>
                  <a:srgbClr val="FF0000"/>
                </a:solidFill>
                <a:latin typeface="Century" panose="02040604050505020304" pitchFamily="18" charset="0"/>
              </a:rPr>
              <a:t>Determining if a particular accident occurred in a street required us to understand the Geographic Coordinate System which took some time to implement and verify the results.</a:t>
            </a:r>
          </a:p>
          <a:p>
            <a:pPr marL="0" indent="0">
              <a:buNone/>
            </a:pPr>
            <a:endParaRPr lang="en-US" sz="2000" b="1" dirty="0" smtClean="0">
              <a:solidFill>
                <a:srgbClr val="FF0000"/>
              </a:solidFill>
              <a:latin typeface="Century" panose="02040604050505020304" pitchFamily="18" charset="0"/>
            </a:endParaRPr>
          </a:p>
          <a:p>
            <a:pPr marL="0" indent="0">
              <a:buNone/>
            </a:pPr>
            <a:r>
              <a:rPr lang="en-US" sz="2000" b="1" dirty="0" smtClean="0">
                <a:solidFill>
                  <a:schemeClr val="tx2">
                    <a:lumMod val="50000"/>
                  </a:schemeClr>
                </a:solidFill>
                <a:latin typeface="Century" panose="02040604050505020304" pitchFamily="18" charset="0"/>
              </a:rPr>
              <a:t>2. </a:t>
            </a:r>
            <a:r>
              <a:rPr lang="en-US" sz="2000" b="1" dirty="0" smtClean="0">
                <a:solidFill>
                  <a:srgbClr val="FF0000"/>
                </a:solidFill>
                <a:latin typeface="Century" panose="02040604050505020304" pitchFamily="18" charset="0"/>
              </a:rPr>
              <a:t>The </a:t>
            </a:r>
            <a:r>
              <a:rPr lang="en-US" sz="2000" b="1" dirty="0">
                <a:solidFill>
                  <a:srgbClr val="FF0000"/>
                </a:solidFill>
                <a:latin typeface="Century" panose="02040604050505020304" pitchFamily="18" charset="0"/>
              </a:rPr>
              <a:t>Location mapping of accident data set to the Street data set required large computational time hence we removed irrelevant rows that did not contribute to the </a:t>
            </a:r>
            <a:r>
              <a:rPr lang="en-US" sz="2000" b="1" dirty="0" err="1" smtClean="0">
                <a:solidFill>
                  <a:srgbClr val="FF0000"/>
                </a:solidFill>
                <a:latin typeface="Century" panose="02040604050505020304" pitchFamily="18" charset="0"/>
              </a:rPr>
              <a:t>MLlib</a:t>
            </a:r>
            <a:r>
              <a:rPr lang="en-US" sz="2000" b="1" dirty="0" smtClean="0">
                <a:solidFill>
                  <a:srgbClr val="FF0000"/>
                </a:solidFill>
                <a:latin typeface="Century" panose="02040604050505020304" pitchFamily="18" charset="0"/>
              </a:rPr>
              <a:t> </a:t>
            </a:r>
            <a:r>
              <a:rPr lang="en-US" sz="2000" b="1" dirty="0">
                <a:solidFill>
                  <a:srgbClr val="FF0000"/>
                </a:solidFill>
                <a:latin typeface="Century" panose="02040604050505020304" pitchFamily="18" charset="0"/>
              </a:rPr>
              <a:t>Rule mining </a:t>
            </a:r>
            <a:r>
              <a:rPr lang="en-US" sz="2000" b="1" dirty="0" smtClean="0">
                <a:solidFill>
                  <a:srgbClr val="FF0000"/>
                </a:solidFill>
                <a:latin typeface="Century" panose="02040604050505020304" pitchFamily="18" charset="0"/>
              </a:rPr>
              <a:t>algorithm.</a:t>
            </a: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1883350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5467</TotalTime>
  <Words>873</Words>
  <Application>Microsoft Macintosh PowerPoint</Application>
  <PresentationFormat>On-screen Show (4:3)</PresentationFormat>
  <Paragraphs>109</Paragraphs>
  <Slides>12</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Calibri</vt:lpstr>
      <vt:lpstr>Century</vt:lpstr>
      <vt:lpstr>Verdana</vt:lpstr>
      <vt:lpstr>Wingdings</vt:lpstr>
      <vt:lpstr>Arial</vt:lpstr>
      <vt:lpstr>Level</vt:lpstr>
      <vt:lpstr>10 September 2009</vt:lpstr>
      <vt:lpstr>Analytics Project Symposium - Fall 2016</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Rahul Ramesh Kumar</cp:lastModifiedBy>
  <cp:revision>1992</cp:revision>
  <dcterms:created xsi:type="dcterms:W3CDTF">2013-01-20T16:38:10Z</dcterms:created>
  <dcterms:modified xsi:type="dcterms:W3CDTF">2016-12-12T07:27:20Z</dcterms:modified>
  <cp:category/>
</cp:coreProperties>
</file>