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85864"/>
  </p:normalViewPr>
  <p:slideViewPr>
    <p:cSldViewPr snapToGrid="0" snapToObjects="1">
      <p:cViewPr varScale="1">
        <p:scale>
          <a:sx n="121" d="100"/>
          <a:sy n="121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0E14D-F519-3544-B5E7-79FD93BAEAAF}" type="datetimeFigureOut">
              <a:rPr lang="en-CN" smtClean="0"/>
              <a:t>2022/11/14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05868-2452-2649-BB1E-7708127F8C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475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内存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磁盘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固态硬盘：差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个数量级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read()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和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write()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系统调用在操作磁盘文件时不会直接发起磁盘访问，而是仅仅在用户空间与缓冲区与内核缓冲区高速缓存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kernel buffer cache)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之间复制数据。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Page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Cache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优化：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按顺序预读取，在成簇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sz="1800" dirty="0">
                <a:effectLst/>
                <a:latin typeface="TimesNewRomanPSMT"/>
              </a:rPr>
              <a:t>clusters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磁盘块上执行 </a:t>
            </a:r>
            <a:r>
              <a:rPr lang="en-US" sz="1800" dirty="0">
                <a:effectLst/>
                <a:latin typeface="TimesNewRomanPSMT"/>
              </a:rPr>
              <a:t>I/O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允许访问同一文件的多个进程共享高速缓存的缓冲区 </a:t>
            </a:r>
            <a:endParaRPr lang="en-US" altLang="zh-CN" sz="1800" b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800" b="0" dirty="0">
                <a:solidFill>
                  <a:srgbClr val="D4D4D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Direct</a:t>
            </a:r>
            <a:r>
              <a:rPr lang="zh-CN" altLang="en-US" sz="1800" b="0" dirty="0">
                <a:solidFill>
                  <a:srgbClr val="D4D4D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D4D4D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IO</a:t>
            </a:r>
            <a:r>
              <a:rPr lang="zh-CN" altLang="en-US" sz="1800" b="0" dirty="0">
                <a:solidFill>
                  <a:srgbClr val="D4D4D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在执行磁盘 </a:t>
            </a:r>
            <a:r>
              <a:rPr lang="en-US" sz="1800" dirty="0">
                <a:effectLst/>
                <a:latin typeface="TimesNewRomanPSMT"/>
              </a:rPr>
              <a:t>I/O 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时绕过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page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cache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，从用户空间直接将数据传递到文件或磁盘设备。 一般数据库系统使用，比如</a:t>
            </a:r>
            <a:r>
              <a:rPr lang="en-US" altLang="zh-CN" sz="1800" dirty="0" err="1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innodb</a:t>
            </a:r>
            <a:r>
              <a:rPr lang="zh-CN" alt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存储引擎实现了自己的缓冲池，且有专门的线程刷新脏页，所以在刷新脏页时可以配置直接写磁盘文件。</a:t>
            </a:r>
            <a:endParaRPr lang="en-US" altLang="zh-CN" sz="1800" b="0" dirty="0">
              <a:solidFill>
                <a:srgbClr val="D4D4D4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800" b="0" dirty="0" err="1">
                <a:solidFill>
                  <a:srgbClr val="D4D4D4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Mmap</a:t>
            </a:r>
            <a:endParaRPr lang="zh-CN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5868-2452-2649-BB1E-7708127F8C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56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FAB-E176-C3A9-A9E9-635346B1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/>
          <a:lstStyle/>
          <a:p>
            <a:r>
              <a:rPr lang="en-US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ucene</a:t>
            </a:r>
            <a:r>
              <a:rPr lang="en-US" sz="60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索引过程分享</a:t>
            </a:r>
            <a:endParaRPr lang="en-CN" sz="60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CE0A-89F4-FB1E-77E6-CE6817EF1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OpenAPI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CN" dirty="0"/>
              <a:t>Kolt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767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0CA5-A092-2D71-F551-9E2C13A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三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索引流程Overall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54D43-AAAF-E8DB-1FDB-9D9F2C8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整体索引流程</a:t>
            </a:r>
          </a:p>
          <a:p>
            <a:r>
              <a:rPr lang="en-CN" dirty="0"/>
              <a:t>主要类</a:t>
            </a:r>
            <a:r>
              <a:rPr lang="zh-CN" altLang="en-US" dirty="0"/>
              <a:t>，</a:t>
            </a:r>
            <a:r>
              <a:rPr lang="en-CN" dirty="0"/>
              <a:t>类图</a:t>
            </a:r>
            <a:r>
              <a:rPr lang="zh-CN" altLang="en-US" dirty="0"/>
              <a:t>，</a:t>
            </a:r>
            <a:r>
              <a:rPr lang="en-CN" dirty="0"/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294647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9273-BCDE-C13B-17D3-FDF93EC1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四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文档的增删改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D641-4B3A-A443-0655-63E811FC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接口</a:t>
            </a:r>
          </a:p>
          <a:p>
            <a:r>
              <a:rPr lang="en-CN" dirty="0"/>
              <a:t>增加</a:t>
            </a:r>
          </a:p>
          <a:p>
            <a:r>
              <a:rPr lang="en-CN" dirty="0"/>
              <a:t>删除</a:t>
            </a:r>
          </a:p>
          <a:p>
            <a:r>
              <a:rPr lang="en-CN" dirty="0"/>
              <a:t>更新</a:t>
            </a:r>
          </a:p>
          <a:p>
            <a:r>
              <a:rPr lang="en-CN" dirty="0"/>
              <a:t>对并发的处理</a:t>
            </a:r>
          </a:p>
        </p:txBody>
      </p:sp>
    </p:spTree>
    <p:extLst>
      <p:ext uri="{BB962C8B-B14F-4D97-AF65-F5344CB8AC3E}">
        <p14:creationId xmlns:p14="http://schemas.microsoft.com/office/powerpoint/2010/main" val="67506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820-FF18-3053-15FE-55BCEA68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五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Flush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46DE1-F804-E053-564C-B27D349B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  <a:p>
            <a:r>
              <a:rPr lang="en-CN" dirty="0"/>
              <a:t>自动flush</a:t>
            </a:r>
          </a:p>
          <a:p>
            <a:r>
              <a:rPr lang="en-CN" dirty="0"/>
              <a:t>主动flush</a:t>
            </a:r>
          </a:p>
        </p:txBody>
      </p:sp>
    </p:spTree>
    <p:extLst>
      <p:ext uri="{BB962C8B-B14F-4D97-AF65-F5344CB8AC3E}">
        <p14:creationId xmlns:p14="http://schemas.microsoft.com/office/powerpoint/2010/main" val="290502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B32-A08F-3526-113E-854A0C2F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六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4E64-F0C6-FA0B-AA6E-78C22E25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89440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B085-3DD3-0715-DDB0-3C49066C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0EEE-73C5-A948-9129-C46D33A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</a:p>
          <a:p>
            <a:r>
              <a:rPr lang="en-CN" dirty="0"/>
              <a:t>Merge</a:t>
            </a:r>
            <a:r>
              <a:rPr lang="en-US" altLang="zh-CN" dirty="0"/>
              <a:t>Policy</a:t>
            </a:r>
          </a:p>
          <a:p>
            <a:r>
              <a:rPr lang="en-CN" dirty="0"/>
              <a:t>并发处理</a:t>
            </a:r>
          </a:p>
        </p:txBody>
      </p:sp>
    </p:spTree>
    <p:extLst>
      <p:ext uri="{BB962C8B-B14F-4D97-AF65-F5344CB8AC3E}">
        <p14:creationId xmlns:p14="http://schemas.microsoft.com/office/powerpoint/2010/main" val="2928418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3433-E35D-4D83-F5C8-E8B730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1B78-D471-3250-7407-A224838D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6509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169E-148A-2A81-1BAB-6FB2A0F5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249538"/>
            <a:ext cx="9601200" cy="1485900"/>
          </a:xfrm>
        </p:spPr>
        <p:txBody>
          <a:bodyPr/>
          <a:lstStyle/>
          <a:p>
            <a:pPr algn="ctr"/>
            <a:r>
              <a:rPr lang="en-C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3015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3993-6FA5-7CDB-0A02-CA6C9656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大纲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1427-42E1-69B2-5243-968440FB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一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L</a:t>
            </a:r>
            <a:r>
              <a:rPr lang="en-CN" dirty="0"/>
              <a:t>ucene和Elasticsearch</a:t>
            </a:r>
          </a:p>
          <a:p>
            <a:r>
              <a:rPr lang="en-US" dirty="0" err="1"/>
              <a:t>二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 err="1"/>
              <a:t>背景知识</a:t>
            </a:r>
            <a:endParaRPr lang="en-CN" dirty="0"/>
          </a:p>
          <a:p>
            <a:r>
              <a:rPr lang="en-US" dirty="0" err="1"/>
              <a:t>三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 err="1"/>
              <a:t>索引流程</a:t>
            </a:r>
            <a:r>
              <a:rPr lang="en-US" altLang="zh-CN" dirty="0" err="1"/>
              <a:t>overall</a:t>
            </a:r>
            <a:endParaRPr lang="en-US" altLang="zh-CN" dirty="0"/>
          </a:p>
          <a:p>
            <a:r>
              <a:rPr lang="en-US" dirty="0" err="1"/>
              <a:t>四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 err="1"/>
              <a:t>文档的增删改</a:t>
            </a:r>
            <a:endParaRPr lang="en-US" dirty="0"/>
          </a:p>
          <a:p>
            <a:r>
              <a:rPr lang="en-US" dirty="0" err="1"/>
              <a:t>五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en-US" dirty="0"/>
              <a:t>lush</a:t>
            </a:r>
          </a:p>
          <a:p>
            <a:r>
              <a:rPr lang="en-US" dirty="0" err="1"/>
              <a:t>六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Commit</a:t>
            </a:r>
          </a:p>
          <a:p>
            <a:r>
              <a:rPr lang="en-US" dirty="0" err="1"/>
              <a:t>七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Merge</a:t>
            </a:r>
          </a:p>
          <a:p>
            <a:r>
              <a:rPr lang="en-US" dirty="0"/>
              <a:t>Q</a:t>
            </a:r>
            <a:r>
              <a:rPr lang="en-US" altLang="zh-CN" dirty="0"/>
              <a:t>&amp;A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265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1E9-F8E1-D458-D4B1-58788E73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一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Lucene和Elasticsearch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267-3FF3-D19D-8FAE-2D6A0CE2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ucene架构</a:t>
            </a:r>
          </a:p>
          <a:p>
            <a:r>
              <a:rPr lang="en-CN" dirty="0"/>
              <a:t>Elasticsearch架构</a:t>
            </a:r>
          </a:p>
          <a:p>
            <a:r>
              <a:rPr lang="en-CN" dirty="0"/>
              <a:t>Lucene和Elasticsearch的关系</a:t>
            </a:r>
          </a:p>
        </p:txBody>
      </p:sp>
    </p:spTree>
    <p:extLst>
      <p:ext uri="{BB962C8B-B14F-4D97-AF65-F5344CB8AC3E}">
        <p14:creationId xmlns:p14="http://schemas.microsoft.com/office/powerpoint/2010/main" val="39615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C5E1-6E62-95B3-AFDC-903271B5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二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CN" dirty="0"/>
              <a:t>背景知识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E06B-30EF-0D48-DD4B-431F1548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日志结构存储与面向页存储</a:t>
            </a:r>
          </a:p>
          <a:p>
            <a:r>
              <a:rPr lang="en-CN" dirty="0"/>
              <a:t>索引</a:t>
            </a:r>
            <a:r>
              <a:rPr lang="zh-CN" altLang="en-US" dirty="0"/>
              <a:t>，</a:t>
            </a:r>
            <a:r>
              <a:rPr lang="en-US" dirty="0" err="1"/>
              <a:t>段</a:t>
            </a:r>
            <a:r>
              <a:rPr lang="zh-CN" altLang="en-US" dirty="0"/>
              <a:t>，</a:t>
            </a:r>
            <a:r>
              <a:rPr lang="en-US" dirty="0" err="1"/>
              <a:t>文档</a:t>
            </a:r>
            <a:r>
              <a:rPr lang="zh-CN" altLang="en-US" dirty="0"/>
              <a:t>，</a:t>
            </a:r>
            <a:r>
              <a:rPr lang="en-US" dirty="0" err="1"/>
              <a:t>域</a:t>
            </a:r>
            <a:r>
              <a:rPr lang="zh-CN" altLang="en-US" dirty="0"/>
              <a:t>，</a:t>
            </a:r>
            <a:r>
              <a:rPr lang="en-US" dirty="0" err="1"/>
              <a:t>词项</a:t>
            </a:r>
            <a:endParaRPr lang="en-US" altLang="zh-CN" dirty="0"/>
          </a:p>
          <a:p>
            <a:r>
              <a:rPr lang="en-US" altLang="zh-CN" dirty="0"/>
              <a:t>postings</a:t>
            </a:r>
            <a:r>
              <a:rPr lang="zh-CN" altLang="en-US" dirty="0"/>
              <a:t>，</a:t>
            </a:r>
            <a:r>
              <a:rPr lang="en-US" altLang="zh-CN" dirty="0" err="1"/>
              <a:t>termVector</a:t>
            </a:r>
            <a:r>
              <a:rPr lang="zh-CN" altLang="en-US" dirty="0"/>
              <a:t>，</a:t>
            </a:r>
            <a:r>
              <a:rPr lang="en-US" altLang="zh-CN" dirty="0" err="1"/>
              <a:t>storedField</a:t>
            </a:r>
            <a:r>
              <a:rPr lang="zh-CN" altLang="en-US" dirty="0"/>
              <a:t>，</a:t>
            </a:r>
            <a:r>
              <a:rPr lang="en-US" altLang="zh-CN" dirty="0"/>
              <a:t>norm</a:t>
            </a:r>
            <a:r>
              <a:rPr lang="zh-CN" altLang="en-US" dirty="0"/>
              <a:t>，</a:t>
            </a:r>
            <a:r>
              <a:rPr lang="en-US" altLang="zh-CN" dirty="0" err="1"/>
              <a:t>docValue</a:t>
            </a:r>
            <a:endParaRPr lang="en-US" altLang="zh-CN" dirty="0"/>
          </a:p>
          <a:p>
            <a:r>
              <a:rPr lang="en-US" altLang="zh-CN" dirty="0"/>
              <a:t>Roaring</a:t>
            </a:r>
            <a:r>
              <a:rPr lang="zh-CN" altLang="en-US" dirty="0"/>
              <a:t> </a:t>
            </a:r>
            <a:r>
              <a:rPr lang="en-US" altLang="zh-CN" dirty="0"/>
              <a:t>Bitmap</a:t>
            </a:r>
            <a:r>
              <a:rPr lang="zh-CN" altLang="en-US" dirty="0"/>
              <a:t>，</a:t>
            </a:r>
            <a:r>
              <a:rPr lang="en-CN" dirty="0"/>
              <a:t>差值存储</a:t>
            </a:r>
            <a:r>
              <a:rPr lang="zh-CN" altLang="en-US" dirty="0"/>
              <a:t>，</a:t>
            </a:r>
            <a:r>
              <a:rPr lang="en-CN" dirty="0"/>
              <a:t>跳表</a:t>
            </a:r>
            <a:r>
              <a:rPr lang="zh-CN" altLang="en-US" dirty="0"/>
              <a:t>，</a:t>
            </a:r>
            <a:r>
              <a:rPr lang="en-US" altLang="zh-CN" dirty="0"/>
              <a:t>FST</a:t>
            </a:r>
            <a:r>
              <a:rPr lang="zh-CN" altLang="en-US" dirty="0"/>
              <a:t>，</a:t>
            </a:r>
            <a:r>
              <a:rPr lang="en-US" altLang="zh-CN" dirty="0" err="1"/>
              <a:t>ByteRefHash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ByteBlockPool</a:t>
            </a:r>
            <a:r>
              <a:rPr lang="zh-CN" altLang="en-US" dirty="0"/>
              <a:t>，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 err="1"/>
              <a:t>RamUsageEstimator</a:t>
            </a:r>
            <a:r>
              <a:rPr lang="en-US" altLang="zh-CN" dirty="0"/>
              <a:t>, </a:t>
            </a:r>
            <a:r>
              <a:rPr lang="en-US" altLang="zh-CN" dirty="0" err="1"/>
              <a:t>IndexedDISI</a:t>
            </a:r>
            <a:endParaRPr lang="en-US" altLang="zh-CN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Cache/</a:t>
            </a:r>
            <a:r>
              <a:rPr lang="en-CN" dirty="0"/>
              <a:t>缓冲区高速缓存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7242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392A-874D-F74C-F339-B04A4587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日志结构存储与面向页存储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ADAAE-B8CE-118A-272F-3E4EE36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327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2A8-0240-2CA9-29F4-C0393175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</a:t>
            </a:r>
            <a:r>
              <a:rPr lang="zh-CN" altLang="en-US" dirty="0"/>
              <a:t>，</a:t>
            </a:r>
            <a:r>
              <a:rPr lang="en-US" dirty="0" err="1"/>
              <a:t>段</a:t>
            </a:r>
            <a:r>
              <a:rPr lang="zh-CN" altLang="en-US" dirty="0"/>
              <a:t>，</a:t>
            </a:r>
            <a:r>
              <a:rPr lang="en-US" dirty="0" err="1"/>
              <a:t>文档</a:t>
            </a:r>
            <a:r>
              <a:rPr lang="zh-CN" altLang="en-US" dirty="0"/>
              <a:t>，</a:t>
            </a:r>
            <a:r>
              <a:rPr lang="en-US" dirty="0" err="1"/>
              <a:t>域</a:t>
            </a:r>
            <a:r>
              <a:rPr lang="zh-CN" altLang="en-US" dirty="0"/>
              <a:t>，</a:t>
            </a:r>
            <a:r>
              <a:rPr lang="en-US" dirty="0" err="1"/>
              <a:t>词项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681D-F0EB-3CCF-65CE-4C20F3F5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427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21D4-F693-7CA1-B82E-F14A23FC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Postings,</a:t>
            </a:r>
            <a:r>
              <a:rPr lang="zh-CN" altLang="en-US" dirty="0"/>
              <a:t> </a:t>
            </a:r>
            <a:r>
              <a:rPr lang="en-US" altLang="zh-CN" dirty="0" err="1"/>
              <a:t>termVector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storedField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norm,</a:t>
            </a:r>
            <a:r>
              <a:rPr lang="zh-CN" altLang="en-US" dirty="0"/>
              <a:t> </a:t>
            </a:r>
            <a:r>
              <a:rPr lang="en-US" altLang="zh-CN" dirty="0" err="1"/>
              <a:t>docValue</a:t>
            </a:r>
            <a:br>
              <a:rPr lang="en-US" altLang="zh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F945-458A-EF45-842A-81A54856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50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B881-9091-59C2-AD52-F3BB1506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Roaring</a:t>
            </a:r>
            <a:r>
              <a:rPr lang="zh-CN" altLang="en-US" dirty="0"/>
              <a:t> </a:t>
            </a:r>
            <a:r>
              <a:rPr lang="en-US" altLang="zh-CN" dirty="0"/>
              <a:t>Bitmap</a:t>
            </a:r>
            <a:r>
              <a:rPr lang="zh-CN" altLang="en-US" dirty="0"/>
              <a:t>，</a:t>
            </a:r>
            <a:r>
              <a:rPr lang="en-CN" dirty="0"/>
              <a:t>差值存储</a:t>
            </a:r>
            <a:r>
              <a:rPr lang="zh-CN" altLang="en-US" dirty="0"/>
              <a:t>，</a:t>
            </a:r>
            <a:r>
              <a:rPr lang="en-CN" dirty="0"/>
              <a:t>跳表</a:t>
            </a:r>
            <a:r>
              <a:rPr lang="zh-CN" altLang="en-US" dirty="0"/>
              <a:t>，</a:t>
            </a:r>
            <a:r>
              <a:rPr lang="en-US" altLang="zh-CN" dirty="0"/>
              <a:t>FST</a:t>
            </a:r>
            <a:r>
              <a:rPr lang="zh-CN" altLang="en-US" dirty="0"/>
              <a:t>，</a:t>
            </a:r>
            <a:r>
              <a:rPr lang="en-US" altLang="zh-CN" dirty="0" err="1"/>
              <a:t>ByteRefHash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ByteBlockPool</a:t>
            </a:r>
            <a:r>
              <a:rPr lang="zh-CN" altLang="en-US" dirty="0"/>
              <a:t>，</a:t>
            </a:r>
            <a:r>
              <a:rPr lang="en-US" altLang="zh-CN" dirty="0"/>
              <a:t>Directory,</a:t>
            </a:r>
            <a:r>
              <a:rPr lang="zh-CN" altLang="en-US" dirty="0"/>
              <a:t> </a:t>
            </a:r>
            <a:r>
              <a:rPr lang="en-US" altLang="zh-CN" dirty="0" err="1"/>
              <a:t>RamUsageEstimator</a:t>
            </a:r>
            <a:r>
              <a:rPr lang="en-US" altLang="zh-CN" dirty="0"/>
              <a:t>, </a:t>
            </a:r>
            <a:r>
              <a:rPr lang="en-US" altLang="zh-CN" dirty="0" err="1"/>
              <a:t>IndexedDISI</a:t>
            </a:r>
            <a:br>
              <a:rPr lang="en-US" altLang="zh-CN" dirty="0"/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F419-89FB-2F38-E7CD-F5BFCE6E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7074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0822-D805-36F3-8D2E-6C521183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8DDF-9367-F185-EA69-C86CD71B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CN" dirty="0"/>
              <a:t>ead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en-US" dirty="0"/>
              <a:t> </a:t>
            </a:r>
            <a:r>
              <a:rPr lang="en-US" dirty="0" err="1"/>
              <a:t>系统调用</a:t>
            </a:r>
            <a:endParaRPr lang="en-US" dirty="0"/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</a:p>
          <a:p>
            <a:r>
              <a:rPr lang="en-US" dirty="0"/>
              <a:t>Direct</a:t>
            </a:r>
            <a:r>
              <a:rPr lang="zh-CN" altLang="en-US" dirty="0"/>
              <a:t> </a:t>
            </a:r>
            <a:r>
              <a:rPr lang="en-US" altLang="zh-CN" dirty="0"/>
              <a:t>IO</a:t>
            </a:r>
          </a:p>
          <a:p>
            <a:r>
              <a:rPr lang="en-US" dirty="0" err="1"/>
              <a:t>Mmap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CAF6-E322-7F6E-1872-F9247DC7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17" y="3383017"/>
            <a:ext cx="3789683" cy="337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9A9E1-2A22-D9B6-994E-BC5967E09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327" y="0"/>
            <a:ext cx="5628301" cy="32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665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</TotalTime>
  <Words>339</Words>
  <Application>Microsoft Macintosh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SimSun</vt:lpstr>
      <vt:lpstr>TimesNewRomanPSMT</vt:lpstr>
      <vt:lpstr>Calibri</vt:lpstr>
      <vt:lpstr>Franklin Gothic Book</vt:lpstr>
      <vt:lpstr>Menlo</vt:lpstr>
      <vt:lpstr>Crop</vt:lpstr>
      <vt:lpstr>Lucene索引过程分享</vt:lpstr>
      <vt:lpstr>大纲</vt:lpstr>
      <vt:lpstr>一. Lucene和Elasticsearch</vt:lpstr>
      <vt:lpstr>二. 背景知识</vt:lpstr>
      <vt:lpstr>日志结构存储与面向页存储</vt:lpstr>
      <vt:lpstr>索引，段，文档，域，词项</vt:lpstr>
      <vt:lpstr>Postings, termVector, storedField, norm, docValue </vt:lpstr>
      <vt:lpstr>Roaring Bitmap，差值存储，跳表，FST，ByteRefHash, ByteBlockPool，Directory, RamUsageEstimator, IndexedDISI </vt:lpstr>
      <vt:lpstr>Page Cache</vt:lpstr>
      <vt:lpstr>三. 索引流程Overall</vt:lpstr>
      <vt:lpstr>四. 文档的增删改</vt:lpstr>
      <vt:lpstr>五. Flush</vt:lpstr>
      <vt:lpstr>六. Commit</vt:lpstr>
      <vt:lpstr>七. Merge</vt:lpstr>
      <vt:lpstr>Q&amp;A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Lucene索引过程分享</dc:title>
  <dc:creator>王 君</dc:creator>
  <cp:lastModifiedBy>Kolt Wang</cp:lastModifiedBy>
  <cp:revision>57</cp:revision>
  <dcterms:created xsi:type="dcterms:W3CDTF">2022-11-07T13:49:05Z</dcterms:created>
  <dcterms:modified xsi:type="dcterms:W3CDTF">2022-11-14T09:56:09Z</dcterms:modified>
</cp:coreProperties>
</file>