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7" r:id="rId6"/>
    <p:sldId id="268" r:id="rId7"/>
    <p:sldId id="269" r:id="rId8"/>
    <p:sldId id="270" r:id="rId9"/>
    <p:sldId id="271" r:id="rId10"/>
    <p:sldId id="260"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2"/>
    <p:restoredTop sz="85893"/>
  </p:normalViewPr>
  <p:slideViewPr>
    <p:cSldViewPr snapToGrid="0" snapToObjects="1">
      <p:cViewPr varScale="1">
        <p:scale>
          <a:sx n="94" d="100"/>
          <a:sy n="94"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0E14D-F519-3544-B5E7-79FD93BAEAAF}" type="datetimeFigureOut">
              <a:rPr lang="en-CN" smtClean="0"/>
              <a:t>2022/11/14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05868-2452-2649-BB1E-7708127F8C37}" type="slidenum">
              <a:rPr lang="en-CN" smtClean="0"/>
              <a:t>‹#›</a:t>
            </a:fld>
            <a:endParaRPr lang="en-CN"/>
          </a:p>
        </p:txBody>
      </p:sp>
    </p:spTree>
    <p:extLst>
      <p:ext uri="{BB962C8B-B14F-4D97-AF65-F5344CB8AC3E}">
        <p14:creationId xmlns:p14="http://schemas.microsoft.com/office/powerpoint/2010/main" val="234475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基于磁盘的存储</a:t>
            </a:r>
            <a:r>
              <a:rPr lang="en-US" altLang="zh-CN" dirty="0"/>
              <a:t>—</a:t>
            </a:r>
            <a:r>
              <a:rPr lang="en-US" altLang="zh-CN" dirty="0" err="1"/>
              <a:t>Mysql,Lucene,Hbase</a:t>
            </a:r>
            <a:r>
              <a:rPr lang="zh-CN" altLang="en-US" dirty="0"/>
              <a:t>，纯内存存储</a:t>
            </a:r>
            <a:r>
              <a:rPr lang="en-US" altLang="zh-CN" dirty="0"/>
              <a:t>—</a:t>
            </a:r>
            <a:r>
              <a:rPr lang="en-US" altLang="zh-CN" dirty="0" err="1"/>
              <a:t>Redis,Zookeeper</a:t>
            </a:r>
            <a:r>
              <a:rPr lang="en-US" altLang="zh-CN" dirty="0"/>
              <a:t>.</a:t>
            </a:r>
          </a:p>
          <a:p>
            <a:pPr marL="228600" indent="-228600">
              <a:buAutoNum type="arabicPeriod"/>
            </a:pPr>
            <a:r>
              <a:rPr lang="en-US" dirty="0" err="1"/>
              <a:t>磁盘</a:t>
            </a:r>
            <a:r>
              <a:rPr lang="zh-CN" altLang="en-US" dirty="0"/>
              <a:t>：磁头，盘片，磁道，扇区。磁头</a:t>
            </a:r>
            <a:r>
              <a:rPr lang="zh-CN" altLang="en-CN" dirty="0"/>
              <a:t>寻道</a:t>
            </a:r>
            <a:r>
              <a:rPr lang="zh-CN" altLang="en-US" dirty="0"/>
              <a:t>时间</a:t>
            </a:r>
            <a:r>
              <a:rPr lang="en-US" altLang="zh-CN" dirty="0"/>
              <a:t>(3-15ms)-&gt;</a:t>
            </a:r>
            <a:r>
              <a:rPr lang="zh-CN" altLang="en-US" dirty="0"/>
              <a:t>盘片旋转延迟</a:t>
            </a:r>
            <a:r>
              <a:rPr lang="en-US" altLang="zh-CN" dirty="0"/>
              <a:t>(2-4ms)-&gt;</a:t>
            </a:r>
            <a:r>
              <a:rPr lang="zh-CN" altLang="en-US" dirty="0"/>
              <a:t>数据传输时间</a:t>
            </a:r>
            <a:r>
              <a:rPr lang="en-US" altLang="zh-CN" dirty="0"/>
              <a:t>(3us</a:t>
            </a:r>
            <a:r>
              <a:rPr lang="zh-CN" altLang="en-US" dirty="0"/>
              <a:t>，忽略不计</a:t>
            </a:r>
            <a:r>
              <a:rPr lang="en-US" altLang="zh-CN" dirty="0"/>
              <a:t>)</a:t>
            </a:r>
          </a:p>
          <a:p>
            <a:pPr marL="228600" indent="-228600">
              <a:buAutoNum type="arabicPeriod"/>
            </a:pPr>
            <a:r>
              <a:rPr lang="zh-CN" altLang="en-US" b="0" i="0" dirty="0">
                <a:solidFill>
                  <a:srgbClr val="333333"/>
                </a:solidFill>
                <a:effectLst/>
                <a:latin typeface="-apple-system"/>
              </a:rPr>
              <a:t>磁盘顺序读写速度很快：磁盘顺序读写几乎把前两个最耗时的操作给干掉了，磁头已经移动到了对应的磁道， 也找到了对应的扇区，直接写就可以了</a:t>
            </a:r>
            <a:endParaRPr lang="en-CN" dirty="0"/>
          </a:p>
        </p:txBody>
      </p:sp>
      <p:sp>
        <p:nvSpPr>
          <p:cNvPr id="4" name="Slide Number Placeholder 3"/>
          <p:cNvSpPr>
            <a:spLocks noGrp="1"/>
          </p:cNvSpPr>
          <p:nvPr>
            <p:ph type="sldNum" sz="quarter" idx="5"/>
          </p:nvPr>
        </p:nvSpPr>
        <p:spPr/>
        <p:txBody>
          <a:bodyPr/>
          <a:lstStyle/>
          <a:p>
            <a:fld id="{32A05868-2452-2649-BB1E-7708127F8C37}" type="slidenum">
              <a:rPr lang="en-CN" smtClean="0"/>
              <a:t>5</a:t>
            </a:fld>
            <a:endParaRPr lang="en-CN"/>
          </a:p>
        </p:txBody>
      </p:sp>
    </p:spTree>
    <p:extLst>
      <p:ext uri="{BB962C8B-B14F-4D97-AF65-F5344CB8AC3E}">
        <p14:creationId xmlns:p14="http://schemas.microsoft.com/office/powerpoint/2010/main" val="84837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err="1">
                <a:solidFill>
                  <a:srgbClr val="D4D4D4"/>
                </a:solidFill>
                <a:effectLst/>
                <a:latin typeface="Menlo" panose="020B0609030804020204" pitchFamily="49" charset="0"/>
              </a:rPr>
              <a:t>内存</a:t>
            </a:r>
            <a:r>
              <a:rPr lang="zh-CN" altLang="en-US" b="0" dirty="0">
                <a:solidFill>
                  <a:srgbClr val="D4D4D4"/>
                </a:solidFill>
                <a:effectLst/>
                <a:latin typeface="Menlo" panose="020B0609030804020204" pitchFamily="49" charset="0"/>
              </a:rPr>
              <a:t> </a:t>
            </a:r>
            <a:r>
              <a:rPr lang="en-US" altLang="zh-CN" b="0" dirty="0">
                <a:solidFill>
                  <a:srgbClr val="D4D4D4"/>
                </a:solidFill>
                <a:effectLst/>
                <a:latin typeface="Menlo" panose="020B0609030804020204" pitchFamily="49" charset="0"/>
              </a:rPr>
              <a:t>&gt;</a:t>
            </a:r>
            <a:r>
              <a:rPr lang="zh-CN" alt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磁盘</a:t>
            </a:r>
            <a:r>
              <a:rPr lang="zh-CN" altLang="en-US" b="0" dirty="0">
                <a:solidFill>
                  <a:srgbClr val="D4D4D4"/>
                </a:solidFill>
                <a:effectLst/>
                <a:latin typeface="Menlo" panose="020B0609030804020204" pitchFamily="49" charset="0"/>
              </a:rPr>
              <a:t> </a:t>
            </a:r>
            <a:r>
              <a:rPr lang="en-US" altLang="zh-CN" b="0" dirty="0">
                <a:solidFill>
                  <a:srgbClr val="D4D4D4"/>
                </a:solidFill>
                <a:effectLst/>
                <a:latin typeface="Menlo" panose="020B0609030804020204" pitchFamily="49" charset="0"/>
              </a:rPr>
              <a:t>&gt;</a:t>
            </a:r>
            <a:r>
              <a:rPr lang="zh-CN" altLang="en-US" b="0" dirty="0">
                <a:solidFill>
                  <a:srgbClr val="D4D4D4"/>
                </a:solidFill>
                <a:effectLst/>
                <a:latin typeface="Menlo" panose="020B0609030804020204" pitchFamily="49" charset="0"/>
              </a:rPr>
              <a:t> 固态硬盘：每介差</a:t>
            </a:r>
            <a:r>
              <a:rPr lang="en-US" altLang="zh-CN" b="0" dirty="0">
                <a:solidFill>
                  <a:srgbClr val="D4D4D4"/>
                </a:solidFill>
                <a:effectLst/>
                <a:latin typeface="Menlo" panose="020B0609030804020204" pitchFamily="49" charset="0"/>
              </a:rPr>
              <a:t>2</a:t>
            </a:r>
            <a:r>
              <a:rPr lang="zh-CN" altLang="en-US" b="0" dirty="0">
                <a:solidFill>
                  <a:srgbClr val="D4D4D4"/>
                </a:solidFill>
                <a:effectLst/>
                <a:latin typeface="Menlo" panose="020B0609030804020204" pitchFamily="49" charset="0"/>
              </a:rPr>
              <a:t>个数量级</a:t>
            </a:r>
            <a:endParaRPr lang="en-US" altLang="zh-CN" b="0" dirty="0">
              <a:solidFill>
                <a:srgbClr val="D4D4D4"/>
              </a:solidFill>
              <a:effectLst/>
              <a:latin typeface="Menlo" panose="020B060903080402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D4D4D4"/>
                </a:solidFill>
                <a:effectLst/>
                <a:latin typeface="Menlo" panose="020B0609030804020204" pitchFamily="49" charset="0"/>
              </a:rPr>
              <a:t>Read</a:t>
            </a:r>
            <a:r>
              <a:rPr lang="zh-CN" altLang="en-US" b="0" dirty="0">
                <a:solidFill>
                  <a:srgbClr val="D4D4D4"/>
                </a:solidFill>
                <a:effectLst/>
                <a:latin typeface="Menlo" panose="020B0609030804020204" pitchFamily="49" charset="0"/>
              </a:rPr>
              <a:t>系统调用从文件中读取数据；</a:t>
            </a:r>
            <a:r>
              <a:rPr lang="en-US" altLang="zh-CN" b="0" dirty="0">
                <a:solidFill>
                  <a:srgbClr val="D4D4D4"/>
                </a:solidFill>
                <a:effectLst/>
                <a:latin typeface="Menlo" panose="020B0609030804020204" pitchFamily="49" charset="0"/>
              </a:rPr>
              <a:t>write</a:t>
            </a:r>
            <a:r>
              <a:rPr lang="zh-CN" altLang="en-US" b="0" dirty="0">
                <a:solidFill>
                  <a:srgbClr val="D4D4D4"/>
                </a:solidFill>
                <a:effectLst/>
                <a:latin typeface="Menlo" panose="020B0609030804020204" pitchFamily="49" charset="0"/>
              </a:rPr>
              <a:t>系统调用将数据写入文件。</a:t>
            </a:r>
            <a:endParaRPr lang="en-US" b="0" dirty="0">
              <a:solidFill>
                <a:srgbClr val="D4D4D4"/>
              </a:solidFill>
              <a:effectLst/>
              <a:latin typeface="Menlo" panose="020B060903080402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Menlo" panose="020B0609030804020204" pitchFamily="49" charset="0"/>
              </a:rPr>
              <a:t>read()</a:t>
            </a:r>
            <a:r>
              <a:rPr lang="zh-CN" altLang="en-US" b="0" dirty="0">
                <a:solidFill>
                  <a:srgbClr val="D4D4D4"/>
                </a:solidFill>
                <a:effectLst/>
                <a:latin typeface="Menlo" panose="020B0609030804020204" pitchFamily="49" charset="0"/>
              </a:rPr>
              <a:t>和 </a:t>
            </a:r>
            <a:r>
              <a:rPr lang="en-US" b="0" dirty="0">
                <a:solidFill>
                  <a:srgbClr val="D4D4D4"/>
                </a:solidFill>
                <a:effectLst/>
                <a:latin typeface="Menlo" panose="020B0609030804020204" pitchFamily="49" charset="0"/>
              </a:rPr>
              <a:t>write()</a:t>
            </a:r>
            <a:r>
              <a:rPr lang="zh-CN" altLang="en-US" b="0" dirty="0">
                <a:solidFill>
                  <a:srgbClr val="D4D4D4"/>
                </a:solidFill>
                <a:effectLst/>
                <a:latin typeface="Menlo" panose="020B0609030804020204" pitchFamily="49" charset="0"/>
              </a:rPr>
              <a:t>系统调用在操作磁盘文件时不会直接发起磁盘访问，而是仅仅在用户空间与缓冲区与内核缓冲区高速缓存</a:t>
            </a:r>
            <a:r>
              <a:rPr lang="en-US" altLang="zh-CN" b="0" dirty="0">
                <a:solidFill>
                  <a:srgbClr val="D4D4D4"/>
                </a:solidFill>
                <a:effectLst/>
                <a:latin typeface="Menlo" panose="020B0609030804020204" pitchFamily="49" charset="0"/>
              </a:rPr>
              <a:t>(</a:t>
            </a:r>
            <a:r>
              <a:rPr lang="en-US" b="0" dirty="0">
                <a:solidFill>
                  <a:srgbClr val="D4D4D4"/>
                </a:solidFill>
                <a:effectLst/>
                <a:latin typeface="Menlo" panose="020B0609030804020204" pitchFamily="49" charset="0"/>
              </a:rPr>
              <a:t>kernel buffer cache)</a:t>
            </a:r>
            <a:r>
              <a:rPr lang="zh-CN" altLang="en-US" b="0" dirty="0">
                <a:solidFill>
                  <a:srgbClr val="D4D4D4"/>
                </a:solidFill>
                <a:effectLst/>
                <a:latin typeface="Menlo" panose="020B0609030804020204" pitchFamily="49" charset="0"/>
              </a:rPr>
              <a:t>之间复制数据。</a:t>
            </a:r>
            <a:endParaRPr lang="en-US" altLang="zh-CN" b="0" dirty="0">
              <a:solidFill>
                <a:srgbClr val="D4D4D4"/>
              </a:solidFill>
              <a:effectLst/>
              <a:latin typeface="Menlo" panose="020B060903080402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D4D4D4"/>
                </a:solidFill>
                <a:effectLst/>
                <a:latin typeface="Menlo" panose="020B0609030804020204" pitchFamily="49" charset="0"/>
              </a:rPr>
              <a:t>Page</a:t>
            </a:r>
            <a:r>
              <a:rPr lang="zh-CN" altLang="en-US" b="0" dirty="0">
                <a:solidFill>
                  <a:srgbClr val="D4D4D4"/>
                </a:solidFill>
                <a:effectLst/>
                <a:latin typeface="Menlo" panose="020B0609030804020204" pitchFamily="49" charset="0"/>
              </a:rPr>
              <a:t> </a:t>
            </a:r>
            <a:r>
              <a:rPr lang="en-US" altLang="zh-CN" b="0" dirty="0">
                <a:solidFill>
                  <a:srgbClr val="D4D4D4"/>
                </a:solidFill>
                <a:effectLst/>
                <a:latin typeface="Menlo" panose="020B0609030804020204" pitchFamily="49" charset="0"/>
              </a:rPr>
              <a:t>Cache</a:t>
            </a:r>
            <a:r>
              <a:rPr lang="zh-CN" altLang="en-US" b="0" dirty="0">
                <a:solidFill>
                  <a:srgbClr val="D4D4D4"/>
                </a:solidFill>
                <a:effectLst/>
                <a:latin typeface="Menlo" panose="020B0609030804020204" pitchFamily="49" charset="0"/>
              </a:rPr>
              <a:t>优化：</a:t>
            </a:r>
            <a:r>
              <a:rPr lang="zh-CN" altLang="en-US" sz="1800" dirty="0">
                <a:effectLst/>
                <a:latin typeface="SimSun" panose="02010600030101010101" pitchFamily="2" charset="-122"/>
                <a:ea typeface="SimSun" panose="02010600030101010101" pitchFamily="2" charset="-122"/>
              </a:rPr>
              <a:t>按顺序预读取，允许访问同一文件的多个进程共享高速缓存的缓冲区 </a:t>
            </a:r>
            <a:endParaRPr lang="en-US" altLang="zh-CN" sz="1800" b="0" dirty="0">
              <a:solidFill>
                <a:schemeClr val="tx1"/>
              </a:solidFill>
              <a:effectLst/>
              <a:latin typeface="SimSun" panose="02010600030101010101" pitchFamily="2" charset="-122"/>
              <a:ea typeface="SimSun"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800" b="0" dirty="0">
                <a:solidFill>
                  <a:srgbClr val="D4D4D4"/>
                </a:solidFill>
                <a:effectLst/>
                <a:latin typeface="SimSun" panose="02010600030101010101" pitchFamily="2" charset="-122"/>
                <a:ea typeface="SimSun" panose="02010600030101010101" pitchFamily="2" charset="-122"/>
              </a:rPr>
              <a:t>Direct</a:t>
            </a:r>
            <a:r>
              <a:rPr lang="zh-CN" altLang="en-US" sz="1800" b="0" dirty="0">
                <a:solidFill>
                  <a:srgbClr val="D4D4D4"/>
                </a:solidFill>
                <a:effectLst/>
                <a:latin typeface="SimSun" panose="02010600030101010101" pitchFamily="2" charset="-122"/>
                <a:ea typeface="SimSun" panose="02010600030101010101" pitchFamily="2" charset="-122"/>
              </a:rPr>
              <a:t> </a:t>
            </a:r>
            <a:r>
              <a:rPr lang="en-US" altLang="zh-CN" sz="1800" b="0" dirty="0">
                <a:solidFill>
                  <a:srgbClr val="D4D4D4"/>
                </a:solidFill>
                <a:effectLst/>
                <a:latin typeface="SimSun" panose="02010600030101010101" pitchFamily="2" charset="-122"/>
                <a:ea typeface="SimSun" panose="02010600030101010101" pitchFamily="2" charset="-122"/>
              </a:rPr>
              <a:t>IO</a:t>
            </a:r>
            <a:r>
              <a:rPr lang="zh-CN" altLang="en-US" sz="1800" b="0" dirty="0">
                <a:solidFill>
                  <a:srgbClr val="D4D4D4"/>
                </a:solidFill>
                <a:effectLst/>
                <a:latin typeface="SimSun" panose="02010600030101010101" pitchFamily="2" charset="-122"/>
                <a:ea typeface="SimSun" panose="02010600030101010101" pitchFamily="2" charset="-122"/>
              </a:rPr>
              <a:t>：</a:t>
            </a:r>
            <a:r>
              <a:rPr lang="zh-CN" altLang="en-US" sz="1800" dirty="0">
                <a:effectLst/>
                <a:latin typeface="SimSun" panose="02010600030101010101" pitchFamily="2" charset="-122"/>
                <a:ea typeface="SimSun" panose="02010600030101010101" pitchFamily="2" charset="-122"/>
              </a:rPr>
              <a:t>在执行磁盘 </a:t>
            </a:r>
            <a:r>
              <a:rPr lang="en-US" sz="1800" dirty="0">
                <a:effectLst/>
                <a:latin typeface="TimesNewRomanPSMT"/>
              </a:rPr>
              <a:t>I/O </a:t>
            </a:r>
            <a:r>
              <a:rPr lang="zh-CN" altLang="en-US" sz="1800" dirty="0">
                <a:effectLst/>
                <a:latin typeface="SimSun" panose="02010600030101010101" pitchFamily="2" charset="-122"/>
                <a:ea typeface="SimSun" panose="02010600030101010101" pitchFamily="2" charset="-122"/>
              </a:rPr>
              <a:t>时绕过</a:t>
            </a:r>
            <a:r>
              <a:rPr lang="en-US" altLang="zh-CN" sz="1800" dirty="0">
                <a:effectLst/>
                <a:latin typeface="SimSun" panose="02010600030101010101" pitchFamily="2" charset="-122"/>
                <a:ea typeface="SimSun" panose="02010600030101010101" pitchFamily="2" charset="-122"/>
              </a:rPr>
              <a:t>page</a:t>
            </a:r>
            <a:r>
              <a:rPr lang="zh-CN" altLang="en-US" sz="1800" dirty="0">
                <a:effectLst/>
                <a:latin typeface="SimSun" panose="02010600030101010101" pitchFamily="2" charset="-122"/>
                <a:ea typeface="SimSun" panose="02010600030101010101" pitchFamily="2" charset="-122"/>
              </a:rPr>
              <a:t> </a:t>
            </a:r>
            <a:r>
              <a:rPr lang="en-US" altLang="zh-CN" sz="1800" dirty="0">
                <a:effectLst/>
                <a:latin typeface="SimSun" panose="02010600030101010101" pitchFamily="2" charset="-122"/>
                <a:ea typeface="SimSun" panose="02010600030101010101" pitchFamily="2" charset="-122"/>
              </a:rPr>
              <a:t>cache</a:t>
            </a:r>
            <a:r>
              <a:rPr lang="zh-CN" altLang="en-US" sz="1800" dirty="0">
                <a:effectLst/>
                <a:latin typeface="SimSun" panose="02010600030101010101" pitchFamily="2" charset="-122"/>
                <a:ea typeface="SimSun" panose="02010600030101010101" pitchFamily="2" charset="-122"/>
              </a:rPr>
              <a:t>，从用户空间直接将数据传递到文件或磁盘设备。 一般数据库系统使用，比如</a:t>
            </a:r>
            <a:r>
              <a:rPr lang="en-US" altLang="zh-CN" sz="1800" dirty="0" err="1">
                <a:effectLst/>
                <a:latin typeface="SimSun" panose="02010600030101010101" pitchFamily="2" charset="-122"/>
                <a:ea typeface="SimSun" panose="02010600030101010101" pitchFamily="2" charset="-122"/>
              </a:rPr>
              <a:t>innodb</a:t>
            </a:r>
            <a:r>
              <a:rPr lang="zh-CN" altLang="en-US" sz="1800" dirty="0">
                <a:effectLst/>
                <a:latin typeface="SimSun" panose="02010600030101010101" pitchFamily="2" charset="-122"/>
                <a:ea typeface="SimSun" panose="02010600030101010101" pitchFamily="2" charset="-122"/>
              </a:rPr>
              <a:t>存储引擎实现了自己的缓冲池，且有专门的线程刷新脏页，所以在刷新脏页时可以配置直接写磁盘文件。</a:t>
            </a:r>
            <a:endParaRPr lang="en-US" altLang="zh-CN" sz="1800" b="0" dirty="0">
              <a:solidFill>
                <a:srgbClr val="D4D4D4"/>
              </a:solidFill>
              <a:effectLst/>
              <a:latin typeface="SimSun" panose="02010600030101010101" pitchFamily="2" charset="-122"/>
              <a:ea typeface="SimSun"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800" b="0" dirty="0" err="1">
                <a:solidFill>
                  <a:srgbClr val="D4D4D4"/>
                </a:solidFill>
                <a:effectLst/>
                <a:latin typeface="SimSun" panose="02010600030101010101" pitchFamily="2" charset="-122"/>
                <a:ea typeface="SimSun" panose="02010600030101010101" pitchFamily="2" charset="-122"/>
              </a:rPr>
              <a:t>Mmap</a:t>
            </a:r>
            <a:r>
              <a:rPr lang="en-US" altLang="zh-CN" sz="1800" b="0" dirty="0">
                <a:solidFill>
                  <a:srgbClr val="D4D4D4"/>
                </a:solidFill>
                <a:effectLst/>
                <a:latin typeface="SimSun" panose="02010600030101010101" pitchFamily="2" charset="-122"/>
                <a:ea typeface="SimSun" panose="02010600030101010101" pitchFamily="2" charset="-122"/>
              </a:rPr>
              <a:t>:</a:t>
            </a:r>
            <a:r>
              <a:rPr lang="zh-CN" altLang="en-US" sz="1800" b="0" dirty="0">
                <a:solidFill>
                  <a:srgbClr val="D4D4D4"/>
                </a:solidFill>
                <a:effectLst/>
                <a:latin typeface="SimSun" panose="02010600030101010101" pitchFamily="2" charset="-122"/>
                <a:ea typeface="SimSun" panose="02010600030101010101" pitchFamily="2" charset="-122"/>
              </a:rPr>
              <a:t> </a:t>
            </a:r>
            <a:r>
              <a:rPr lang="zh-CN" altLang="en-US" sz="1800" dirty="0">
                <a:effectLst/>
                <a:latin typeface="SimSun" panose="02010600030101010101" pitchFamily="2" charset="-122"/>
                <a:ea typeface="SimSun" panose="02010600030101010101" pitchFamily="2" charset="-122"/>
              </a:rPr>
              <a:t>文件映射将一个文件的一部分直接映射到调用进程的虚拟内存中。一旦一 个文件被映射之后就可以通过在相应的内存区域中操作字节来访问文件内容了。映射 的分页会在需要的时候从文件中</a:t>
            </a:r>
            <a:r>
              <a:rPr lang="en-US" altLang="zh-CN" sz="1800" dirty="0">
                <a:effectLst/>
                <a:latin typeface="SimSun" panose="02010600030101010101" pitchFamily="2" charset="-122"/>
                <a:ea typeface="SimSun" panose="02010600030101010101" pitchFamily="2" charset="-122"/>
              </a:rPr>
              <a:t>(</a:t>
            </a:r>
            <a:r>
              <a:rPr lang="zh-CN" altLang="en-US" sz="1800" dirty="0">
                <a:effectLst/>
                <a:latin typeface="SimSun" panose="02010600030101010101" pitchFamily="2" charset="-122"/>
                <a:ea typeface="SimSun" panose="02010600030101010101" pitchFamily="2" charset="-122"/>
              </a:rPr>
              <a:t>自动</a:t>
            </a:r>
            <a:r>
              <a:rPr lang="en-US" altLang="zh-CN" sz="1800" dirty="0">
                <a:effectLst/>
                <a:latin typeface="SimSun" panose="02010600030101010101" pitchFamily="2" charset="-122"/>
                <a:ea typeface="SimSun" panose="02010600030101010101" pitchFamily="2" charset="-122"/>
              </a:rPr>
              <a:t>)</a:t>
            </a:r>
            <a:r>
              <a:rPr lang="zh-CN" altLang="en-US" sz="1800" dirty="0">
                <a:effectLst/>
                <a:latin typeface="SimSun" panose="02010600030101010101" pitchFamily="2" charset="-122"/>
                <a:ea typeface="SimSun" panose="02010600030101010101" pitchFamily="2" charset="-122"/>
              </a:rPr>
              <a:t>加载。这种映射也被称为基于文件的映射或内存映射文件。 </a:t>
            </a:r>
            <a:endParaRPr lang="en-US" altLang="zh-CN" sz="1800" dirty="0">
              <a:effectLst/>
              <a:latin typeface="SimSun" panose="02010600030101010101" pitchFamily="2" charset="-122"/>
              <a:ea typeface="SimSun"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800" b="0" dirty="0">
                <a:solidFill>
                  <a:srgbClr val="D4D4D4"/>
                </a:solidFill>
                <a:effectLst/>
                <a:latin typeface="SimSun" panose="02010600030101010101" pitchFamily="2" charset="-122"/>
                <a:ea typeface="SimSun" panose="02010600030101010101" pitchFamily="2" charset="-122"/>
              </a:rPr>
              <a:t>缓冲区高速缓存：缓冲</a:t>
            </a:r>
            <a:r>
              <a:rPr lang="en-US" altLang="zh-CN" sz="1800" b="0" dirty="0">
                <a:solidFill>
                  <a:srgbClr val="D4D4D4"/>
                </a:solidFill>
                <a:effectLst/>
                <a:latin typeface="SimSun" panose="02010600030101010101" pitchFamily="2" charset="-122"/>
                <a:ea typeface="SimSun" panose="02010600030101010101" pitchFamily="2" charset="-122"/>
              </a:rPr>
              <a:t>-buffer</a:t>
            </a:r>
            <a:r>
              <a:rPr lang="zh-CN" altLang="en-US" sz="1800" b="0" dirty="0">
                <a:solidFill>
                  <a:srgbClr val="D4D4D4"/>
                </a:solidFill>
                <a:effectLst/>
                <a:latin typeface="SimSun" panose="02010600030101010101" pitchFamily="2" charset="-122"/>
                <a:ea typeface="SimSun" panose="02010600030101010101" pitchFamily="2" charset="-122"/>
              </a:rPr>
              <a:t>，一个缓冲表示磁盘中的一个块在内存中的表示；缓存</a:t>
            </a:r>
            <a:r>
              <a:rPr lang="en-US" altLang="zh-CN" sz="1800" b="0" dirty="0">
                <a:solidFill>
                  <a:srgbClr val="D4D4D4"/>
                </a:solidFill>
                <a:effectLst/>
                <a:latin typeface="SimSun" panose="02010600030101010101" pitchFamily="2" charset="-122"/>
                <a:ea typeface="SimSun" panose="02010600030101010101" pitchFamily="2" charset="-122"/>
              </a:rPr>
              <a:t>-cache</a:t>
            </a:r>
            <a:r>
              <a:rPr lang="zh-CN" altLang="en-US" sz="1800" b="0" dirty="0">
                <a:solidFill>
                  <a:srgbClr val="D4D4D4"/>
                </a:solidFill>
                <a:effectLst/>
                <a:latin typeface="SimSun" panose="02010600030101010101" pitchFamily="2" charset="-122"/>
                <a:ea typeface="SimSun" panose="02010600030101010101" pitchFamily="2" charset="-122"/>
              </a:rPr>
              <a:t>，通过局部性原理将数据保存在快速访问的介质中，加速随后的访问。缓冲区高速缓存就是缓存磁盘文件中块数据的缓存。</a:t>
            </a:r>
            <a:endParaRPr lang="zh-CN" altLang="en-US" b="0" dirty="0">
              <a:solidFill>
                <a:srgbClr val="D4D4D4"/>
              </a:solidFill>
              <a:effectLst/>
              <a:latin typeface="Menlo" panose="020B0609030804020204" pitchFamily="49" charset="0"/>
            </a:endParaRPr>
          </a:p>
          <a:p>
            <a:endParaRPr lang="en-CN" dirty="0"/>
          </a:p>
        </p:txBody>
      </p:sp>
      <p:sp>
        <p:nvSpPr>
          <p:cNvPr id="4" name="Slide Number Placeholder 3"/>
          <p:cNvSpPr>
            <a:spLocks noGrp="1"/>
          </p:cNvSpPr>
          <p:nvPr>
            <p:ph type="sldNum" sz="quarter" idx="5"/>
          </p:nvPr>
        </p:nvSpPr>
        <p:spPr/>
        <p:txBody>
          <a:bodyPr/>
          <a:lstStyle/>
          <a:p>
            <a:fld id="{32A05868-2452-2649-BB1E-7708127F8C37}" type="slidenum">
              <a:rPr lang="en-CN" smtClean="0"/>
              <a:t>9</a:t>
            </a:fld>
            <a:endParaRPr lang="en-CN"/>
          </a:p>
        </p:txBody>
      </p:sp>
    </p:spTree>
    <p:extLst>
      <p:ext uri="{BB962C8B-B14F-4D97-AF65-F5344CB8AC3E}">
        <p14:creationId xmlns:p14="http://schemas.microsoft.com/office/powerpoint/2010/main" val="373956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11/14/22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11/14/22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11/14/22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FFAB-E176-C3A9-A9E9-635346B19D85}"/>
              </a:ext>
            </a:extLst>
          </p:cNvPr>
          <p:cNvSpPr>
            <a:spLocks noGrp="1"/>
          </p:cNvSpPr>
          <p:nvPr>
            <p:ph type="ctrTitle"/>
          </p:nvPr>
        </p:nvSpPr>
        <p:spPr/>
        <p:txBody>
          <a:bodyPr lIns="90000"/>
          <a:lstStyle/>
          <a:p>
            <a:r>
              <a:rPr lang="en-US" sz="6000" cap="none" dirty="0" err="1">
                <a:latin typeface="Calibri" panose="020F0502020204030204" pitchFamily="34" charset="0"/>
                <a:cs typeface="Calibri" panose="020F0502020204030204" pitchFamily="34" charset="0"/>
              </a:rPr>
              <a:t>L</a:t>
            </a:r>
            <a:r>
              <a:rPr lang="en-US" altLang="zh-CN" sz="6000" cap="none" dirty="0" err="1">
                <a:latin typeface="Calibri" panose="020F0502020204030204" pitchFamily="34" charset="0"/>
                <a:cs typeface="Calibri" panose="020F0502020204030204" pitchFamily="34" charset="0"/>
              </a:rPr>
              <a:t>ucene</a:t>
            </a:r>
            <a:r>
              <a:rPr lang="en-US" sz="6000" cap="none" dirty="0" err="1">
                <a:latin typeface="Calibri" panose="020F0502020204030204" pitchFamily="34" charset="0"/>
                <a:cs typeface="Calibri" panose="020F0502020204030204" pitchFamily="34" charset="0"/>
              </a:rPr>
              <a:t>索引过程分享</a:t>
            </a:r>
            <a:endParaRPr lang="en-CN" sz="6000" cap="none"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FEDFCE0A-89F4-FB1E-77E6-CE6817EF1200}"/>
              </a:ext>
            </a:extLst>
          </p:cNvPr>
          <p:cNvSpPr>
            <a:spLocks noGrp="1"/>
          </p:cNvSpPr>
          <p:nvPr>
            <p:ph type="subTitle" idx="1"/>
          </p:nvPr>
        </p:nvSpPr>
        <p:spPr/>
        <p:txBody>
          <a:bodyPr/>
          <a:lstStyle/>
          <a:p>
            <a:r>
              <a:rPr lang="en-CN" dirty="0"/>
              <a:t>OpenAPI</a:t>
            </a:r>
            <a:r>
              <a:rPr lang="zh-CN" altLang="en-US" dirty="0"/>
              <a:t> </a:t>
            </a:r>
            <a:r>
              <a:rPr lang="en-US" altLang="zh-CN" dirty="0"/>
              <a:t>-</a:t>
            </a:r>
            <a:r>
              <a:rPr lang="zh-CN" altLang="en-US" dirty="0"/>
              <a:t> </a:t>
            </a:r>
            <a:r>
              <a:rPr lang="en-CN" dirty="0"/>
              <a:t>Kolt</a:t>
            </a:r>
            <a:r>
              <a:rPr lang="zh-CN" altLang="en-US" dirty="0"/>
              <a:t> </a:t>
            </a:r>
            <a:r>
              <a:rPr lang="en-US" altLang="zh-CN" dirty="0"/>
              <a:t>Wang</a:t>
            </a:r>
            <a:endParaRPr lang="en-CN" dirty="0"/>
          </a:p>
        </p:txBody>
      </p:sp>
    </p:spTree>
    <p:extLst>
      <p:ext uri="{BB962C8B-B14F-4D97-AF65-F5344CB8AC3E}">
        <p14:creationId xmlns:p14="http://schemas.microsoft.com/office/powerpoint/2010/main" val="287676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0CA5-A092-2D71-F551-9E2C13A30028}"/>
              </a:ext>
            </a:extLst>
          </p:cNvPr>
          <p:cNvSpPr>
            <a:spLocks noGrp="1"/>
          </p:cNvSpPr>
          <p:nvPr>
            <p:ph type="title"/>
          </p:nvPr>
        </p:nvSpPr>
        <p:spPr/>
        <p:txBody>
          <a:bodyPr/>
          <a:lstStyle/>
          <a:p>
            <a:r>
              <a:rPr lang="en-US" dirty="0" err="1"/>
              <a:t>三</a:t>
            </a:r>
            <a:r>
              <a:rPr lang="en-US" altLang="zh-CN" dirty="0"/>
              <a:t>.</a:t>
            </a:r>
            <a:r>
              <a:rPr lang="zh-CN" altLang="en-US" dirty="0"/>
              <a:t> </a:t>
            </a:r>
            <a:r>
              <a:rPr lang="en-CN" dirty="0"/>
              <a:t>索引流程Overall</a:t>
            </a:r>
          </a:p>
        </p:txBody>
      </p:sp>
      <p:sp>
        <p:nvSpPr>
          <p:cNvPr id="3" name="Content Placeholder 2">
            <a:extLst>
              <a:ext uri="{FF2B5EF4-FFF2-40B4-BE49-F238E27FC236}">
                <a16:creationId xmlns:a16="http://schemas.microsoft.com/office/drawing/2014/main" id="{6D554D43-AAAF-E8DB-1FDB-9D9F2C8D388C}"/>
              </a:ext>
            </a:extLst>
          </p:cNvPr>
          <p:cNvSpPr>
            <a:spLocks noGrp="1"/>
          </p:cNvSpPr>
          <p:nvPr>
            <p:ph idx="1"/>
          </p:nvPr>
        </p:nvSpPr>
        <p:spPr/>
        <p:txBody>
          <a:bodyPr/>
          <a:lstStyle/>
          <a:p>
            <a:r>
              <a:rPr lang="en-CN" dirty="0"/>
              <a:t>整体索引流程</a:t>
            </a:r>
          </a:p>
          <a:p>
            <a:r>
              <a:rPr lang="en-CN" dirty="0"/>
              <a:t>主要类</a:t>
            </a:r>
            <a:r>
              <a:rPr lang="zh-CN" altLang="en-US" dirty="0"/>
              <a:t>，</a:t>
            </a:r>
            <a:r>
              <a:rPr lang="en-CN" dirty="0"/>
              <a:t>类图</a:t>
            </a:r>
            <a:r>
              <a:rPr lang="zh-CN" altLang="en-US" dirty="0"/>
              <a:t>，</a:t>
            </a:r>
            <a:r>
              <a:rPr lang="en-CN" dirty="0"/>
              <a:t>时序图</a:t>
            </a:r>
          </a:p>
        </p:txBody>
      </p:sp>
    </p:spTree>
    <p:extLst>
      <p:ext uri="{BB962C8B-B14F-4D97-AF65-F5344CB8AC3E}">
        <p14:creationId xmlns:p14="http://schemas.microsoft.com/office/powerpoint/2010/main" val="294647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9273-BCDE-C13B-17D3-FDF93EC1031D}"/>
              </a:ext>
            </a:extLst>
          </p:cNvPr>
          <p:cNvSpPr>
            <a:spLocks noGrp="1"/>
          </p:cNvSpPr>
          <p:nvPr>
            <p:ph type="title"/>
          </p:nvPr>
        </p:nvSpPr>
        <p:spPr/>
        <p:txBody>
          <a:bodyPr/>
          <a:lstStyle/>
          <a:p>
            <a:r>
              <a:rPr lang="en-US" dirty="0" err="1"/>
              <a:t>四</a:t>
            </a:r>
            <a:r>
              <a:rPr lang="en-US" altLang="zh-CN" dirty="0"/>
              <a:t>.</a:t>
            </a:r>
            <a:r>
              <a:rPr lang="zh-CN" altLang="en-US" dirty="0"/>
              <a:t> </a:t>
            </a:r>
            <a:r>
              <a:rPr lang="en-CN" dirty="0"/>
              <a:t>文档的增删改</a:t>
            </a:r>
          </a:p>
        </p:txBody>
      </p:sp>
      <p:sp>
        <p:nvSpPr>
          <p:cNvPr id="3" name="Content Placeholder 2">
            <a:extLst>
              <a:ext uri="{FF2B5EF4-FFF2-40B4-BE49-F238E27FC236}">
                <a16:creationId xmlns:a16="http://schemas.microsoft.com/office/drawing/2014/main" id="{1BE4D641-4B3A-A443-0655-63E811FC1F35}"/>
              </a:ext>
            </a:extLst>
          </p:cNvPr>
          <p:cNvSpPr>
            <a:spLocks noGrp="1"/>
          </p:cNvSpPr>
          <p:nvPr>
            <p:ph idx="1"/>
          </p:nvPr>
        </p:nvSpPr>
        <p:spPr/>
        <p:txBody>
          <a:bodyPr/>
          <a:lstStyle/>
          <a:p>
            <a:r>
              <a:rPr lang="en-CN" dirty="0"/>
              <a:t>接口</a:t>
            </a:r>
          </a:p>
          <a:p>
            <a:r>
              <a:rPr lang="en-CN" dirty="0"/>
              <a:t>增加</a:t>
            </a:r>
          </a:p>
          <a:p>
            <a:r>
              <a:rPr lang="en-CN" dirty="0"/>
              <a:t>删除</a:t>
            </a:r>
          </a:p>
          <a:p>
            <a:r>
              <a:rPr lang="en-CN" dirty="0"/>
              <a:t>更新</a:t>
            </a:r>
          </a:p>
          <a:p>
            <a:r>
              <a:rPr lang="en-CN" dirty="0"/>
              <a:t>对并发的处理</a:t>
            </a:r>
          </a:p>
        </p:txBody>
      </p:sp>
    </p:spTree>
    <p:extLst>
      <p:ext uri="{BB962C8B-B14F-4D97-AF65-F5344CB8AC3E}">
        <p14:creationId xmlns:p14="http://schemas.microsoft.com/office/powerpoint/2010/main" val="67506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7820-FF18-3053-15FE-55BCEA685EF3}"/>
              </a:ext>
            </a:extLst>
          </p:cNvPr>
          <p:cNvSpPr>
            <a:spLocks noGrp="1"/>
          </p:cNvSpPr>
          <p:nvPr>
            <p:ph type="title"/>
          </p:nvPr>
        </p:nvSpPr>
        <p:spPr/>
        <p:txBody>
          <a:bodyPr/>
          <a:lstStyle/>
          <a:p>
            <a:r>
              <a:rPr lang="en-US" dirty="0" err="1"/>
              <a:t>五</a:t>
            </a:r>
            <a:r>
              <a:rPr lang="en-US" altLang="zh-CN" dirty="0"/>
              <a:t>.</a:t>
            </a:r>
            <a:r>
              <a:rPr lang="zh-CN" altLang="en-US" dirty="0"/>
              <a:t> </a:t>
            </a:r>
            <a:r>
              <a:rPr lang="en-CN" dirty="0"/>
              <a:t>Flush</a:t>
            </a:r>
          </a:p>
        </p:txBody>
      </p:sp>
      <p:sp>
        <p:nvSpPr>
          <p:cNvPr id="3" name="Content Placeholder 2">
            <a:extLst>
              <a:ext uri="{FF2B5EF4-FFF2-40B4-BE49-F238E27FC236}">
                <a16:creationId xmlns:a16="http://schemas.microsoft.com/office/drawing/2014/main" id="{2E946DE1-F804-E053-564C-B27D349BD112}"/>
              </a:ext>
            </a:extLst>
          </p:cNvPr>
          <p:cNvSpPr>
            <a:spLocks noGrp="1"/>
          </p:cNvSpPr>
          <p:nvPr>
            <p:ph idx="1"/>
          </p:nvPr>
        </p:nvSpPr>
        <p:spPr/>
        <p:txBody>
          <a:bodyPr/>
          <a:lstStyle/>
          <a:p>
            <a:r>
              <a:rPr lang="en-CN" dirty="0"/>
              <a:t>目的</a:t>
            </a:r>
          </a:p>
          <a:p>
            <a:r>
              <a:rPr lang="en-CN" dirty="0"/>
              <a:t>自动flush</a:t>
            </a:r>
          </a:p>
          <a:p>
            <a:r>
              <a:rPr lang="en-CN" dirty="0"/>
              <a:t>主动flush</a:t>
            </a:r>
          </a:p>
        </p:txBody>
      </p:sp>
    </p:spTree>
    <p:extLst>
      <p:ext uri="{BB962C8B-B14F-4D97-AF65-F5344CB8AC3E}">
        <p14:creationId xmlns:p14="http://schemas.microsoft.com/office/powerpoint/2010/main" val="290502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BB32-A08F-3526-113E-854A0C2F711C}"/>
              </a:ext>
            </a:extLst>
          </p:cNvPr>
          <p:cNvSpPr>
            <a:spLocks noGrp="1"/>
          </p:cNvSpPr>
          <p:nvPr>
            <p:ph type="title"/>
          </p:nvPr>
        </p:nvSpPr>
        <p:spPr/>
        <p:txBody>
          <a:bodyPr/>
          <a:lstStyle/>
          <a:p>
            <a:r>
              <a:rPr lang="en-US" dirty="0" err="1"/>
              <a:t>六</a:t>
            </a:r>
            <a:r>
              <a:rPr lang="en-US" altLang="zh-CN" dirty="0"/>
              <a:t>.</a:t>
            </a:r>
            <a:r>
              <a:rPr lang="zh-CN" altLang="en-US" dirty="0"/>
              <a:t> </a:t>
            </a:r>
            <a:r>
              <a:rPr lang="en-CN" dirty="0"/>
              <a:t>Commit</a:t>
            </a:r>
          </a:p>
        </p:txBody>
      </p:sp>
      <p:sp>
        <p:nvSpPr>
          <p:cNvPr id="3" name="Content Placeholder 2">
            <a:extLst>
              <a:ext uri="{FF2B5EF4-FFF2-40B4-BE49-F238E27FC236}">
                <a16:creationId xmlns:a16="http://schemas.microsoft.com/office/drawing/2014/main" id="{86924E64-F0C6-FA0B-AA6E-78C22E25F687}"/>
              </a:ext>
            </a:extLst>
          </p:cNvPr>
          <p:cNvSpPr>
            <a:spLocks noGrp="1"/>
          </p:cNvSpPr>
          <p:nvPr>
            <p:ph idx="1"/>
          </p:nvPr>
        </p:nvSpPr>
        <p:spPr/>
        <p:txBody>
          <a:bodyPr/>
          <a:lstStyle/>
          <a:p>
            <a:r>
              <a:rPr lang="en-CN" dirty="0"/>
              <a:t>目的</a:t>
            </a:r>
          </a:p>
        </p:txBody>
      </p:sp>
    </p:spTree>
    <p:extLst>
      <p:ext uri="{BB962C8B-B14F-4D97-AF65-F5344CB8AC3E}">
        <p14:creationId xmlns:p14="http://schemas.microsoft.com/office/powerpoint/2010/main" val="89440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B085-3DD3-0715-DDB0-3C49066C2915}"/>
              </a:ext>
            </a:extLst>
          </p:cNvPr>
          <p:cNvSpPr>
            <a:spLocks noGrp="1"/>
          </p:cNvSpPr>
          <p:nvPr>
            <p:ph type="title"/>
          </p:nvPr>
        </p:nvSpPr>
        <p:spPr/>
        <p:txBody>
          <a:bodyPr/>
          <a:lstStyle/>
          <a:p>
            <a:r>
              <a:rPr lang="en-CN" dirty="0"/>
              <a:t>七</a:t>
            </a:r>
            <a:r>
              <a:rPr lang="en-US" altLang="zh-CN" dirty="0"/>
              <a:t>.</a:t>
            </a:r>
            <a:r>
              <a:rPr lang="zh-CN" altLang="en-US" dirty="0"/>
              <a:t> </a:t>
            </a:r>
            <a:r>
              <a:rPr lang="en-CN" dirty="0"/>
              <a:t>Merge</a:t>
            </a:r>
          </a:p>
        </p:txBody>
      </p:sp>
      <p:sp>
        <p:nvSpPr>
          <p:cNvPr id="3" name="Content Placeholder 2">
            <a:extLst>
              <a:ext uri="{FF2B5EF4-FFF2-40B4-BE49-F238E27FC236}">
                <a16:creationId xmlns:a16="http://schemas.microsoft.com/office/drawing/2014/main" id="{4C8B0EEE-73C5-A948-9129-C46D33AAC3B7}"/>
              </a:ext>
            </a:extLst>
          </p:cNvPr>
          <p:cNvSpPr>
            <a:spLocks noGrp="1"/>
          </p:cNvSpPr>
          <p:nvPr>
            <p:ph idx="1"/>
          </p:nvPr>
        </p:nvSpPr>
        <p:spPr/>
        <p:txBody>
          <a:bodyPr/>
          <a:lstStyle/>
          <a:p>
            <a:r>
              <a:rPr lang="en-CN" dirty="0"/>
              <a:t>目的</a:t>
            </a:r>
          </a:p>
          <a:p>
            <a:r>
              <a:rPr lang="en-CN" dirty="0"/>
              <a:t>Merge</a:t>
            </a:r>
            <a:r>
              <a:rPr lang="en-US" altLang="zh-CN" dirty="0"/>
              <a:t>Policy</a:t>
            </a:r>
          </a:p>
          <a:p>
            <a:r>
              <a:rPr lang="en-CN" dirty="0"/>
              <a:t>并发处理</a:t>
            </a:r>
          </a:p>
        </p:txBody>
      </p:sp>
    </p:spTree>
    <p:extLst>
      <p:ext uri="{BB962C8B-B14F-4D97-AF65-F5344CB8AC3E}">
        <p14:creationId xmlns:p14="http://schemas.microsoft.com/office/powerpoint/2010/main" val="292841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3433-E35D-4D83-F5C8-E8B73062DB80}"/>
              </a:ext>
            </a:extLst>
          </p:cNvPr>
          <p:cNvSpPr>
            <a:spLocks noGrp="1"/>
          </p:cNvSpPr>
          <p:nvPr>
            <p:ph type="title"/>
          </p:nvPr>
        </p:nvSpPr>
        <p:spPr/>
        <p:txBody>
          <a:bodyPr/>
          <a:lstStyle/>
          <a:p>
            <a:r>
              <a:rPr lang="en-CN" dirty="0"/>
              <a:t>Q&amp;A</a:t>
            </a:r>
          </a:p>
        </p:txBody>
      </p:sp>
      <p:sp>
        <p:nvSpPr>
          <p:cNvPr id="3" name="Content Placeholder 2">
            <a:extLst>
              <a:ext uri="{FF2B5EF4-FFF2-40B4-BE49-F238E27FC236}">
                <a16:creationId xmlns:a16="http://schemas.microsoft.com/office/drawing/2014/main" id="{D4911B78-D471-3250-7407-A224838D7CBB}"/>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136509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169E-148A-2A81-1BAB-6FB2A0F5F520}"/>
              </a:ext>
            </a:extLst>
          </p:cNvPr>
          <p:cNvSpPr>
            <a:spLocks noGrp="1"/>
          </p:cNvSpPr>
          <p:nvPr>
            <p:ph type="title"/>
          </p:nvPr>
        </p:nvSpPr>
        <p:spPr>
          <a:xfrm>
            <a:off x="1295400" y="3249538"/>
            <a:ext cx="9601200" cy="1485900"/>
          </a:xfrm>
        </p:spPr>
        <p:txBody>
          <a:bodyPr/>
          <a:lstStyle/>
          <a:p>
            <a:pPr algn="ctr"/>
            <a:r>
              <a:rPr lang="en-CN" dirty="0"/>
              <a:t>Thanks</a:t>
            </a:r>
          </a:p>
        </p:txBody>
      </p:sp>
    </p:spTree>
    <p:extLst>
      <p:ext uri="{BB962C8B-B14F-4D97-AF65-F5344CB8AC3E}">
        <p14:creationId xmlns:p14="http://schemas.microsoft.com/office/powerpoint/2010/main" val="253015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3993-6FA5-7CDB-0A02-CA6C9656360C}"/>
              </a:ext>
            </a:extLst>
          </p:cNvPr>
          <p:cNvSpPr>
            <a:spLocks noGrp="1"/>
          </p:cNvSpPr>
          <p:nvPr>
            <p:ph type="title"/>
          </p:nvPr>
        </p:nvSpPr>
        <p:spPr/>
        <p:txBody>
          <a:bodyPr/>
          <a:lstStyle/>
          <a:p>
            <a:r>
              <a:rPr lang="en-US" dirty="0" err="1"/>
              <a:t>大纲</a:t>
            </a:r>
            <a:endParaRPr lang="en-CN" dirty="0"/>
          </a:p>
        </p:txBody>
      </p:sp>
      <p:sp>
        <p:nvSpPr>
          <p:cNvPr id="3" name="Content Placeholder 2">
            <a:extLst>
              <a:ext uri="{FF2B5EF4-FFF2-40B4-BE49-F238E27FC236}">
                <a16:creationId xmlns:a16="http://schemas.microsoft.com/office/drawing/2014/main" id="{626D1427-42E1-69B2-5243-968440FB71D9}"/>
              </a:ext>
            </a:extLst>
          </p:cNvPr>
          <p:cNvSpPr>
            <a:spLocks noGrp="1"/>
          </p:cNvSpPr>
          <p:nvPr>
            <p:ph idx="1"/>
          </p:nvPr>
        </p:nvSpPr>
        <p:spPr/>
        <p:txBody>
          <a:bodyPr/>
          <a:lstStyle/>
          <a:p>
            <a:r>
              <a:rPr lang="en-US" dirty="0" err="1"/>
              <a:t>一</a:t>
            </a:r>
            <a:r>
              <a:rPr lang="en-US" altLang="zh-CN" dirty="0"/>
              <a:t>.</a:t>
            </a:r>
            <a:r>
              <a:rPr lang="zh-CN" altLang="en-US" dirty="0"/>
              <a:t> </a:t>
            </a:r>
            <a:r>
              <a:rPr lang="en-US" dirty="0"/>
              <a:t>L</a:t>
            </a:r>
            <a:r>
              <a:rPr lang="en-CN" dirty="0"/>
              <a:t>ucene和Elasticsearch</a:t>
            </a:r>
          </a:p>
          <a:p>
            <a:r>
              <a:rPr lang="en-US" dirty="0" err="1"/>
              <a:t>二</a:t>
            </a:r>
            <a:r>
              <a:rPr lang="en-US" altLang="zh-CN" dirty="0"/>
              <a:t>.</a:t>
            </a:r>
            <a:r>
              <a:rPr lang="zh-CN" altLang="en-US" dirty="0"/>
              <a:t> </a:t>
            </a:r>
            <a:r>
              <a:rPr lang="en-US" dirty="0" err="1"/>
              <a:t>背景知识</a:t>
            </a:r>
            <a:endParaRPr lang="en-CN" dirty="0"/>
          </a:p>
          <a:p>
            <a:r>
              <a:rPr lang="en-US" dirty="0" err="1"/>
              <a:t>三</a:t>
            </a:r>
            <a:r>
              <a:rPr lang="en-US" altLang="zh-CN" dirty="0"/>
              <a:t>.</a:t>
            </a:r>
            <a:r>
              <a:rPr lang="zh-CN" altLang="en-US" dirty="0"/>
              <a:t> </a:t>
            </a:r>
            <a:r>
              <a:rPr lang="en-US" dirty="0" err="1"/>
              <a:t>索引流程</a:t>
            </a:r>
            <a:r>
              <a:rPr lang="en-US" altLang="zh-CN" dirty="0" err="1"/>
              <a:t>overall</a:t>
            </a:r>
            <a:endParaRPr lang="en-US" altLang="zh-CN" dirty="0"/>
          </a:p>
          <a:p>
            <a:r>
              <a:rPr lang="en-US" dirty="0" err="1"/>
              <a:t>四</a:t>
            </a:r>
            <a:r>
              <a:rPr lang="en-US" altLang="zh-CN" dirty="0"/>
              <a:t>.</a:t>
            </a:r>
            <a:r>
              <a:rPr lang="zh-CN" altLang="en-US" dirty="0"/>
              <a:t> </a:t>
            </a:r>
            <a:r>
              <a:rPr lang="en-US" dirty="0" err="1"/>
              <a:t>文档的增删改</a:t>
            </a:r>
            <a:endParaRPr lang="en-US" dirty="0"/>
          </a:p>
          <a:p>
            <a:r>
              <a:rPr lang="en-US" dirty="0" err="1"/>
              <a:t>五</a:t>
            </a:r>
            <a:r>
              <a:rPr lang="en-US" altLang="zh-CN" dirty="0"/>
              <a:t>.</a:t>
            </a:r>
            <a:r>
              <a:rPr lang="zh-CN" altLang="en-US" dirty="0"/>
              <a:t> </a:t>
            </a:r>
            <a:r>
              <a:rPr lang="en-US" altLang="zh-CN" dirty="0"/>
              <a:t>F</a:t>
            </a:r>
            <a:r>
              <a:rPr lang="en-US" dirty="0"/>
              <a:t>lush</a:t>
            </a:r>
          </a:p>
          <a:p>
            <a:r>
              <a:rPr lang="en-US" dirty="0" err="1"/>
              <a:t>六</a:t>
            </a:r>
            <a:r>
              <a:rPr lang="en-US" altLang="zh-CN" dirty="0"/>
              <a:t>.</a:t>
            </a:r>
            <a:r>
              <a:rPr lang="zh-CN" altLang="en-US" dirty="0"/>
              <a:t> </a:t>
            </a:r>
            <a:r>
              <a:rPr lang="en-US" dirty="0"/>
              <a:t>Commit</a:t>
            </a:r>
          </a:p>
          <a:p>
            <a:r>
              <a:rPr lang="en-US" dirty="0" err="1"/>
              <a:t>七</a:t>
            </a:r>
            <a:r>
              <a:rPr lang="en-US" altLang="zh-CN" dirty="0"/>
              <a:t>.</a:t>
            </a:r>
            <a:r>
              <a:rPr lang="zh-CN" altLang="en-US" dirty="0"/>
              <a:t> </a:t>
            </a:r>
            <a:r>
              <a:rPr lang="en-US" dirty="0"/>
              <a:t>Merge</a:t>
            </a:r>
          </a:p>
          <a:p>
            <a:r>
              <a:rPr lang="en-US" dirty="0"/>
              <a:t>Q</a:t>
            </a:r>
            <a:r>
              <a:rPr lang="en-US" altLang="zh-CN" dirty="0"/>
              <a:t>&amp;A</a:t>
            </a:r>
            <a:endParaRPr lang="en-CN" dirty="0"/>
          </a:p>
        </p:txBody>
      </p:sp>
    </p:spTree>
    <p:extLst>
      <p:ext uri="{BB962C8B-B14F-4D97-AF65-F5344CB8AC3E}">
        <p14:creationId xmlns:p14="http://schemas.microsoft.com/office/powerpoint/2010/main" val="372658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A1E9-F8E1-D458-D4B1-58788E73D203}"/>
              </a:ext>
            </a:extLst>
          </p:cNvPr>
          <p:cNvSpPr>
            <a:spLocks noGrp="1"/>
          </p:cNvSpPr>
          <p:nvPr>
            <p:ph type="title"/>
          </p:nvPr>
        </p:nvSpPr>
        <p:spPr/>
        <p:txBody>
          <a:bodyPr/>
          <a:lstStyle/>
          <a:p>
            <a:r>
              <a:rPr lang="en-US" dirty="0" err="1"/>
              <a:t>一</a:t>
            </a:r>
            <a:r>
              <a:rPr lang="en-US" altLang="zh-CN" dirty="0"/>
              <a:t>.</a:t>
            </a:r>
            <a:r>
              <a:rPr lang="zh-CN" altLang="en-US" dirty="0"/>
              <a:t> </a:t>
            </a:r>
            <a:r>
              <a:rPr lang="en-CN" dirty="0"/>
              <a:t>Lucene和Elasticsearch</a:t>
            </a:r>
          </a:p>
        </p:txBody>
      </p:sp>
      <p:sp>
        <p:nvSpPr>
          <p:cNvPr id="3" name="Content Placeholder 2">
            <a:extLst>
              <a:ext uri="{FF2B5EF4-FFF2-40B4-BE49-F238E27FC236}">
                <a16:creationId xmlns:a16="http://schemas.microsoft.com/office/drawing/2014/main" id="{E8EA4267-3FF3-D19D-8FAE-2D6A0CE27ADF}"/>
              </a:ext>
            </a:extLst>
          </p:cNvPr>
          <p:cNvSpPr>
            <a:spLocks noGrp="1"/>
          </p:cNvSpPr>
          <p:nvPr>
            <p:ph idx="1"/>
          </p:nvPr>
        </p:nvSpPr>
        <p:spPr/>
        <p:txBody>
          <a:bodyPr/>
          <a:lstStyle/>
          <a:p>
            <a:r>
              <a:rPr lang="en-US" dirty="0"/>
              <a:t>L</a:t>
            </a:r>
            <a:r>
              <a:rPr lang="en-CN" dirty="0"/>
              <a:t>ucene架构</a:t>
            </a:r>
          </a:p>
          <a:p>
            <a:r>
              <a:rPr lang="en-CN" dirty="0"/>
              <a:t>Elasticsearch架构</a:t>
            </a:r>
          </a:p>
          <a:p>
            <a:r>
              <a:rPr lang="en-CN" dirty="0"/>
              <a:t>Lucene和Elasticsearch的关系</a:t>
            </a:r>
          </a:p>
        </p:txBody>
      </p:sp>
    </p:spTree>
    <p:extLst>
      <p:ext uri="{BB962C8B-B14F-4D97-AF65-F5344CB8AC3E}">
        <p14:creationId xmlns:p14="http://schemas.microsoft.com/office/powerpoint/2010/main" val="396150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5E1-6E62-95B3-AFDC-903271B52473}"/>
              </a:ext>
            </a:extLst>
          </p:cNvPr>
          <p:cNvSpPr>
            <a:spLocks noGrp="1"/>
          </p:cNvSpPr>
          <p:nvPr>
            <p:ph type="title"/>
          </p:nvPr>
        </p:nvSpPr>
        <p:spPr/>
        <p:txBody>
          <a:bodyPr/>
          <a:lstStyle/>
          <a:p>
            <a:r>
              <a:rPr lang="en-US" dirty="0" err="1"/>
              <a:t>二</a:t>
            </a:r>
            <a:r>
              <a:rPr lang="en-US" altLang="zh-CN" dirty="0"/>
              <a:t>.</a:t>
            </a:r>
            <a:r>
              <a:rPr lang="zh-CN" altLang="en-US" dirty="0"/>
              <a:t> </a:t>
            </a:r>
            <a:r>
              <a:rPr lang="en-CN" dirty="0"/>
              <a:t>背景知识</a:t>
            </a:r>
          </a:p>
        </p:txBody>
      </p:sp>
      <p:sp>
        <p:nvSpPr>
          <p:cNvPr id="3" name="Content Placeholder 2">
            <a:extLst>
              <a:ext uri="{FF2B5EF4-FFF2-40B4-BE49-F238E27FC236}">
                <a16:creationId xmlns:a16="http://schemas.microsoft.com/office/drawing/2014/main" id="{3809E06B-30EF-0D48-DD4B-431F15485433}"/>
              </a:ext>
            </a:extLst>
          </p:cNvPr>
          <p:cNvSpPr>
            <a:spLocks noGrp="1"/>
          </p:cNvSpPr>
          <p:nvPr>
            <p:ph idx="1"/>
          </p:nvPr>
        </p:nvSpPr>
        <p:spPr/>
        <p:txBody>
          <a:bodyPr/>
          <a:lstStyle/>
          <a:p>
            <a:r>
              <a:rPr lang="en-CN" dirty="0"/>
              <a:t>日志结构存储与面向页存储</a:t>
            </a:r>
          </a:p>
          <a:p>
            <a:r>
              <a:rPr lang="en-CN" dirty="0"/>
              <a:t>索引</a:t>
            </a:r>
            <a:r>
              <a:rPr lang="zh-CN" altLang="en-US" dirty="0"/>
              <a:t>，</a:t>
            </a:r>
            <a:r>
              <a:rPr lang="en-US" dirty="0" err="1"/>
              <a:t>段</a:t>
            </a:r>
            <a:r>
              <a:rPr lang="zh-CN" altLang="en-US" dirty="0"/>
              <a:t>，</a:t>
            </a:r>
            <a:r>
              <a:rPr lang="en-US" dirty="0" err="1"/>
              <a:t>文档</a:t>
            </a:r>
            <a:r>
              <a:rPr lang="zh-CN" altLang="en-US" dirty="0"/>
              <a:t>，</a:t>
            </a:r>
            <a:r>
              <a:rPr lang="en-US" dirty="0" err="1"/>
              <a:t>域</a:t>
            </a:r>
            <a:r>
              <a:rPr lang="zh-CN" altLang="en-US" dirty="0"/>
              <a:t>，</a:t>
            </a:r>
            <a:r>
              <a:rPr lang="en-US" dirty="0" err="1"/>
              <a:t>词项</a:t>
            </a:r>
            <a:endParaRPr lang="en-US" altLang="zh-CN" dirty="0"/>
          </a:p>
          <a:p>
            <a:r>
              <a:rPr lang="en-US" altLang="zh-CN" dirty="0"/>
              <a:t>postings</a:t>
            </a:r>
            <a:r>
              <a:rPr lang="zh-CN" altLang="en-US" dirty="0"/>
              <a:t>，</a:t>
            </a:r>
            <a:r>
              <a:rPr lang="en-US" altLang="zh-CN" dirty="0" err="1"/>
              <a:t>termVector</a:t>
            </a:r>
            <a:r>
              <a:rPr lang="zh-CN" altLang="en-US" dirty="0"/>
              <a:t>，</a:t>
            </a:r>
            <a:r>
              <a:rPr lang="en-US" altLang="zh-CN" dirty="0" err="1"/>
              <a:t>storedField</a:t>
            </a:r>
            <a:r>
              <a:rPr lang="zh-CN" altLang="en-US" dirty="0"/>
              <a:t>，</a:t>
            </a:r>
            <a:r>
              <a:rPr lang="en-US" altLang="zh-CN" dirty="0"/>
              <a:t>norm</a:t>
            </a:r>
            <a:r>
              <a:rPr lang="zh-CN" altLang="en-US" dirty="0"/>
              <a:t>，</a:t>
            </a:r>
            <a:r>
              <a:rPr lang="en-US" altLang="zh-CN" dirty="0" err="1"/>
              <a:t>docValue</a:t>
            </a:r>
            <a:endParaRPr lang="en-US" altLang="zh-CN" dirty="0"/>
          </a:p>
          <a:p>
            <a:r>
              <a:rPr lang="en-US" altLang="zh-CN" dirty="0"/>
              <a:t>Roaring</a:t>
            </a:r>
            <a:r>
              <a:rPr lang="zh-CN" altLang="en-US" dirty="0"/>
              <a:t> </a:t>
            </a:r>
            <a:r>
              <a:rPr lang="en-US" altLang="zh-CN" dirty="0"/>
              <a:t>Bitmap</a:t>
            </a:r>
            <a:r>
              <a:rPr lang="zh-CN" altLang="en-US" dirty="0"/>
              <a:t>，</a:t>
            </a:r>
            <a:r>
              <a:rPr lang="en-CN" dirty="0"/>
              <a:t>差值存储</a:t>
            </a:r>
            <a:r>
              <a:rPr lang="zh-CN" altLang="en-US" dirty="0"/>
              <a:t>，</a:t>
            </a:r>
            <a:r>
              <a:rPr lang="en-CN" dirty="0"/>
              <a:t>跳表</a:t>
            </a:r>
            <a:r>
              <a:rPr lang="zh-CN" altLang="en-US" dirty="0"/>
              <a:t>，</a:t>
            </a:r>
            <a:r>
              <a:rPr lang="en-US" altLang="zh-CN" dirty="0"/>
              <a:t>FST</a:t>
            </a:r>
            <a:r>
              <a:rPr lang="zh-CN" altLang="en-US" dirty="0"/>
              <a:t>，</a:t>
            </a:r>
            <a:r>
              <a:rPr lang="en-US" altLang="zh-CN" dirty="0" err="1"/>
              <a:t>ByteRefHash</a:t>
            </a:r>
            <a:r>
              <a:rPr lang="en-US" altLang="zh-CN" dirty="0"/>
              <a:t>,</a:t>
            </a:r>
            <a:r>
              <a:rPr lang="zh-CN" altLang="en-US" dirty="0"/>
              <a:t> </a:t>
            </a:r>
            <a:r>
              <a:rPr lang="en-US" altLang="zh-CN" dirty="0" err="1"/>
              <a:t>ByteBlockPool</a:t>
            </a:r>
            <a:r>
              <a:rPr lang="zh-CN" altLang="en-US" dirty="0"/>
              <a:t>，</a:t>
            </a:r>
            <a:r>
              <a:rPr lang="en-US" altLang="zh-CN" dirty="0"/>
              <a:t>Directory,</a:t>
            </a:r>
            <a:r>
              <a:rPr lang="zh-CN" altLang="en-US" dirty="0"/>
              <a:t> </a:t>
            </a:r>
            <a:r>
              <a:rPr lang="en-US" altLang="zh-CN" dirty="0" err="1"/>
              <a:t>RamUsageEstimator</a:t>
            </a:r>
            <a:r>
              <a:rPr lang="en-US" altLang="zh-CN" dirty="0"/>
              <a:t>, </a:t>
            </a:r>
            <a:r>
              <a:rPr lang="en-US" altLang="zh-CN" dirty="0" err="1"/>
              <a:t>IndexedDISI</a:t>
            </a:r>
            <a:endParaRPr lang="en-US" altLang="zh-CN" dirty="0"/>
          </a:p>
          <a:p>
            <a:r>
              <a:rPr lang="en-US" altLang="zh-CN" dirty="0"/>
              <a:t>Page</a:t>
            </a:r>
            <a:r>
              <a:rPr lang="zh-CN" altLang="en-US" dirty="0"/>
              <a:t> </a:t>
            </a:r>
            <a:r>
              <a:rPr lang="en-US" altLang="zh-CN" dirty="0"/>
              <a:t>Cache/</a:t>
            </a:r>
            <a:r>
              <a:rPr lang="en-CN" dirty="0"/>
              <a:t>缓冲区高速缓存</a:t>
            </a:r>
            <a:endParaRPr lang="en-US" altLang="zh-CN" dirty="0"/>
          </a:p>
          <a:p>
            <a:endParaRPr lang="en-US" altLang="zh-CN" dirty="0"/>
          </a:p>
          <a:p>
            <a:endParaRPr lang="en-CN" dirty="0"/>
          </a:p>
        </p:txBody>
      </p:sp>
    </p:spTree>
    <p:extLst>
      <p:ext uri="{BB962C8B-B14F-4D97-AF65-F5344CB8AC3E}">
        <p14:creationId xmlns:p14="http://schemas.microsoft.com/office/powerpoint/2010/main" val="427242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392A-874D-F74C-F339-B04A45878F2F}"/>
              </a:ext>
            </a:extLst>
          </p:cNvPr>
          <p:cNvSpPr>
            <a:spLocks noGrp="1"/>
          </p:cNvSpPr>
          <p:nvPr>
            <p:ph type="title"/>
          </p:nvPr>
        </p:nvSpPr>
        <p:spPr>
          <a:xfrm>
            <a:off x="1371600" y="685800"/>
            <a:ext cx="9601200" cy="992875"/>
          </a:xfrm>
        </p:spPr>
        <p:txBody>
          <a:bodyPr/>
          <a:lstStyle/>
          <a:p>
            <a:r>
              <a:rPr lang="en-CN" dirty="0"/>
              <a:t>日志结构存储与面向页存储</a:t>
            </a:r>
          </a:p>
        </p:txBody>
      </p:sp>
      <p:sp>
        <p:nvSpPr>
          <p:cNvPr id="3" name="Content Placeholder 2">
            <a:extLst>
              <a:ext uri="{FF2B5EF4-FFF2-40B4-BE49-F238E27FC236}">
                <a16:creationId xmlns:a16="http://schemas.microsoft.com/office/drawing/2014/main" id="{4CDADAAE-B8CE-118A-272F-3E4EE36CAD9F}"/>
              </a:ext>
            </a:extLst>
          </p:cNvPr>
          <p:cNvSpPr>
            <a:spLocks noGrp="1"/>
          </p:cNvSpPr>
          <p:nvPr>
            <p:ph idx="1"/>
          </p:nvPr>
        </p:nvSpPr>
        <p:spPr>
          <a:xfrm>
            <a:off x="1371600" y="1678675"/>
            <a:ext cx="9601200" cy="3581400"/>
          </a:xfrm>
        </p:spPr>
        <p:txBody>
          <a:bodyPr/>
          <a:lstStyle/>
          <a:p>
            <a:r>
              <a:rPr lang="en-CN" dirty="0"/>
              <a:t>日志结构存储</a:t>
            </a:r>
            <a:r>
              <a:rPr lang="en-US" altLang="zh-CN" dirty="0"/>
              <a:t>:</a:t>
            </a:r>
            <a:r>
              <a:rPr lang="zh-CN" altLang="en-US" dirty="0"/>
              <a:t>将磁盘上随机访问写入转为顺序写入，</a:t>
            </a:r>
            <a:r>
              <a:rPr lang="en-US" altLang="zh-CN" dirty="0"/>
              <a:t>LSM-Tree</a:t>
            </a:r>
            <a:r>
              <a:rPr lang="zh-CN" altLang="en-US" dirty="0"/>
              <a:t>。比如</a:t>
            </a:r>
            <a:r>
              <a:rPr lang="en-US" altLang="zh-CN" dirty="0"/>
              <a:t>Lucene</a:t>
            </a:r>
            <a:r>
              <a:rPr lang="zh-CN" altLang="en-US" dirty="0"/>
              <a:t>，</a:t>
            </a:r>
            <a:r>
              <a:rPr lang="en-US" altLang="zh-CN" dirty="0"/>
              <a:t>Kafka</a:t>
            </a:r>
          </a:p>
          <a:p>
            <a:pPr lvl="1"/>
            <a:r>
              <a:rPr lang="en-US" dirty="0" err="1"/>
              <a:t>写放大</a:t>
            </a:r>
            <a:endParaRPr lang="en-CN" dirty="0"/>
          </a:p>
          <a:p>
            <a:r>
              <a:rPr lang="en-CN" dirty="0"/>
              <a:t>面向页存储</a:t>
            </a:r>
            <a:r>
              <a:rPr lang="en-US" altLang="zh-CN" dirty="0"/>
              <a:t>:</a:t>
            </a:r>
            <a:r>
              <a:rPr lang="zh-CN" altLang="en-US" dirty="0"/>
              <a:t>将磁盘视为可以覆盖的一组固定大小的页，</a:t>
            </a:r>
            <a:r>
              <a:rPr lang="en-US" altLang="zh-CN" dirty="0"/>
              <a:t>B+</a:t>
            </a:r>
            <a:r>
              <a:rPr lang="zh-CN" altLang="en-US" dirty="0"/>
              <a:t>树。比如</a:t>
            </a:r>
            <a:r>
              <a:rPr lang="en-US" altLang="zh-CN" dirty="0" err="1"/>
              <a:t>Mysql</a:t>
            </a:r>
            <a:endParaRPr lang="en-US" altLang="zh-CN" dirty="0"/>
          </a:p>
          <a:p>
            <a:pPr lvl="1"/>
            <a:r>
              <a:rPr lang="en-US" dirty="0" err="1"/>
              <a:t>MySql数据页</a:t>
            </a:r>
            <a:r>
              <a:rPr lang="zh-CN" altLang="en-US" dirty="0"/>
              <a:t>，索引页</a:t>
            </a:r>
            <a:endParaRPr lang="en-US" dirty="0"/>
          </a:p>
          <a:p>
            <a:pPr lvl="1"/>
            <a:r>
              <a:rPr lang="en-US" dirty="0" err="1"/>
              <a:t>WAL事务日志</a:t>
            </a:r>
            <a:endParaRPr lang="en-US" dirty="0"/>
          </a:p>
          <a:p>
            <a:pPr lvl="1"/>
            <a:r>
              <a:rPr lang="en-US" dirty="0" err="1"/>
              <a:t>DoubleWrite</a:t>
            </a:r>
            <a:endParaRPr lang="en-CN" dirty="0"/>
          </a:p>
        </p:txBody>
      </p:sp>
    </p:spTree>
    <p:extLst>
      <p:ext uri="{BB962C8B-B14F-4D97-AF65-F5344CB8AC3E}">
        <p14:creationId xmlns:p14="http://schemas.microsoft.com/office/powerpoint/2010/main" val="293279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92A8-0240-2CA9-29F4-C039317535DE}"/>
              </a:ext>
            </a:extLst>
          </p:cNvPr>
          <p:cNvSpPr>
            <a:spLocks noGrp="1"/>
          </p:cNvSpPr>
          <p:nvPr>
            <p:ph type="title"/>
          </p:nvPr>
        </p:nvSpPr>
        <p:spPr/>
        <p:txBody>
          <a:bodyPr/>
          <a:lstStyle/>
          <a:p>
            <a:r>
              <a:rPr lang="en-CN" dirty="0"/>
              <a:t>索引</a:t>
            </a:r>
            <a:r>
              <a:rPr lang="zh-CN" altLang="en-US" dirty="0"/>
              <a:t>，</a:t>
            </a:r>
            <a:r>
              <a:rPr lang="en-US" dirty="0" err="1"/>
              <a:t>段</a:t>
            </a:r>
            <a:r>
              <a:rPr lang="zh-CN" altLang="en-US" dirty="0"/>
              <a:t>，</a:t>
            </a:r>
            <a:r>
              <a:rPr lang="en-US" dirty="0" err="1"/>
              <a:t>文档</a:t>
            </a:r>
            <a:r>
              <a:rPr lang="zh-CN" altLang="en-US" dirty="0"/>
              <a:t>，</a:t>
            </a:r>
            <a:r>
              <a:rPr lang="en-US" dirty="0" err="1"/>
              <a:t>域</a:t>
            </a:r>
            <a:r>
              <a:rPr lang="zh-CN" altLang="en-US" dirty="0"/>
              <a:t>，</a:t>
            </a:r>
            <a:r>
              <a:rPr lang="en-US" dirty="0" err="1"/>
              <a:t>词项</a:t>
            </a:r>
            <a:endParaRPr lang="en-CN" dirty="0"/>
          </a:p>
        </p:txBody>
      </p:sp>
      <p:sp>
        <p:nvSpPr>
          <p:cNvPr id="3" name="Content Placeholder 2">
            <a:extLst>
              <a:ext uri="{FF2B5EF4-FFF2-40B4-BE49-F238E27FC236}">
                <a16:creationId xmlns:a16="http://schemas.microsoft.com/office/drawing/2014/main" id="{D0FA681D-F0EB-3CCF-65CE-4C20F3F5A3A9}"/>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414427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21D4-F693-7CA1-B82E-F14A23FC6948}"/>
              </a:ext>
            </a:extLst>
          </p:cNvPr>
          <p:cNvSpPr>
            <a:spLocks noGrp="1"/>
          </p:cNvSpPr>
          <p:nvPr>
            <p:ph type="title"/>
          </p:nvPr>
        </p:nvSpPr>
        <p:spPr/>
        <p:txBody>
          <a:bodyPr>
            <a:normAutofit fontScale="90000"/>
          </a:bodyPr>
          <a:lstStyle/>
          <a:p>
            <a:r>
              <a:rPr lang="en-US" altLang="zh-CN" dirty="0"/>
              <a:t>Postings,</a:t>
            </a:r>
            <a:r>
              <a:rPr lang="zh-CN" altLang="en-US" dirty="0"/>
              <a:t> </a:t>
            </a:r>
            <a:r>
              <a:rPr lang="en-US" altLang="zh-CN" dirty="0" err="1"/>
              <a:t>termVector</a:t>
            </a:r>
            <a:r>
              <a:rPr lang="en-US" altLang="zh-CN" dirty="0"/>
              <a:t>,</a:t>
            </a:r>
            <a:r>
              <a:rPr lang="zh-CN" altLang="en-US" dirty="0"/>
              <a:t> </a:t>
            </a:r>
            <a:r>
              <a:rPr lang="en-US" altLang="zh-CN" dirty="0" err="1"/>
              <a:t>storedField</a:t>
            </a:r>
            <a:r>
              <a:rPr lang="en-US" altLang="zh-CN" dirty="0"/>
              <a:t>,</a:t>
            </a:r>
            <a:r>
              <a:rPr lang="zh-CN" altLang="en-US" dirty="0"/>
              <a:t> </a:t>
            </a:r>
            <a:r>
              <a:rPr lang="en-US" altLang="zh-CN" dirty="0"/>
              <a:t>norm,</a:t>
            </a:r>
            <a:r>
              <a:rPr lang="zh-CN" altLang="en-US" dirty="0"/>
              <a:t> </a:t>
            </a:r>
            <a:r>
              <a:rPr lang="en-US" altLang="zh-CN" dirty="0" err="1"/>
              <a:t>docValue</a:t>
            </a:r>
            <a:br>
              <a:rPr lang="en-US" altLang="zh-CN" dirty="0"/>
            </a:br>
            <a:endParaRPr lang="en-CN" dirty="0"/>
          </a:p>
        </p:txBody>
      </p:sp>
      <p:sp>
        <p:nvSpPr>
          <p:cNvPr id="3" name="Content Placeholder 2">
            <a:extLst>
              <a:ext uri="{FF2B5EF4-FFF2-40B4-BE49-F238E27FC236}">
                <a16:creationId xmlns:a16="http://schemas.microsoft.com/office/drawing/2014/main" id="{AAB0F945-458A-EF45-842A-81A548563EBD}"/>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6250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B881-9091-59C2-AD52-F3BB1506310D}"/>
              </a:ext>
            </a:extLst>
          </p:cNvPr>
          <p:cNvSpPr>
            <a:spLocks noGrp="1"/>
          </p:cNvSpPr>
          <p:nvPr>
            <p:ph type="title"/>
          </p:nvPr>
        </p:nvSpPr>
        <p:spPr>
          <a:xfrm>
            <a:off x="1371600" y="685800"/>
            <a:ext cx="9601200" cy="951931"/>
          </a:xfrm>
        </p:spPr>
        <p:txBody>
          <a:bodyPr>
            <a:normAutofit/>
          </a:bodyPr>
          <a:lstStyle/>
          <a:p>
            <a:r>
              <a:rPr lang="zh-CN" altLang="en-CN" dirty="0"/>
              <a:t>技巧</a:t>
            </a:r>
            <a:r>
              <a:rPr lang="en-US" altLang="zh-CN" dirty="0"/>
              <a:t>-Roaring</a:t>
            </a:r>
            <a:r>
              <a:rPr lang="zh-CN" altLang="en-US" dirty="0"/>
              <a:t> </a:t>
            </a:r>
            <a:r>
              <a:rPr lang="en-US" altLang="zh-CN" dirty="0"/>
              <a:t>Bitmap</a:t>
            </a:r>
            <a:endParaRPr lang="en-CN" dirty="0"/>
          </a:p>
        </p:txBody>
      </p:sp>
      <p:sp>
        <p:nvSpPr>
          <p:cNvPr id="3" name="Content Placeholder 2">
            <a:extLst>
              <a:ext uri="{FF2B5EF4-FFF2-40B4-BE49-F238E27FC236}">
                <a16:creationId xmlns:a16="http://schemas.microsoft.com/office/drawing/2014/main" id="{8413F419-89FB-2F38-E7CD-F5BFCE6EAC12}"/>
              </a:ext>
            </a:extLst>
          </p:cNvPr>
          <p:cNvSpPr>
            <a:spLocks noGrp="1"/>
          </p:cNvSpPr>
          <p:nvPr>
            <p:ph idx="1"/>
          </p:nvPr>
        </p:nvSpPr>
        <p:spPr>
          <a:xfrm>
            <a:off x="1371600" y="1856096"/>
            <a:ext cx="9601200" cy="4011304"/>
          </a:xfrm>
        </p:spPr>
        <p:txBody>
          <a:bodyPr/>
          <a:lstStyle/>
          <a:p>
            <a:r>
              <a:rPr lang="en-CN" dirty="0"/>
              <a:t>Bitmap</a:t>
            </a:r>
            <a:r>
              <a:rPr lang="en-US" altLang="zh-CN" dirty="0"/>
              <a:t>/</a:t>
            </a:r>
            <a:r>
              <a:rPr lang="en-US" altLang="zh-CN" dirty="0" err="1"/>
              <a:t>Bitset</a:t>
            </a:r>
            <a:endParaRPr lang="en-CN" dirty="0"/>
          </a:p>
          <a:p>
            <a:r>
              <a:rPr lang="en-CN" dirty="0"/>
              <a:t>Roaring</a:t>
            </a:r>
            <a:r>
              <a:rPr lang="zh-CN" altLang="en-US" dirty="0"/>
              <a:t> </a:t>
            </a:r>
            <a:r>
              <a:rPr lang="en-US" altLang="zh-CN" dirty="0"/>
              <a:t>Bitmap</a:t>
            </a:r>
            <a:endParaRPr lang="en-CN" dirty="0"/>
          </a:p>
        </p:txBody>
      </p:sp>
      <p:sp>
        <p:nvSpPr>
          <p:cNvPr id="4" name="TextBox 3">
            <a:extLst>
              <a:ext uri="{FF2B5EF4-FFF2-40B4-BE49-F238E27FC236}">
                <a16:creationId xmlns:a16="http://schemas.microsoft.com/office/drawing/2014/main" id="{B5035DE5-B944-CCF1-11C2-E95FCDF8F0C6}"/>
              </a:ext>
            </a:extLst>
          </p:cNvPr>
          <p:cNvSpPr txBox="1"/>
          <p:nvPr/>
        </p:nvSpPr>
        <p:spPr>
          <a:xfrm>
            <a:off x="3807725" y="1009934"/>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417074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0822-D805-36F3-8D2E-6C52118321B2}"/>
              </a:ext>
            </a:extLst>
          </p:cNvPr>
          <p:cNvSpPr>
            <a:spLocks noGrp="1"/>
          </p:cNvSpPr>
          <p:nvPr>
            <p:ph type="title"/>
          </p:nvPr>
        </p:nvSpPr>
        <p:spPr>
          <a:xfrm>
            <a:off x="1371600" y="685800"/>
            <a:ext cx="9601200" cy="925530"/>
          </a:xfrm>
        </p:spPr>
        <p:txBody>
          <a:bodyPr/>
          <a:lstStyle/>
          <a:p>
            <a:r>
              <a:rPr lang="en-US" altLang="zh-CN" dirty="0"/>
              <a:t>Page</a:t>
            </a:r>
            <a:r>
              <a:rPr lang="zh-CN" altLang="en-US" dirty="0"/>
              <a:t> </a:t>
            </a:r>
            <a:r>
              <a:rPr lang="en-US" altLang="zh-CN" dirty="0"/>
              <a:t>Cache</a:t>
            </a:r>
            <a:endParaRPr lang="en-CN" dirty="0"/>
          </a:p>
        </p:txBody>
      </p:sp>
      <p:sp>
        <p:nvSpPr>
          <p:cNvPr id="3" name="Content Placeholder 2">
            <a:extLst>
              <a:ext uri="{FF2B5EF4-FFF2-40B4-BE49-F238E27FC236}">
                <a16:creationId xmlns:a16="http://schemas.microsoft.com/office/drawing/2014/main" id="{3ADB8DDF-9367-F185-EA69-C86CD71BD8CA}"/>
              </a:ext>
            </a:extLst>
          </p:cNvPr>
          <p:cNvSpPr>
            <a:spLocks noGrp="1"/>
          </p:cNvSpPr>
          <p:nvPr>
            <p:ph idx="1"/>
          </p:nvPr>
        </p:nvSpPr>
        <p:spPr>
          <a:xfrm>
            <a:off x="1371600" y="1809642"/>
            <a:ext cx="9601200" cy="3581400"/>
          </a:xfrm>
        </p:spPr>
        <p:txBody>
          <a:bodyPr/>
          <a:lstStyle/>
          <a:p>
            <a:r>
              <a:rPr lang="en-US" dirty="0"/>
              <a:t>R</a:t>
            </a:r>
            <a:r>
              <a:rPr lang="en-CN" dirty="0"/>
              <a:t>ead</a:t>
            </a:r>
            <a:r>
              <a:rPr lang="en-US" altLang="zh-CN" dirty="0"/>
              <a:t>,</a:t>
            </a:r>
            <a:r>
              <a:rPr lang="zh-CN" altLang="en-US" dirty="0"/>
              <a:t> </a:t>
            </a:r>
            <a:r>
              <a:rPr lang="en-US" altLang="zh-CN" dirty="0"/>
              <a:t>Write</a:t>
            </a:r>
            <a:r>
              <a:rPr lang="en-US" dirty="0"/>
              <a:t> </a:t>
            </a:r>
            <a:r>
              <a:rPr lang="en-US" dirty="0" err="1"/>
              <a:t>系统调用</a:t>
            </a:r>
            <a:endParaRPr lang="en-US" dirty="0"/>
          </a:p>
          <a:p>
            <a:r>
              <a:rPr lang="en-US" altLang="zh-CN" dirty="0"/>
              <a:t>Page</a:t>
            </a:r>
            <a:r>
              <a:rPr lang="zh-CN" altLang="en-US" dirty="0"/>
              <a:t> </a:t>
            </a:r>
            <a:r>
              <a:rPr lang="en-US" altLang="zh-CN" dirty="0"/>
              <a:t>Cache</a:t>
            </a:r>
          </a:p>
          <a:p>
            <a:r>
              <a:rPr lang="en-US" dirty="0"/>
              <a:t>Direct</a:t>
            </a:r>
            <a:r>
              <a:rPr lang="zh-CN" altLang="en-US" dirty="0"/>
              <a:t> </a:t>
            </a:r>
            <a:r>
              <a:rPr lang="en-US" altLang="zh-CN" dirty="0"/>
              <a:t>IO</a:t>
            </a:r>
          </a:p>
          <a:p>
            <a:r>
              <a:rPr lang="en-US" dirty="0" err="1"/>
              <a:t>Mmap</a:t>
            </a:r>
            <a:endParaRPr lang="en-CN" dirty="0"/>
          </a:p>
        </p:txBody>
      </p:sp>
      <p:pic>
        <p:nvPicPr>
          <p:cNvPr id="5" name="Picture 4">
            <a:extLst>
              <a:ext uri="{FF2B5EF4-FFF2-40B4-BE49-F238E27FC236}">
                <a16:creationId xmlns:a16="http://schemas.microsoft.com/office/drawing/2014/main" id="{28CBCAF6-E322-7F6E-1872-F9247DC79474}"/>
              </a:ext>
            </a:extLst>
          </p:cNvPr>
          <p:cNvPicPr>
            <a:picLocks noChangeAspect="1"/>
          </p:cNvPicPr>
          <p:nvPr/>
        </p:nvPicPr>
        <p:blipFill>
          <a:blip r:embed="rId3"/>
          <a:stretch>
            <a:fillRect/>
          </a:stretch>
        </p:blipFill>
        <p:spPr>
          <a:xfrm>
            <a:off x="7030717" y="3383017"/>
            <a:ext cx="3789683" cy="3376378"/>
          </a:xfrm>
          <a:prstGeom prst="rect">
            <a:avLst/>
          </a:prstGeom>
        </p:spPr>
      </p:pic>
      <p:pic>
        <p:nvPicPr>
          <p:cNvPr id="7" name="Picture 6">
            <a:extLst>
              <a:ext uri="{FF2B5EF4-FFF2-40B4-BE49-F238E27FC236}">
                <a16:creationId xmlns:a16="http://schemas.microsoft.com/office/drawing/2014/main" id="{4F99A9E1-2A22-D9B6-994E-BC5967E09E9A}"/>
              </a:ext>
            </a:extLst>
          </p:cNvPr>
          <p:cNvPicPr>
            <a:picLocks noChangeAspect="1"/>
          </p:cNvPicPr>
          <p:nvPr/>
        </p:nvPicPr>
        <p:blipFill>
          <a:blip r:embed="rId4"/>
          <a:stretch>
            <a:fillRect/>
          </a:stretch>
        </p:blipFill>
        <p:spPr>
          <a:xfrm>
            <a:off x="6369327" y="0"/>
            <a:ext cx="5628301" cy="3268717"/>
          </a:xfrm>
          <a:prstGeom prst="rect">
            <a:avLst/>
          </a:prstGeom>
        </p:spPr>
      </p:pic>
      <p:pic>
        <p:nvPicPr>
          <p:cNvPr id="6" name="Picture 5">
            <a:extLst>
              <a:ext uri="{FF2B5EF4-FFF2-40B4-BE49-F238E27FC236}">
                <a16:creationId xmlns:a16="http://schemas.microsoft.com/office/drawing/2014/main" id="{36B87007-7886-3EBD-1BC1-DF7182B4B15C}"/>
              </a:ext>
            </a:extLst>
          </p:cNvPr>
          <p:cNvPicPr>
            <a:picLocks noChangeAspect="1"/>
          </p:cNvPicPr>
          <p:nvPr/>
        </p:nvPicPr>
        <p:blipFill>
          <a:blip r:embed="rId5"/>
          <a:stretch>
            <a:fillRect/>
          </a:stretch>
        </p:blipFill>
        <p:spPr>
          <a:xfrm>
            <a:off x="2802617" y="3600342"/>
            <a:ext cx="3566710" cy="2941728"/>
          </a:xfrm>
          <a:prstGeom prst="rect">
            <a:avLst/>
          </a:prstGeom>
        </p:spPr>
      </p:pic>
    </p:spTree>
    <p:extLst>
      <p:ext uri="{BB962C8B-B14F-4D97-AF65-F5344CB8AC3E}">
        <p14:creationId xmlns:p14="http://schemas.microsoft.com/office/powerpoint/2010/main" val="23116665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347</TotalTime>
  <Words>614</Words>
  <Application>Microsoft Macintosh PowerPoint</Application>
  <PresentationFormat>Widescreen</PresentationFormat>
  <Paragraphs>71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SimSun</vt:lpstr>
      <vt:lpstr>TimesNewRomanPSMT</vt:lpstr>
      <vt:lpstr>Calibri</vt:lpstr>
      <vt:lpstr>Franklin Gothic Book</vt:lpstr>
      <vt:lpstr>Menlo</vt:lpstr>
      <vt:lpstr>Crop</vt:lpstr>
      <vt:lpstr>Lucene索引过程分享</vt:lpstr>
      <vt:lpstr>大纲</vt:lpstr>
      <vt:lpstr>一. Lucene和Elasticsearch</vt:lpstr>
      <vt:lpstr>二. 背景知识</vt:lpstr>
      <vt:lpstr>日志结构存储与面向页存储</vt:lpstr>
      <vt:lpstr>索引，段，文档，域，词项</vt:lpstr>
      <vt:lpstr>Postings, termVector, storedField, norm, docValue </vt:lpstr>
      <vt:lpstr>技巧-Roaring Bitmap</vt:lpstr>
      <vt:lpstr>Page Cache</vt:lpstr>
      <vt:lpstr>三. 索引流程Overall</vt:lpstr>
      <vt:lpstr>四. 文档的增删改</vt:lpstr>
      <vt:lpstr>五. Flush</vt:lpstr>
      <vt:lpstr>六. Commit</vt:lpstr>
      <vt:lpstr>七. Merge</vt:lpstr>
      <vt:lpstr>Q&amp;A</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Lucene索引过程分享</dc:title>
  <dc:creator>王 君</dc:creator>
  <cp:lastModifiedBy>王 君</cp:lastModifiedBy>
  <cp:revision>85</cp:revision>
  <dcterms:created xsi:type="dcterms:W3CDTF">2022-11-07T13:49:05Z</dcterms:created>
  <dcterms:modified xsi:type="dcterms:W3CDTF">2022-11-14T14:34:45Z</dcterms:modified>
</cp:coreProperties>
</file>