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4ff859e1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4ff859e1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edd3f8d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edd3f8d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edd3f8d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6edd3f8d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edd3f8d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6edd3f8d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edd3f8d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edd3f8d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edd3f8d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edd3f8d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edd3f8d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edd3f8d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edd3f8d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edd3f8d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edd3f8d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edd3f8d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edd3f8d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edd3f8d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ff859e1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4ff859e1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edd3f8d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edd3f8d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edd3f8d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6edd3f8d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4ff859e1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4ff859e1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4ff859e1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4ff859e1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4ff859e1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4ff859e1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4ff859e1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4ff859e1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edd3f8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edd3f8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edd3f8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edd3f8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edd3f8d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edd3f8d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cloud.google.com/storage/browser/quickdraw_dataset/sketchrnn" TargetMode="External"/><Relationship Id="rId4" Type="http://schemas.openxmlformats.org/officeDocument/2006/relationships/hyperlink" Target="https://github.com/googlecreativelab/quickdraw-dataset" TargetMode="External"/><Relationship Id="rId5" Type="http://schemas.openxmlformats.org/officeDocument/2006/relationships/hyperlink" Target="https://github.com/facebookresearch/DoodlerGAN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455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 Singh, </a:t>
            </a:r>
            <a:r>
              <a:rPr lang="en"/>
              <a:t>Aditya Ashvin, Steven Lu, </a:t>
            </a:r>
            <a:r>
              <a:rPr lang="en"/>
              <a:t>Abhigyan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Solutions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291475" y="1406325"/>
            <a:ext cx="86139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Pre-processing data for Baseline Model was time-consuming. We had to make decisions regarding the input shape, the training process and the expected output of our model.</a:t>
            </a:r>
            <a:endParaRPr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erif"/>
              <a:buChar char="◆"/>
            </a:pPr>
            <a:r>
              <a:rPr lang="en" sz="1300">
                <a:solidFill>
                  <a:srgbClr val="000000"/>
                </a:solidFill>
              </a:rPr>
              <a:t>Converted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Doodle&lt;Stroke&lt;x[], y[], timestamp[]&gt;[]&gt;[]</a:t>
            </a:r>
            <a:r>
              <a:rPr lang="en" sz="1300">
                <a:solidFill>
                  <a:srgbClr val="000000"/>
                </a:solidFill>
              </a:rPr>
              <a:t> into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Doodle&lt;Stroke&lt;Coordinate&lt;x, y&gt;[]&gt;[]&gt;[]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◆"/>
            </a:pPr>
            <a:r>
              <a:rPr lang="en" sz="1300">
                <a:solidFill>
                  <a:srgbClr val="000000"/>
                </a:solidFill>
              </a:rPr>
              <a:t>Decided to drop the timestamp information as it is not relevant to our project.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Baseline Model did not show loss reductions per epoch. It justified that we needed a more complex model to learn the structure of our data, however, for a very long time, we did not have a running model and only analyzed our failures.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Colab does not inherently support user input within the notebook. This makes human evaluation very difficult, without HTML embedding, which took time to write.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from the Baseline</a:t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407800" y="1597875"/>
            <a:ext cx="83880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The objective function used is MSE, along with (upto):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8 attention heads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6 encoding and decoding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512 dimensional feature space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Just a linear deep model does not work as position data is essential. It is similar to the case study presented in the lecture, where training a vanilla NN on image data is the same as training the model on noisy images, as it does not understand locality. Hence, attention is what we need, indeed!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Just positional encoding does not work as it does not seem to learn the structure of our data, even though our data implicitly stores [x,y] coordinates for every stroke.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This analysis concludes that we need an RNN/CNN component along with the transformer encoder-decoder to learn on our dataset of doodles so that the model can capture the structure as well as locality (attention) when it comes to drawing strokes.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8334300" y="4705750"/>
            <a:ext cx="70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the Goal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SketchRNN Model</a:t>
            </a:r>
            <a:endParaRPr/>
          </a:p>
        </p:txBody>
      </p:sp>
      <p:pic>
        <p:nvPicPr>
          <p:cNvPr id="397" name="Google Shape;3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" y="1597875"/>
            <a:ext cx="8551801" cy="30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 txBox="1"/>
          <p:nvPr/>
        </p:nvSpPr>
        <p:spPr>
          <a:xfrm>
            <a:off x="8334300" y="4705750"/>
            <a:ext cx="70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434750"/>
            <a:ext cx="4242800" cy="33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291475" y="1406325"/>
            <a:ext cx="41202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Loss curves are as expected for MSELoss over 100 epochs.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The dataset has: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>
                <a:solidFill>
                  <a:srgbClr val="000000"/>
                </a:solidFill>
              </a:rPr>
              <a:t>train data: 86760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>
                <a:solidFill>
                  <a:srgbClr val="000000"/>
                </a:solidFill>
              </a:rPr>
              <a:t>test data: 12050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>
                <a:solidFill>
                  <a:srgbClr val="000000"/>
                </a:solidFill>
              </a:rPr>
              <a:t>val data: 21690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We were not able to run the model to the point of overfitting (time).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5" y="2365287"/>
            <a:ext cx="2088130" cy="21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637" y="2369439"/>
            <a:ext cx="2096449" cy="210475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0"/>
          <p:cNvSpPr txBox="1"/>
          <p:nvPr>
            <p:ph idx="1" type="body"/>
          </p:nvPr>
        </p:nvSpPr>
        <p:spPr>
          <a:xfrm>
            <a:off x="204425" y="1750275"/>
            <a:ext cx="8735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The model performs well with 0-stroke inputs as well, generating triangles in a single stroke.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9" name="Google Shape;4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323" y="2381938"/>
            <a:ext cx="2071500" cy="207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073" y="2369450"/>
            <a:ext cx="2071500" cy="207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problem statement and why?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17000" y="1843300"/>
            <a:ext cx="453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Build an </a:t>
            </a:r>
            <a:r>
              <a:rPr b="1" lang="en"/>
              <a:t>assistive teaching model</a:t>
            </a:r>
            <a:r>
              <a:rPr lang="en"/>
              <a:t> that can perform the following tasks: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Given a label, and an incomplete sketch of the label,</a:t>
            </a:r>
            <a:br>
              <a:rPr lang="en"/>
            </a:br>
            <a:r>
              <a:rPr lang="en"/>
              <a:t>	</a:t>
            </a:r>
            <a:r>
              <a:rPr b="1" lang="en"/>
              <a:t>suggest a continuation of that drawing</a:t>
            </a:r>
            <a:r>
              <a:rPr lang="en"/>
              <a:t>,</a:t>
            </a:r>
            <a:br>
              <a:rPr lang="en"/>
            </a:br>
            <a:r>
              <a:rPr lang="en"/>
              <a:t>	so that the final image looks like that label.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AutoNum type="arabicParenR"/>
            </a:pPr>
            <a:r>
              <a:rPr lang="en"/>
              <a:t>Given a sketch,</a:t>
            </a:r>
            <a:br>
              <a:rPr lang="en"/>
            </a:br>
            <a:r>
              <a:rPr lang="en"/>
              <a:t>	</a:t>
            </a:r>
            <a:r>
              <a:rPr b="1" lang="en"/>
              <a:t>predict what the sketch looks like</a:t>
            </a:r>
            <a:r>
              <a:rPr lang="en"/>
              <a:t> and</a:t>
            </a:r>
            <a:br>
              <a:rPr lang="en"/>
            </a:br>
            <a:r>
              <a:rPr lang="en"/>
              <a:t>	how far away it is from the label.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338100" y="1658975"/>
            <a:ext cx="33225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Why do we want to work on this?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This model will </a:t>
            </a:r>
            <a:r>
              <a:rPr b="1" lang="en"/>
              <a:t>help children learn to draw common things</a:t>
            </a:r>
            <a:r>
              <a:rPr lang="en"/>
              <a:t> like birds, vehicles, fruits.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Snapping </a:t>
            </a:r>
            <a:r>
              <a:rPr b="1" lang="en"/>
              <a:t>ink to shapes</a:t>
            </a:r>
            <a:r>
              <a:rPr lang="en"/>
              <a:t> for drawing apps.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AutoNum type="arabicParenR"/>
            </a:pPr>
            <a:r>
              <a:rPr lang="en"/>
              <a:t>This project topic </a:t>
            </a:r>
            <a:r>
              <a:rPr b="1" lang="en"/>
              <a:t>gives us a chance to explore transformers, RNNs</a:t>
            </a:r>
            <a:r>
              <a:rPr lang="en"/>
              <a:t> and see how sequential generation models work.</a:t>
            </a:r>
            <a:endParaRPr/>
          </a:p>
        </p:txBody>
      </p:sp>
      <p:cxnSp>
        <p:nvCxnSpPr>
          <p:cNvPr id="286" name="Google Shape;286;p14"/>
          <p:cNvCxnSpPr/>
          <p:nvPr/>
        </p:nvCxnSpPr>
        <p:spPr>
          <a:xfrm>
            <a:off x="5094850" y="1597875"/>
            <a:ext cx="0" cy="3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Until End of Sem</a:t>
            </a:r>
            <a:endParaRPr/>
          </a:p>
        </p:txBody>
      </p:sp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394125" y="1702775"/>
            <a:ext cx="84087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Maximize performance out of the </a:t>
            </a:r>
            <a:r>
              <a:rPr lang="en">
                <a:solidFill>
                  <a:srgbClr val="000000"/>
                </a:solidFill>
              </a:rPr>
              <a:t>Sketch RNN</a:t>
            </a:r>
            <a:r>
              <a:rPr lang="en">
                <a:solidFill>
                  <a:srgbClr val="000000"/>
                </a:solidFill>
              </a:rPr>
              <a:t> model, and prepare it for evaluation against an objective metric rather than human evaluation.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Ability to generate more than 1 stroke, per test case.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 some evaluation metrics like GAN (discriminator model) - a novelty to the Google paper.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Perform hyperparameter tuning using the validation set, instead of working with heuristics.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Datasets we will be using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32275" y="1597875"/>
            <a:ext cx="28041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Quickdraw - Bucket</a:t>
            </a:r>
            <a:br>
              <a:rPr b="1" lang="en" sz="2092"/>
            </a:br>
            <a:r>
              <a:rPr b="1" lang="en"/>
              <a:t> </a:t>
            </a:r>
            <a:endParaRPr b="1"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Quick! Draw - GitHub</a:t>
            </a:r>
            <a:br>
              <a:rPr b="1" lang="en"/>
            </a:br>
            <a:r>
              <a:rPr b="1" lang="en" sz="1408"/>
              <a:t> </a:t>
            </a:r>
            <a:endParaRPr b="1" sz="1408"/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Facebook Doodler GAN</a:t>
            </a:r>
            <a:endParaRPr b="1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5125" y="4087000"/>
            <a:ext cx="2921027" cy="8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7">
            <a:alphaModFix/>
          </a:blip>
          <a:srcRect b="6638" l="0" r="0" t="0"/>
          <a:stretch/>
        </p:blipFill>
        <p:spPr>
          <a:xfrm>
            <a:off x="3451425" y="1597875"/>
            <a:ext cx="5209099" cy="2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4100" y="4087000"/>
            <a:ext cx="2921027" cy="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Algorithms we will try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614975" y="1479625"/>
            <a:ext cx="78627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Neural networks with any of the following architectures (may use multiple for comparisons):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>
                <a:solidFill>
                  <a:srgbClr val="000000"/>
                </a:solidFill>
              </a:rPr>
              <a:t>[Question for mentor] </a:t>
            </a:r>
            <a:r>
              <a:rPr lang="en">
                <a:solidFill>
                  <a:srgbClr val="000000"/>
                </a:solidFill>
              </a:rPr>
              <a:t>Transformers or (and) CNN for the </a:t>
            </a:r>
            <a:r>
              <a:rPr b="1" lang="en">
                <a:solidFill>
                  <a:srgbClr val="000000"/>
                </a:solidFill>
              </a:rPr>
              <a:t>encoding task</a:t>
            </a:r>
            <a:endParaRPr b="1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NN (CNN / Transformer based) for the </a:t>
            </a:r>
            <a:r>
              <a:rPr b="1" lang="en">
                <a:solidFill>
                  <a:srgbClr val="000000"/>
                </a:solidFill>
              </a:rPr>
              <a:t>classification task</a:t>
            </a:r>
            <a:endParaRPr b="1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RNN/GAN for the </a:t>
            </a:r>
            <a:r>
              <a:rPr b="1" lang="en">
                <a:solidFill>
                  <a:srgbClr val="000000"/>
                </a:solidFill>
              </a:rPr>
              <a:t>sketch generator model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1914000" y="2962825"/>
            <a:ext cx="1487700" cy="16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Encoder</a:t>
            </a:r>
            <a:br>
              <a:rPr b="1" lang="en">
                <a:latin typeface="Nunito"/>
                <a:ea typeface="Nunito"/>
                <a:cs typeface="Nunito"/>
                <a:sym typeface="Nunito"/>
              </a:rPr>
            </a:br>
            <a:r>
              <a:rPr b="1" lang="en">
                <a:latin typeface="Nunito"/>
                <a:ea typeface="Nunito"/>
                <a:cs typeface="Nunito"/>
                <a:sym typeface="Nunito"/>
              </a:rPr>
              <a:t>RNN / CNN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3" name="Google Shape;303;p16"/>
          <p:cNvCxnSpPr/>
          <p:nvPr/>
        </p:nvCxnSpPr>
        <p:spPr>
          <a:xfrm>
            <a:off x="3401800" y="3781275"/>
            <a:ext cx="6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6"/>
          <p:cNvSpPr/>
          <p:nvPr/>
        </p:nvSpPr>
        <p:spPr>
          <a:xfrm>
            <a:off x="4086400" y="2959125"/>
            <a:ext cx="740400" cy="164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Latent Space Vector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>
            <a:off x="4826788" y="3314125"/>
            <a:ext cx="6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6"/>
          <p:cNvSpPr/>
          <p:nvPr/>
        </p:nvSpPr>
        <p:spPr>
          <a:xfrm>
            <a:off x="5511500" y="2962775"/>
            <a:ext cx="1487700" cy="710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Decoder RNN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7" name="Google Shape;307;p16"/>
          <p:cNvCxnSpPr/>
          <p:nvPr/>
        </p:nvCxnSpPr>
        <p:spPr>
          <a:xfrm>
            <a:off x="6999300" y="3314125"/>
            <a:ext cx="4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451400" y="3392425"/>
            <a:ext cx="102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 Doodle Sequence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7435900" y="2925275"/>
            <a:ext cx="125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Output Continuation Sequence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0" name="Google Shape;310;p16"/>
          <p:cNvCxnSpPr/>
          <p:nvPr/>
        </p:nvCxnSpPr>
        <p:spPr>
          <a:xfrm>
            <a:off x="1477400" y="3781275"/>
            <a:ext cx="4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6"/>
          <p:cNvCxnSpPr/>
          <p:nvPr/>
        </p:nvCxnSpPr>
        <p:spPr>
          <a:xfrm>
            <a:off x="4826788" y="4256100"/>
            <a:ext cx="6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6"/>
          <p:cNvSpPr/>
          <p:nvPr/>
        </p:nvSpPr>
        <p:spPr>
          <a:xfrm>
            <a:off x="5511500" y="3897075"/>
            <a:ext cx="1487700" cy="71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Classification of input doodle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3" name="Google Shape;313;p16"/>
          <p:cNvCxnSpPr/>
          <p:nvPr/>
        </p:nvCxnSpPr>
        <p:spPr>
          <a:xfrm>
            <a:off x="6999300" y="4256100"/>
            <a:ext cx="4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6"/>
          <p:cNvSpPr txBox="1"/>
          <p:nvPr/>
        </p:nvSpPr>
        <p:spPr>
          <a:xfrm>
            <a:off x="7435900" y="3959625"/>
            <a:ext cx="125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Output Class Probabilities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632500" y="1597875"/>
            <a:ext cx="79656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Encoding Task: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Understand the </a:t>
            </a:r>
            <a:r>
              <a:rPr b="1" lang="en" sz="1200">
                <a:solidFill>
                  <a:srgbClr val="000000"/>
                </a:solidFill>
              </a:rPr>
              <a:t>effect of changing pooling and number of hidden layers, activation functions, and regularization</a:t>
            </a:r>
            <a:r>
              <a:rPr lang="en" sz="1200">
                <a:solidFill>
                  <a:srgbClr val="000000"/>
                </a:solidFill>
              </a:rPr>
              <a:t> on the model’s performance on the classification task.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Understand the </a:t>
            </a:r>
            <a:r>
              <a:rPr b="1" lang="en" sz="1200">
                <a:solidFill>
                  <a:srgbClr val="000000"/>
                </a:solidFill>
              </a:rPr>
              <a:t>effect of learning rate</a:t>
            </a:r>
            <a:r>
              <a:rPr lang="en" sz="1200">
                <a:solidFill>
                  <a:srgbClr val="000000"/>
                </a:solidFill>
              </a:rPr>
              <a:t> and various </a:t>
            </a:r>
            <a:r>
              <a:rPr b="1" lang="en" sz="1200">
                <a:solidFill>
                  <a:srgbClr val="000000"/>
                </a:solidFill>
              </a:rPr>
              <a:t>optimization</a:t>
            </a:r>
            <a:r>
              <a:rPr lang="en" sz="1200">
                <a:solidFill>
                  <a:srgbClr val="000000"/>
                </a:solidFill>
              </a:rPr>
              <a:t> techniques.</a:t>
            </a:r>
            <a:endParaRPr b="1"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Classification Task - </a:t>
            </a:r>
            <a:r>
              <a:rPr lang="en" sz="1200">
                <a:solidFill>
                  <a:srgbClr val="000000"/>
                </a:solidFill>
              </a:rPr>
              <a:t>performance evaluation using accuracy and loss metrics: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This task is a </a:t>
            </a:r>
            <a:r>
              <a:rPr b="1" lang="en" sz="1200">
                <a:solidFill>
                  <a:srgbClr val="000000"/>
                </a:solidFill>
              </a:rPr>
              <a:t>multiclass classification problem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Cross entropy</a:t>
            </a:r>
            <a:r>
              <a:rPr lang="en" sz="1200">
                <a:solidFill>
                  <a:srgbClr val="000000"/>
                </a:solidFill>
              </a:rPr>
              <a:t> between the predicted probability distribution and the true label is </a:t>
            </a:r>
            <a:r>
              <a:rPr b="1" lang="en" sz="1200" u="sng">
                <a:solidFill>
                  <a:srgbClr val="000000"/>
                </a:solidFill>
              </a:rPr>
              <a:t>a</a:t>
            </a:r>
            <a:r>
              <a:rPr lang="en" sz="1200">
                <a:solidFill>
                  <a:srgbClr val="000000"/>
                </a:solidFill>
              </a:rPr>
              <a:t> useful loss function.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Sketch Generation Task: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Compare</a:t>
            </a:r>
            <a:r>
              <a:rPr lang="en" sz="1200">
                <a:solidFill>
                  <a:srgbClr val="000000"/>
                </a:solidFill>
              </a:rPr>
              <a:t> the performance with already existing GAN sketch generator</a:t>
            </a:r>
            <a:r>
              <a:rPr b="1" lang="en" sz="1200">
                <a:solidFill>
                  <a:srgbClr val="000000"/>
                </a:solidFill>
              </a:rPr>
              <a:t> (benchmark).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Experiment with </a:t>
            </a:r>
            <a:r>
              <a:rPr b="1" lang="en" sz="1200">
                <a:solidFill>
                  <a:srgbClr val="000000"/>
                </a:solidFill>
              </a:rPr>
              <a:t>different model architectures</a:t>
            </a:r>
            <a:r>
              <a:rPr lang="en" sz="1200">
                <a:solidFill>
                  <a:srgbClr val="000000"/>
                </a:solidFill>
              </a:rPr>
              <a:t> to see which one best fits our goal.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T Serif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[Question for mentor]</a:t>
            </a:r>
            <a:r>
              <a:rPr lang="en" sz="1200">
                <a:solidFill>
                  <a:srgbClr val="000000"/>
                </a:solidFill>
              </a:rPr>
              <a:t> How do we evaluate our gen model?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0" name="Google Shape;32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Experiments and analysis we will run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Plan until midterm report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500450" y="1626450"/>
            <a:ext cx="81114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Prepare the dataset for the task.</a:t>
            </a:r>
            <a:endParaRPr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erif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Decide and </a:t>
            </a:r>
            <a:r>
              <a:rPr b="1" lang="en" sz="1300">
                <a:solidFill>
                  <a:srgbClr val="000000"/>
                </a:solidFill>
              </a:rPr>
              <a:t>finalize</a:t>
            </a:r>
            <a:r>
              <a:rPr lang="en" sz="1300">
                <a:solidFill>
                  <a:srgbClr val="000000"/>
                </a:solidFill>
              </a:rPr>
              <a:t> the datasets we will use.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erif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Compile </a:t>
            </a:r>
            <a:r>
              <a:rPr lang="en" sz="1300">
                <a:solidFill>
                  <a:srgbClr val="000000"/>
                </a:solidFill>
              </a:rPr>
              <a:t>the final dataset for our tasks.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Complete the sketch classification (recognition) task.</a:t>
            </a:r>
            <a:endParaRPr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erif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Complete training of the sketch classification model</a:t>
            </a:r>
            <a:r>
              <a:rPr lang="en" sz="1300">
                <a:solidFill>
                  <a:srgbClr val="000000"/>
                </a:solidFill>
              </a:rPr>
              <a:t> on the dataset.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Have a working classification model that can classify and give an output based on the input image.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T Serif"/>
              <a:buAutoNum type="arabicPeriod"/>
            </a:pPr>
            <a:r>
              <a:rPr lang="en">
                <a:solidFill>
                  <a:srgbClr val="000000"/>
                </a:solidFill>
              </a:rPr>
              <a:t>Have </a:t>
            </a:r>
            <a:r>
              <a:rPr b="1" lang="en">
                <a:solidFill>
                  <a:srgbClr val="000000"/>
                </a:solidFill>
              </a:rPr>
              <a:t>1 or more iterations</a:t>
            </a:r>
            <a:r>
              <a:rPr lang="en">
                <a:solidFill>
                  <a:srgbClr val="000000"/>
                </a:solidFill>
              </a:rPr>
              <a:t> of a working RNN model with appropriate encoders, for </a:t>
            </a:r>
            <a:r>
              <a:rPr b="1" lang="en">
                <a:solidFill>
                  <a:srgbClr val="000000"/>
                </a:solidFill>
              </a:rPr>
              <a:t>sketch generation</a:t>
            </a:r>
            <a:r>
              <a:rPr lang="en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88625" y="13079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Baselines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581375" y="1990050"/>
            <a:ext cx="465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justify the complexity of the required model.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play with the dataset structure.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semantically fit the dataset into the model.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 dimensionality of the input, </a:t>
            </a:r>
            <a:r>
              <a:rPr lang="en"/>
              <a:t>output</a:t>
            </a:r>
            <a:r>
              <a:rPr lang="en"/>
              <a:t> and hidden states involved.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To build all </a:t>
            </a:r>
            <a:r>
              <a:rPr lang="en"/>
              <a:t>required</a:t>
            </a:r>
            <a:r>
              <a:rPr lang="en"/>
              <a:t> util functions before diving into the complex model.</a:t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125" y="185875"/>
            <a:ext cx="3514899" cy="4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90825" y="1597875"/>
            <a:ext cx="7886100" cy="321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916525" y="2065600"/>
            <a:ext cx="4685100" cy="253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7982000" y="2065600"/>
            <a:ext cx="352200" cy="253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7510050" y="2065600"/>
            <a:ext cx="352200" cy="253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7038100" y="2065600"/>
            <a:ext cx="352200" cy="253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6537113" y="2065600"/>
            <a:ext cx="352200" cy="253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5799225" y="2952750"/>
            <a:ext cx="5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176450" y="2544400"/>
            <a:ext cx="2325600" cy="183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4996600" y="2544400"/>
            <a:ext cx="352200" cy="183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4538350" y="2544400"/>
            <a:ext cx="352200" cy="183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073225" y="2544400"/>
            <a:ext cx="352200" cy="183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3517488" y="2952750"/>
            <a:ext cx="5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292725" y="4021775"/>
            <a:ext cx="20862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395300" y="3064225"/>
            <a:ext cx="380700" cy="83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867250" y="3064225"/>
            <a:ext cx="380700" cy="83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2926600" y="3064225"/>
            <a:ext cx="380700" cy="83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n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="1" baseline="-25000" lang="en"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2317113" y="2952750"/>
            <a:ext cx="5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sz="42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1292725" y="2617375"/>
            <a:ext cx="9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Stroke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100250" y="2138600"/>
            <a:ext cx="9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Doodle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866400" y="1639288"/>
            <a:ext cx="9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