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2" r:id="rId6"/>
    <p:sldId id="263" r:id="rId7"/>
    <p:sldId id="260" r:id="rId8"/>
    <p:sldId id="261" r:id="rId9"/>
    <p:sldId id="268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295" y="2105660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/>
              <a:t>bigCloudAi</a:t>
            </a:r>
            <a:endParaRPr lang="en-US" altLang="zh-CN" sz="6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BigCloudAi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920" y="1204595"/>
            <a:ext cx="5784850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aiApp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3285" y="4394835"/>
            <a:ext cx="4364355" cy="1500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bigFs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" name="L 形 9"/>
          <p:cNvSpPr/>
          <p:nvPr/>
        </p:nvSpPr>
        <p:spPr>
          <a:xfrm rot="10800000">
            <a:off x="883920" y="2839085"/>
            <a:ext cx="5639435" cy="3056255"/>
          </a:xfrm>
          <a:prstGeom prst="corner">
            <a:avLst>
              <a:gd name="adj1" fmla="val 46519"/>
              <a:gd name="adj2" fmla="val 3852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65170" y="336613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cloudOs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65620" y="1411605"/>
            <a:ext cx="2595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</a:t>
            </a:r>
            <a:r>
              <a:rPr lang="en-US" altLang="zh-CN"/>
              <a:t>.aiApp</a:t>
            </a:r>
            <a:r>
              <a:rPr lang="zh-CN" altLang="en-US"/>
              <a:t>智能学习应用</a:t>
            </a:r>
            <a:endParaRPr lang="zh-CN" altLang="en-US"/>
          </a:p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）机器学习应用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）神经网络模型训练</a:t>
            </a:r>
            <a:endParaRPr lang="zh-CN" altLang="zh-CN"/>
          </a:p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）数据挖掘</a:t>
            </a:r>
            <a:endParaRPr lang="zh-CN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65620" y="2705100"/>
            <a:ext cx="4983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</a:t>
            </a:r>
            <a:r>
              <a:rPr lang="en-US" altLang="zh-CN"/>
              <a:t>.cloudOs</a:t>
            </a:r>
            <a:r>
              <a:rPr lang="zh-CN" altLang="zh-CN"/>
              <a:t>提供</a:t>
            </a:r>
            <a:r>
              <a:rPr lang="en-US" altLang="zh-CN"/>
              <a:t>aiApp</a:t>
            </a:r>
            <a:r>
              <a:rPr lang="zh-CN" altLang="en-US"/>
              <a:t>运行环境：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）计算资源管理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）网络管理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）依靠</a:t>
            </a:r>
            <a:r>
              <a:rPr lang="en-US" altLang="zh-CN"/>
              <a:t>bigFs</a:t>
            </a:r>
            <a:r>
              <a:rPr lang="zh-CN" altLang="en-US"/>
              <a:t>提供文件系统，基于该文件系统</a:t>
            </a:r>
            <a:endParaRPr lang="zh-CN" altLang="en-US"/>
          </a:p>
          <a:p>
            <a:r>
              <a:rPr lang="zh-CN" altLang="en-US"/>
              <a:t>完成存储管理，计算资源分配等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5620" y="4344670"/>
            <a:ext cx="4881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三</a:t>
            </a:r>
            <a:r>
              <a:rPr lang="en-US" altLang="zh-CN"/>
              <a:t>.bigFs</a:t>
            </a:r>
            <a:r>
              <a:rPr lang="zh-CN" altLang="zh-CN"/>
              <a:t>提供</a:t>
            </a:r>
            <a:r>
              <a:rPr lang="en-US" altLang="zh-CN"/>
              <a:t>cloudOs</a:t>
            </a:r>
            <a:r>
              <a:rPr lang="zh-CN" altLang="en-US"/>
              <a:t>文件系统：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）区块链无中心，</a:t>
            </a:r>
            <a:r>
              <a:rPr lang="zh-CN" altLang="en-US">
                <a:sym typeface="+mn-ea"/>
              </a:rPr>
              <a:t>存储，计算，网络统一账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本管理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）参考</a:t>
            </a:r>
            <a:r>
              <a:rPr lang="en-US" altLang="zh-CN"/>
              <a:t>hdfs</a:t>
            </a:r>
            <a:r>
              <a:rPr lang="zh-CN" altLang="en-US"/>
              <a:t>实现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2343785"/>
            <a:ext cx="11102975" cy="4060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19655" y="23596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29100" y="233426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40610" y="465709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50055" y="467233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57520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392805" y="3644900"/>
            <a:ext cx="1602105" cy="15392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605915" y="302704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0275" y="3556000"/>
            <a:ext cx="1909445" cy="17373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3803015" y="1668145"/>
            <a:ext cx="644525" cy="89598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 222"/>
          <p:cNvSpPr/>
          <p:nvPr/>
        </p:nvSpPr>
        <p:spPr>
          <a:xfrm>
            <a:off x="2839720" y="302704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222"/>
          <p:cNvSpPr/>
          <p:nvPr/>
        </p:nvSpPr>
        <p:spPr>
          <a:xfrm>
            <a:off x="2033905" y="389826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22"/>
          <p:cNvSpPr/>
          <p:nvPr/>
        </p:nvSpPr>
        <p:spPr>
          <a:xfrm>
            <a:off x="3026410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22"/>
          <p:cNvSpPr/>
          <p:nvPr/>
        </p:nvSpPr>
        <p:spPr>
          <a:xfrm>
            <a:off x="4690745" y="486537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22"/>
          <p:cNvSpPr/>
          <p:nvPr/>
        </p:nvSpPr>
        <p:spPr>
          <a:xfrm>
            <a:off x="5708015" y="3959225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222"/>
          <p:cNvSpPr/>
          <p:nvPr/>
        </p:nvSpPr>
        <p:spPr>
          <a:xfrm>
            <a:off x="4690745" y="3079750"/>
            <a:ext cx="776605" cy="697865"/>
          </a:xfrm>
          <a:custGeom>
            <a:avLst/>
            <a:gdLst/>
            <a:ahLst/>
            <a:cxnLst/>
            <a:rect l="l" t="t" r="r" b="b"/>
            <a:pathLst>
              <a:path w="801878" h="692519">
                <a:moveTo>
                  <a:pt x="409945" y="0"/>
                </a:moveTo>
                <a:cubicBezTo>
                  <a:pt x="438516" y="279320"/>
                  <a:pt x="585358" y="523617"/>
                  <a:pt x="801878" y="678893"/>
                </a:cubicBezTo>
                <a:cubicBezTo>
                  <a:pt x="683463" y="627007"/>
                  <a:pt x="552608" y="598449"/>
                  <a:pt x="415082" y="598449"/>
                </a:cubicBezTo>
                <a:cubicBezTo>
                  <a:pt x="266403" y="598449"/>
                  <a:pt x="125520" y="631827"/>
                  <a:pt x="0" y="692519"/>
                </a:cubicBezTo>
                <a:cubicBezTo>
                  <a:pt x="226112" y="537440"/>
                  <a:pt x="380565" y="287238"/>
                  <a:pt x="409945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BigFs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4830" y="1150620"/>
            <a:ext cx="11102975" cy="52533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145161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文件目录信息记录（</a:t>
            </a:r>
            <a:r>
              <a:rPr lang="en-US" altLang="zh-CN"/>
              <a:t>FsNode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主机及主机资源信息记录（</a:t>
            </a:r>
            <a:r>
              <a:rPr lang="en-US" altLang="zh-CN"/>
              <a:t>Host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文件块分布信息记录（</a:t>
            </a:r>
            <a:r>
              <a:rPr lang="en-US" altLang="zh-CN"/>
              <a:t>Minfile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事件记录链信息记录（</a:t>
            </a:r>
            <a:r>
              <a:rPr lang="en-US" altLang="zh-CN"/>
              <a:t>Block</a:t>
            </a:r>
            <a:r>
              <a:rPr lang="zh-CN" altLang="zh-CN"/>
              <a:t>）</a:t>
            </a:r>
            <a:endParaRPr lang="zh-CN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  <a:sym typeface="+mn-ea"/>
              </a:rPr>
              <a:t>CloudOs</a:t>
            </a:r>
            <a:endParaRPr lang="en-US" altLang="zh-CN" sz="4800">
              <a:solidFill>
                <a:schemeClr val="bg2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0315" y="5068570"/>
            <a:ext cx="10310495" cy="46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bigFs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7365" y="5635625"/>
            <a:ext cx="1105408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数据湖泊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7365" y="2941955"/>
            <a:ext cx="11054080" cy="120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aiApp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9935" y="3340100"/>
            <a:ext cx="4093845" cy="608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>
            <a:off x="1301115" y="4020820"/>
            <a:ext cx="507365" cy="12039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594995" y="4033520"/>
            <a:ext cx="532765" cy="1693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46960" y="4227830"/>
            <a:ext cx="9213850" cy="76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cloudOs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625" y="66040"/>
            <a:ext cx="4831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2"/>
                </a:solidFill>
              </a:rPr>
              <a:t>AiApp</a:t>
            </a:r>
            <a:endParaRPr lang="en-US" altLang="zh-CN" sz="48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480" y="43180"/>
            <a:ext cx="53555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前后端分离，包含异步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135" y="1746250"/>
            <a:ext cx="3074670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69415" y="2073910"/>
            <a:ext cx="86106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1670" y="2073910"/>
            <a:ext cx="1179195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38520" y="1748790"/>
            <a:ext cx="2771775" cy="446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46800" y="2076450"/>
            <a:ext cx="2355850" cy="392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1026795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1249660" y="496570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10770235" y="4272280"/>
            <a:ext cx="655955" cy="6934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7480" y="2458720"/>
            <a:ext cx="34620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43815" y="202501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控制台（指令）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14520" y="2393315"/>
            <a:ext cx="169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6730" y="20250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定制</a:t>
            </a:r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64020" y="2374265"/>
            <a:ext cx="3982720" cy="194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829425" y="5166995"/>
            <a:ext cx="330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9420" y="479869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</a:t>
            </a:r>
            <a:r>
              <a:rPr lang="zh-CN" altLang="en-US"/>
              <a:t>控制台流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27450" y="4965700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入口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479925" y="5204460"/>
            <a:ext cx="159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225800" y="2618105"/>
            <a:ext cx="496570" cy="2426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08280" y="2636520"/>
            <a:ext cx="29991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48075" y="2182495"/>
            <a:ext cx="589280" cy="908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rest</a:t>
            </a:r>
            <a:r>
              <a:rPr lang="zh-CN" altLang="en-US"/>
              <a:t>出口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17270" y="5440680"/>
            <a:ext cx="2165350" cy="562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websocket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EMPLATE_CATEGORY" val="custom"/>
  <p:tag name="KSO_WM_TEMPLATE_INDEX" val="160510"/>
</p:tagLst>
</file>

<file path=ppt/tags/tag4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5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6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8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ags/tag9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7*182"/>
  <p:tag name="KSO_WM_SLIDE_SIZE" val="287*242"/>
  <p:tag name="KSO_WM_DIAGRAM_GROUP_CODE" val="l1-2"/>
</p:tagLst>
</file>

<file path=ppt/theme/theme1.xml><?xml version="1.0" encoding="utf-8"?>
<a:theme xmlns:a="http://schemas.openxmlformats.org/drawingml/2006/main" name="1_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zhongjinkai</cp:lastModifiedBy>
  <cp:revision>48</cp:revision>
  <dcterms:created xsi:type="dcterms:W3CDTF">2015-05-05T08:02:00Z</dcterms:created>
  <dcterms:modified xsi:type="dcterms:W3CDTF">2017-07-21T01:55:50Z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