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3" r:id="rId5"/>
    <p:sldId id="440" r:id="rId6"/>
    <p:sldId id="441" r:id="rId7"/>
    <p:sldId id="437" r:id="rId8"/>
    <p:sldId id="436" r:id="rId9"/>
    <p:sldId id="414" r:id="rId10"/>
    <p:sldId id="446" r:id="rId11"/>
    <p:sldId id="447" r:id="rId12"/>
    <p:sldId id="448" r:id="rId13"/>
    <p:sldId id="454" r:id="rId14"/>
    <p:sldId id="451" r:id="rId15"/>
    <p:sldId id="452" r:id="rId16"/>
    <p:sldId id="453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EECF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microsoft.com/office/2007/relationships/hdphoto" Target="../media/hdphoto1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9.jpeg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10.jpeg"/><Relationship Id="rId7" Type="http://schemas.openxmlformats.org/officeDocument/2006/relationships/tags" Target="../tags/tag69.xml"/><Relationship Id="rId6" Type="http://schemas.openxmlformats.org/officeDocument/2006/relationships/image" Target="../media/image9.jpeg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1.xml"/><Relationship Id="rId1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2.png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image" Target="../media/image5.jpeg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6.png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7.xml"/><Relationship Id="rId5" Type="http://schemas.openxmlformats.org/officeDocument/2006/relationships/image" Target="../media/image8.png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7.jpeg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虾华电影项目展示</a:t>
            </a:r>
            <a:endParaRPr lang="en-US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基于数据挖掘和机器学习的电影推荐系统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85810" y="5118735"/>
            <a:ext cx="1761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组长：齐达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组员：唐诚祯</a:t>
            </a:r>
            <a:endParaRPr lang="zh-CN" altLang="en-US"/>
          </a:p>
          <a:p>
            <a:r>
              <a:rPr lang="zh-CN" altLang="en-US"/>
              <a:t>组员：张伟杰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ALS算法的缺点在于：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1.它是一个离线算法。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2.无法准确评估新加入的用户或商品。这个问题也被称为Cold Start问题。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" altLang="zh-CN" dirty="0"/>
              <a:t>数据处理流程</a:t>
            </a:r>
            <a:endParaRPr lang="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" altLang="zh-CN" dirty="0"/>
              <a:t>使用sparkSQL 获取数据并进行清洗</a:t>
            </a:r>
            <a:endParaRPr lang="" altLang="zh-CN" dirty="0"/>
          </a:p>
          <a:p>
            <a:pPr marL="0" indent="0">
              <a:buNone/>
            </a:pPr>
            <a:r>
              <a:rPr lang="" altLang="zh-CN" dirty="0"/>
              <a:t>将数据分为训练集与测试集</a:t>
            </a:r>
            <a:endParaRPr lang="" altLang="zh-CN" dirty="0"/>
          </a:p>
          <a:p>
            <a:pPr marL="0" indent="0">
              <a:buNone/>
            </a:pPr>
            <a:r>
              <a:rPr lang="" altLang="zh-CN" dirty="0"/>
              <a:t>对三个因子进行多重取值组合，依次进行训练，取rmse最小的一组因子</a:t>
            </a:r>
            <a:endParaRPr lang="" altLang="zh-CN" dirty="0"/>
          </a:p>
          <a:p>
            <a:pPr marL="0" indent="0">
              <a:buNone/>
            </a:pPr>
            <a:r>
              <a:rPr lang="" altLang="zh-CN" dirty="0"/>
              <a:t>利用这个因子组合进行训练bestmodel</a:t>
            </a:r>
            <a:endParaRPr lang="" altLang="zh-CN" dirty="0"/>
          </a:p>
          <a:p>
            <a:pPr marL="0" indent="0">
              <a:buNone/>
            </a:pPr>
            <a:r>
              <a:rPr lang="" altLang="zh-CN" dirty="0"/>
              <a:t>将其存到hadoop上</a:t>
            </a:r>
            <a:endParaRPr lang="" altLang="zh-CN" dirty="0"/>
          </a:p>
          <a:p>
            <a:pPr marL="0" indent="0">
              <a:buNone/>
            </a:pPr>
            <a:r>
              <a:rPr lang="" altLang="zh-CN" dirty="0"/>
              <a:t>每次使用loadmodel 然后进行预测</a:t>
            </a:r>
            <a:endParaRPr lang="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基于电影的推荐模块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zh-CN" altLang="en-US" dirty="0"/>
              <a:t>用户点击浏览某部电影，推荐</a:t>
            </a:r>
            <a:r>
              <a:rPr lang="zh-CN" altLang="en-US" dirty="0" smtClean="0"/>
              <a:t>五部相关</a:t>
            </a:r>
            <a:r>
              <a:rPr lang="zh-CN" altLang="en-US" dirty="0"/>
              <a:t>的</a:t>
            </a:r>
            <a:r>
              <a:rPr lang="zh-CN" altLang="en-US" dirty="0" smtClean="0"/>
              <a:t>电影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原理：</a:t>
            </a:r>
            <a:endParaRPr lang="en-US" altLang="zh-CN" dirty="0"/>
          </a:p>
          <a:p>
            <a:r>
              <a:rPr lang="zh-CN" altLang="en-US" dirty="0" smtClean="0"/>
              <a:t>不同于基于用户的推荐模块，基于电影推荐利用电影本身的属性特征，如类型，演员等，计算电影之间的相关度，根据相关度排序来推荐电影。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24869" b="20538"/>
          <a:stretch>
            <a:fillRect/>
          </a:stretch>
        </p:blipFill>
        <p:spPr>
          <a:xfrm>
            <a:off x="5541051" y="622663"/>
            <a:ext cx="6170400" cy="54036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算法流程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 smtClean="0"/>
              <a:t>数据处理：获取电影名称，数据库查询，获取电影相关属性特征。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相关度计算：匹配与各电影各特征的匹配度，计算电影间的混合相关度。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结果处理：对电影相关度队列进行排序，获取相关度最高的五部电影，查询其属性，以字典形式传给前端。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>
            <a:off x="7242246" y="680323"/>
            <a:ext cx="114858" cy="11485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 flipH="1">
            <a:off x="4219690" y="680323"/>
            <a:ext cx="114858" cy="11485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870585"/>
            <a:ext cx="12192000" cy="3900805"/>
          </a:xfrm>
          <a:prstGeom prst="rect">
            <a:avLst/>
          </a:prstGeom>
          <a:solidFill>
            <a:srgbClr val="FEFFFF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267495" y="870822"/>
            <a:ext cx="7076405" cy="1015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" altLang="zh-CN" sz="36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结语</a:t>
            </a:r>
            <a:endParaRPr lang="" altLang="zh-CN" sz="3600" dirty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 rot="20583536">
            <a:off x="5889201" y="3431988"/>
            <a:ext cx="2706087" cy="2706087"/>
          </a:xfrm>
          <a:prstGeom prst="rect">
            <a:avLst/>
          </a:prstGeom>
          <a:blipFill>
            <a:blip r:embed="rId6"/>
            <a:srcRect/>
            <a:stretch>
              <a:fillRect t="-30082" b="-30082"/>
            </a:stretch>
          </a:blip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 rot="1432481">
            <a:off x="9029322" y="4350798"/>
            <a:ext cx="1846589" cy="1846589"/>
          </a:xfrm>
          <a:prstGeom prst="rect">
            <a:avLst/>
          </a:prstGeom>
          <a:blipFill>
            <a:blip r:embed="rId8"/>
            <a:srcRect/>
            <a:stretch>
              <a:fillRect l="35" t="-14105" r="-35" b="-46059"/>
            </a:stretch>
          </a:blip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267460" y="1932940"/>
            <a:ext cx="10801350" cy="2837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" altLang="en-US" dirty="0">
                <a:solidFill>
                  <a:srgbClr val="F9F9F9"/>
                </a:solidFill>
              </a:rPr>
              <a:t>快速学习了scala的语法结构</a:t>
            </a:r>
            <a:endParaRPr lang="" altLang="en-US" dirty="0">
              <a:solidFill>
                <a:srgbClr val="F9F9F9"/>
              </a:solidFill>
            </a:endParaRPr>
          </a:p>
          <a:p>
            <a:pPr>
              <a:lnSpc>
                <a:spcPct val="150000"/>
              </a:lnSpc>
            </a:pPr>
            <a:r>
              <a:rPr lang="" altLang="en-US" dirty="0">
                <a:solidFill>
                  <a:srgbClr val="F9F9F9"/>
                </a:solidFill>
              </a:rPr>
              <a:t>学习了大数据的基本框架：hadoop，spark，sqoop，hive，hbase</a:t>
            </a:r>
            <a:endParaRPr lang="" altLang="en-US" dirty="0">
              <a:solidFill>
                <a:srgbClr val="F9F9F9"/>
              </a:solidFill>
            </a:endParaRPr>
          </a:p>
          <a:p>
            <a:pPr>
              <a:lnSpc>
                <a:spcPct val="150000"/>
              </a:lnSpc>
            </a:pPr>
            <a:r>
              <a:rPr lang="" altLang="en-US" dirty="0">
                <a:solidFill>
                  <a:srgbClr val="F9F9F9"/>
                </a:solidFill>
              </a:rPr>
              <a:t>体验了机器学习的基本过程，深入了解部分经典算法的思想：ALS 朴素贝叶斯 等</a:t>
            </a:r>
            <a:endParaRPr lang="" altLang="en-US" dirty="0">
              <a:solidFill>
                <a:srgbClr val="F9F9F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9F9F9"/>
                </a:solidFill>
                <a:sym typeface="+mn-ea"/>
              </a:rPr>
              <a:t>经过为期2.5周的工程实习 </a:t>
            </a:r>
            <a:r>
              <a:rPr lang="" altLang="en-US" dirty="0">
                <a:solidFill>
                  <a:srgbClr val="F9F9F9"/>
                </a:solidFill>
                <a:sym typeface="+mn-ea"/>
              </a:rPr>
              <a:t>稍稍摸到了大数据的门槛 每个人也都有自己的收获 同时也对进一步深入学习有一定的自信</a:t>
            </a:r>
            <a:endParaRPr lang="" altLang="en-US" dirty="0">
              <a:solidFill>
                <a:srgbClr val="F9F9F9"/>
              </a:solidFill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1477441" y="2158297"/>
            <a:ext cx="4058667" cy="708538"/>
            <a:chOff x="1328988" y="1953879"/>
            <a:chExt cx="4195513" cy="732428"/>
          </a:xfrm>
        </p:grpSpPr>
        <p:sp>
          <p:nvSpPr>
            <p:cNvPr id="173" name="椭圆 172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5" name="文本框 174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项目介绍</a:t>
              </a:r>
              <a:endParaRPr lang="en-US" altLang="en-US" sz="2000" dirty="0"/>
            </a:p>
          </p:txBody>
        </p:sp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655889" y="2152650"/>
            <a:ext cx="4058667" cy="708538"/>
            <a:chOff x="1328988" y="3452774"/>
            <a:chExt cx="4195513" cy="732428"/>
          </a:xfrm>
        </p:grpSpPr>
        <p:sp>
          <p:nvSpPr>
            <p:cNvPr id="179" name="椭圆 178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0" name="文本框 179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项目展示</a:t>
              </a:r>
              <a:endParaRPr lang="en-US" altLang="en-US" sz="2000" dirty="0"/>
            </a:p>
          </p:txBody>
        </p:sp>
        <p:cxnSp>
          <p:nvCxnSpPr>
            <p:cNvPr id="178" name="直接连接符 177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1477441" y="3732974"/>
            <a:ext cx="4058667" cy="708538"/>
            <a:chOff x="1328988" y="4951670"/>
            <a:chExt cx="4195513" cy="732428"/>
          </a:xfrm>
        </p:grpSpPr>
        <p:sp>
          <p:nvSpPr>
            <p:cNvPr id="183" name="椭圆 182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4" name="文本框 183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前端模块</a:t>
              </a:r>
              <a:endParaRPr lang="en-US" altLang="en-US" sz="2000" dirty="0"/>
            </a:p>
          </p:txBody>
        </p:sp>
        <p:cxnSp>
          <p:nvCxnSpPr>
            <p:cNvPr id="182" name="直接连接符 181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>
            <p:custDataLst>
              <p:tags r:id="rId14"/>
            </p:custDataLst>
          </p:nvPr>
        </p:nvGrpSpPr>
        <p:grpSpPr>
          <a:xfrm>
            <a:off x="6655889" y="3733882"/>
            <a:ext cx="4058667" cy="708538"/>
            <a:chOff x="1328988" y="6450567"/>
            <a:chExt cx="4195513" cy="732428"/>
          </a:xfrm>
        </p:grpSpPr>
        <p:sp>
          <p:nvSpPr>
            <p:cNvPr id="187" name="椭圆 186"/>
            <p:cNvSpPr/>
            <p:nvPr>
              <p:custDataLst>
                <p:tags r:id="rId15"/>
              </p:custDataLst>
            </p:nvPr>
          </p:nvSpPr>
          <p:spPr>
            <a:xfrm>
              <a:off x="1328988" y="6500106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8" name="文本框 187"/>
            <p:cNvSpPr txBox="1"/>
            <p:nvPr>
              <p:custDataLst>
                <p:tags r:id="rId16"/>
              </p:custDataLst>
            </p:nvPr>
          </p:nvSpPr>
          <p:spPr>
            <a:xfrm>
              <a:off x="2068095" y="6450567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基于用户推荐算法</a:t>
              </a:r>
              <a:endParaRPr lang="en-US" altLang="en-US" sz="2000" dirty="0"/>
            </a:p>
          </p:txBody>
        </p:sp>
        <p:cxnSp>
          <p:nvCxnSpPr>
            <p:cNvPr id="186" name="直接连接符 185"/>
            <p:cNvCxnSpPr/>
            <p:nvPr>
              <p:custDataLst>
                <p:tags r:id="rId17"/>
              </p:custDataLst>
            </p:nvPr>
          </p:nvCxnSpPr>
          <p:spPr>
            <a:xfrm>
              <a:off x="1328989" y="7177158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1477441" y="5252514"/>
            <a:ext cx="4058667" cy="708538"/>
            <a:chOff x="1328988" y="7949464"/>
            <a:chExt cx="4195513" cy="732428"/>
          </a:xfrm>
        </p:grpSpPr>
        <p:sp>
          <p:nvSpPr>
            <p:cNvPr id="191" name="椭圆 190"/>
            <p:cNvSpPr/>
            <p:nvPr>
              <p:custDataLst>
                <p:tags r:id="rId19"/>
              </p:custDataLst>
            </p:nvPr>
          </p:nvSpPr>
          <p:spPr>
            <a:xfrm>
              <a:off x="1328988" y="799900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2" name="文本框 191"/>
            <p:cNvSpPr txBox="1"/>
            <p:nvPr>
              <p:custDataLst>
                <p:tags r:id="rId20"/>
              </p:custDataLst>
            </p:nvPr>
          </p:nvSpPr>
          <p:spPr>
            <a:xfrm>
              <a:off x="2068095" y="794946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基于产品推荐算法</a:t>
              </a:r>
              <a:endParaRPr lang="en-US" altLang="en-US" sz="2000" dirty="0"/>
            </a:p>
          </p:txBody>
        </p:sp>
        <p:cxnSp>
          <p:nvCxnSpPr>
            <p:cNvPr id="190" name="直接连接符 189"/>
            <p:cNvCxnSpPr/>
            <p:nvPr>
              <p:custDataLst>
                <p:tags r:id="rId21"/>
              </p:custDataLst>
            </p:nvPr>
          </p:nvCxnSpPr>
          <p:spPr>
            <a:xfrm>
              <a:off x="1328989" y="867605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>
            <p:custDataLst>
              <p:tags r:id="rId22"/>
            </p:custDataLst>
          </p:nvPr>
        </p:nvGrpSpPr>
        <p:grpSpPr>
          <a:xfrm>
            <a:off x="6655889" y="5252514"/>
            <a:ext cx="4058667" cy="708538"/>
            <a:chOff x="1328988" y="9448361"/>
            <a:chExt cx="4195513" cy="732428"/>
          </a:xfrm>
        </p:grpSpPr>
        <p:cxnSp>
          <p:nvCxnSpPr>
            <p:cNvPr id="194" name="直接连接符 193"/>
            <p:cNvCxnSpPr/>
            <p:nvPr>
              <p:custDataLst>
                <p:tags r:id="rId23"/>
              </p:custDataLst>
            </p:nvPr>
          </p:nvCxnSpPr>
          <p:spPr>
            <a:xfrm>
              <a:off x="1328989" y="10174952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>
              <p:custDataLst>
                <p:tags r:id="rId24"/>
              </p:custDataLst>
            </p:nvPr>
          </p:nvSpPr>
          <p:spPr>
            <a:xfrm>
              <a:off x="1328988" y="9497900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6" name="文本框 195"/>
            <p:cNvSpPr txBox="1"/>
            <p:nvPr>
              <p:custDataLst>
                <p:tags r:id="rId25"/>
              </p:custDataLst>
            </p:nvPr>
          </p:nvSpPr>
          <p:spPr>
            <a:xfrm>
              <a:off x="2068095" y="9448361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结语</a:t>
              </a:r>
              <a:endParaRPr lang="en-US" altLang="en-US" sz="2000" dirty="0"/>
            </a:p>
          </p:txBody>
        </p:sp>
      </p:grp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3270" y="298450"/>
            <a:ext cx="10515600" cy="864000"/>
          </a:xfrm>
        </p:spPr>
        <p:txBody>
          <a:bodyPr/>
          <a:lstStyle/>
          <a:p>
            <a:r>
              <a:rPr lang="zh-CN" altLang="en-US" dirty="0"/>
              <a:t>项目简介 </a:t>
            </a:r>
            <a:r>
              <a:rPr lang="en-US" altLang="zh-CN" dirty="0"/>
              <a:t>- </a:t>
            </a:r>
            <a:r>
              <a:rPr lang="zh-CN" altLang="en-US" dirty="0"/>
              <a:t>电影推荐系统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随着Internet的日益普及，电影网站得到了蓬勃发展，如何提高商业网站的有效性，尤其是如何运用个性化推荐技术提供个性化服务，已逐渐成为一个能引起广泛兴趣的热点课题。</a:t>
            </a:r>
            <a:endParaRPr lang="zh-CN" altLang="en-US"/>
          </a:p>
          <a:p>
            <a:r>
              <a:rPr lang="zh-CN" altLang="en-US"/>
              <a:t>本项目实现了向登录用户推荐可能喜欢的电影，以及用户查看电影详情时，向用户展示最相似的五部电影。</a:t>
            </a:r>
            <a:endParaRPr lang="zh-CN" altLang="en-US"/>
          </a:p>
          <a:p>
            <a:r>
              <a:rPr lang="zh-CN" altLang="en-US"/>
              <a:t>使用了协同过滤算法，基于用户推荐和基于产品推荐。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3270" y="298450"/>
            <a:ext cx="10515600" cy="864000"/>
          </a:xfrm>
        </p:spPr>
        <p:txBody>
          <a:bodyPr/>
          <a:lstStyle/>
          <a:p>
            <a:r>
              <a:rPr lang="zh-CN" altLang="en-US" dirty="0"/>
              <a:t>前端模块    框架materializecss</a:t>
            </a:r>
            <a:endParaRPr lang="zh-CN" altLang="en-US" dirty="0"/>
          </a:p>
        </p:txBody>
      </p:sp>
      <p:pic>
        <p:nvPicPr>
          <p:cNvPr id="4" name="内容占位符 3" descr="深度截图_选择区域_2018070515523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90" y="2026285"/>
            <a:ext cx="10039350" cy="3648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3270" y="298450"/>
            <a:ext cx="10515600" cy="864000"/>
          </a:xfrm>
        </p:spPr>
        <p:txBody>
          <a:bodyPr/>
          <a:lstStyle/>
          <a:p>
            <a:r>
              <a:rPr lang="zh-CN" altLang="en-US" dirty="0"/>
              <a:t>界面展示</a:t>
            </a:r>
            <a:endParaRPr lang="zh-CN" altLang="en-US" dirty="0"/>
          </a:p>
        </p:txBody>
      </p:sp>
      <p:pic>
        <p:nvPicPr>
          <p:cNvPr id="6" name="内容占位符 2" descr="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85" y="1851025"/>
            <a:ext cx="5104130" cy="3529965"/>
          </a:xfrm>
          <a:prstGeom prst="rect">
            <a:avLst/>
          </a:prstGeom>
        </p:spPr>
      </p:pic>
      <p:pic>
        <p:nvPicPr>
          <p:cNvPr id="8" name="内容占位符 7" descr="login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920" y="1851025"/>
            <a:ext cx="5485765" cy="3529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项目架构 </a:t>
            </a:r>
            <a:r>
              <a:rPr lang="en-US" altLang="zh-CN" dirty="0"/>
              <a:t>- Django MTV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pic>
        <p:nvPicPr>
          <p:cNvPr id="2" name="内容占位符 1" descr="timg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390" y="1524000"/>
            <a:ext cx="6203950" cy="4653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/home/tcz/Desktop/深度截图_选择区域_20180705160212.png深度截图_选择区域_2018070516021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5830570" y="1602740"/>
            <a:ext cx="5523865" cy="311213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457200"/>
            <a:ext cx="4165600" cy="955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Django - MTV 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模式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>
                <a:sym typeface="+mn-ea"/>
              </a:rPr>
              <a:t>M 代表模型（Model）：负责业务对象和数据库的关系映射(ORM)。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T 代表模板 (Template)：负责如何把页面展示给用户(html)。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V 代表视图（View）：负责业务逻辑，并在适当时候调用Model和Template。</a:t>
            </a:r>
            <a:endParaRPr lang="zh-CN" altLang="en-US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9" b="28542"/>
          <a:stretch>
            <a:fillRect/>
          </a:stretch>
        </p:blipFill>
        <p:spPr>
          <a:xfrm>
            <a:off x="1554600" y="1281225"/>
            <a:ext cx="9082800" cy="45432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基于用户推荐算法  </a:t>
            </a: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ALS算法</a:t>
            </a:r>
            <a:endParaRPr lang="en-US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54600" y="6021127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这里使用</a:t>
            </a:r>
            <a:r>
              <a:rPr lang="zh-CN" altLang="en-US" sz="1800" dirty="0"/>
              <a:t>协同过滤的ALS算法</a:t>
            </a:r>
            <a:endParaRPr lang="zh-CN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80" y="1280795"/>
            <a:ext cx="9083040" cy="45440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ALS 推荐算法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从协同过滤的分类来说，ALS算法属于User-Item CF，也叫做混合CF。它同时考虑了User和Item两个方面。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用户和商品的关系，可以抽象为如下的三元组：&lt;User,Item,Rating&gt;。其中，Rating是用户对商品的评分，表征用户对该商品的喜好程度。</a:t>
            </a:r>
            <a:endParaRPr lang="zh-CN" altLang="en-US" dirty="0"/>
          </a:p>
          <a:p>
            <a:r>
              <a:rPr lang="zh-CN" altLang="en-US" dirty="0"/>
              <a:t>另一方面，一个用户也不可能给所有商品评分，因此，R矩阵注定是个稀疏矩阵。</a:t>
            </a:r>
            <a:endParaRPr lang="zh-CN" altLang="en-US" dirty="0"/>
          </a:p>
          <a:p>
            <a:r>
              <a:rPr lang="zh-CN" altLang="en-US" dirty="0"/>
              <a:t>针对这样的特点，我们可以假设用户和商品之间存在若干关联维度（比如用户年龄、性别、受教育程度和商品的外观、价格等），我们只需要将R矩阵投射到这些维度上即可。这个投射的数学表示是：</a:t>
            </a:r>
            <a:endParaRPr lang="zh-CN" altLang="en-US" dirty="0"/>
          </a:p>
          <a:p>
            <a:pPr lvl="7"/>
            <a:r>
              <a:rPr lang="zh-CN" altLang="en-US" dirty="0"/>
              <a:t>Rm×n≈Xm×kYTn×k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1*l_i*1_1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8"/>
  <p:tag name="KSO_WM_TEMPLATE_CATEGORY" val="custom"/>
  <p:tag name="KSO_WM_TEMPLATE_INDEX" val="160557"/>
  <p:tag name="KSO_WM_UNIT_INDEX" val="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1*l_i*1_4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1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1*l_i*1_3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5"/>
  <p:tag name="KSO_WM_TEMPLATE_CATEGORY" val="custom"/>
  <p:tag name="KSO_WM_TEMPLATE_INDEX" val="160557"/>
  <p:tag name="KSO_WM_UNIT_INDEX" val="1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1*l_i*1_6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1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1*l_i*1_5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2"/>
  <p:tag name="KSO_WM_TEMPLATE_CATEGORY" val="custom"/>
  <p:tag name="KSO_WM_TEMPLATE_INDEX" val="160557"/>
  <p:tag name="KSO_WM_UNIT_INDEX" val="2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11*l_i*1_8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1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11*l_i*1_7"/>
  <p:tag name="KSO_WM_UNIT_CLEAR" val="1"/>
  <p:tag name="KSO_WM_UNIT_LAYERLEVEL" val="1_1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9"/>
  <p:tag name="KSO_WM_TEMPLATE_CATEGORY" val="custom"/>
  <p:tag name="KSO_WM_TEMPLATE_INDEX" val="160557"/>
  <p:tag name="KSO_WM_UNIT_INDEX" val="29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11*l_i*1_10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1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11*l_i*1_9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36"/>
  <p:tag name="KSO_WM_TEMPLATE_CATEGORY" val="custom"/>
  <p:tag name="KSO_WM_TEMPLATE_INDEX" val="160557"/>
  <p:tag name="KSO_WM_UNIT_INDEX" val="36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11*l_i*1_11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11*l_i*1_12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1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1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7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5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56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5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1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0"/>
  <p:tag name="KSO_WM_TEMPLATE_CATEGORY" val="custom"/>
  <p:tag name="KSO_WM_TEMPLATE_INDEX" val="160557"/>
  <p:tag name="KSO_WM_UNIT_INDEX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1"/>
  <p:tag name="KSO_WM_TEMPLATE_CATEGORY" val="custom"/>
  <p:tag name="KSO_WM_TEMPLATE_INDEX" val="160557"/>
  <p:tag name="KSO_WM_UNIT_INDEX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2"/>
  <p:tag name="KSO_WM_TEMPLATE_CATEGORY" val="custom"/>
  <p:tag name="KSO_WM_TEMPLATE_INDEX" val="160557"/>
  <p:tag name="KSO_WM_UNIT_INDEX" val="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6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26*d*1"/>
  <p:tag name="KSO_WM_UNIT_CLEAR" val="0"/>
  <p:tag name="KSO_WM_UNIT_LAYERLEVEL" val="1"/>
  <p:tag name="KSO_WM_UNIT_VALUE" val="751*751"/>
  <p:tag name="KSO_WM_UNIT_HIGHLIGHT" val="0"/>
  <p:tag name="KSO_WM_UNIT_COMPATIBLE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2"/>
  <p:tag name="KSO_WM_UNIT_ID" val="custom160557_26*d*2"/>
  <p:tag name="KSO_WM_UNIT_CLEAR" val="0"/>
  <p:tag name="KSO_WM_UNIT_LAYERLEVEL" val="1"/>
  <p:tag name="KSO_WM_UNIT_VALUE" val="513*513"/>
  <p:tag name="KSO_WM_UNIT_HIGHLIGHT" val="0"/>
  <p:tag name="KSO_WM_UNIT_COMPATIBLE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"/>
  <p:tag name="KSO_WM_TEMPLATE_CATEGORY" val="custom"/>
  <p:tag name="KSO_WM_TEMPLATE_INDEX" val="160557"/>
  <p:tag name="KSO_WM_UNIT_INDEX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6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4"/>
  <p:tag name="KSO_WM_UNIT_PRESET_TEXT_LEN" val="90"/>
</p:tagLst>
</file>

<file path=ppt/tags/tag71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50924093541"/>
  <p:tag name="MH_LIBRARY" val="GRAPHIC"/>
  <p:tag name="KSO_WM_TEMPLATE_CATEGORY" val="custom"/>
  <p:tag name="KSO_WM_TEMPLATE_INDEX" val="160557"/>
  <p:tag name="KSO_WM_TAG_VERSION" val="1.0"/>
  <p:tag name="KSO_WM_SLIDE_ID" val="custom160557_26"/>
  <p:tag name="KSO_WM_SLIDE_INDEX" val="26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00*152"/>
  <p:tag name="KSO_WM_SLIDE_SIZE" val="756*336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7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S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7*f*1"/>
  <p:tag name="KSO_WM_UNIT_CLEAR" val="1"/>
  <p:tag name="KSO_WM_UNIT_LAYERLEVEL" val="1"/>
  <p:tag name="KSO_WM_UNIT_VALUE" val="25"/>
  <p:tag name="KSO_WM_UNIT_HIGHLIGHT" val="0"/>
  <p:tag name="KSO_WM_UNIT_COMPATIBLE" val="0"/>
  <p:tag name="KSO_WM_UNIT_PRESET_TEXT" val="谢谢观看"/>
</p:tagLst>
</file>

<file path=ppt/tags/tag74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7"/>
  <p:tag name="KSO_WM_TAG_VERSION" val="1.0"/>
  <p:tag name="KSO_WM_SLIDE_ID" val="custom160557_27"/>
  <p:tag name="KSO_WM_SLIDE_INDEX" val="27"/>
  <p:tag name="KSO_WM_SLIDE_ITEM_CNT" val="2"/>
  <p:tag name="KSO_WM_SLIDE_TYPE" val="endPage"/>
  <p:tag name="KSO_WM_BEAUTIFY_FLAG" val="#wm#"/>
  <p:tag name="KSO_WM_SLIDE_LAYOUT" val="a_f"/>
  <p:tag name="KSO_WM_SLIDE_LAYOUT_CNT" val="1_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1*l_i*1_2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1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1292</Words>
  <Application>WPS Presentation</Application>
  <PresentationFormat>宽屏</PresentationFormat>
  <Paragraphs>117</Paragraphs>
  <Slides>15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DejaVu Sans</vt:lpstr>
      <vt:lpstr>黑体</vt:lpstr>
      <vt:lpstr>Droid Sans Fallback</vt:lpstr>
      <vt:lpstr>微软雅黑</vt:lpstr>
      <vt:lpstr>宋体</vt:lpstr>
      <vt:lpstr>Arial Unicode MS</vt:lpstr>
      <vt:lpstr>OpenSymbol</vt:lpstr>
      <vt:lpstr>Calibri</vt:lpstr>
      <vt:lpstr>Abyssinica SIL</vt:lpstr>
      <vt:lpstr>Office 主题</vt:lpstr>
      <vt:lpstr>虾华电影项目展示</vt:lpstr>
      <vt:lpstr>PowerPoint 演示文稿</vt:lpstr>
      <vt:lpstr>项目简介 - 电影推荐系统</vt:lpstr>
      <vt:lpstr>前端模块    框架materializecss</vt:lpstr>
      <vt:lpstr>界面展示</vt:lpstr>
      <vt:lpstr>项目架构 - Django MTV模式</vt:lpstr>
      <vt:lpstr>PowerPoint 演示文稿</vt:lpstr>
      <vt:lpstr>PowerPoint 演示文稿</vt:lpstr>
      <vt:lpstr>ALS 推荐算法</vt:lpstr>
      <vt:lpstr>LOREM IPSUM DOLOR</vt:lpstr>
      <vt:lpstr>ALS算法的缺点在于：</vt:lpstr>
      <vt:lpstr>基于电影的推荐模块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simon</cp:lastModifiedBy>
  <cp:revision>351</cp:revision>
  <dcterms:created xsi:type="dcterms:W3CDTF">2018-07-05T08:50:10Z</dcterms:created>
  <dcterms:modified xsi:type="dcterms:W3CDTF">2018-07-05T08:50:10Z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  <property fmtid="{D5CDD505-2E9C-101B-9397-08002B2CF9AE}" pid="3" name="name">
    <vt:lpwstr>彩色多面体背景创意设计模板.pptx</vt:lpwstr>
  </property>
  <property fmtid="{D5CDD505-2E9C-101B-9397-08002B2CF9AE}" pid="4" name="fileid">
    <vt:lpwstr>861694</vt:lpwstr>
  </property>
  <property fmtid="{D5CDD505-2E9C-101B-9397-08002B2CF9AE}" pid="5" name="search_tags">
    <vt:lpwstr>PPT模板</vt:lpwstr>
  </property>
</Properties>
</file>