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57" r:id="rId6"/>
    <p:sldId id="269" r:id="rId7"/>
    <p:sldId id="260" r:id="rId8"/>
    <p:sldId id="284" r:id="rId9"/>
    <p:sldId id="285" r:id="rId10"/>
    <p:sldId id="261" r:id="rId11"/>
    <p:sldId id="283" r:id="rId12"/>
    <p:sldId id="263" r:id="rId13"/>
    <p:sldId id="274" r:id="rId14"/>
    <p:sldId id="297" r:id="rId15"/>
    <p:sldId id="286" r:id="rId16"/>
    <p:sldId id="295" r:id="rId17"/>
    <p:sldId id="305" r:id="rId18"/>
    <p:sldId id="296" r:id="rId19"/>
    <p:sldId id="299" r:id="rId20"/>
    <p:sldId id="300" r:id="rId21"/>
    <p:sldId id="301" r:id="rId22"/>
    <p:sldId id="303" r:id="rId23"/>
    <p:sldId id="262" r:id="rId24"/>
    <p:sldId id="278" r:id="rId25"/>
    <p:sldId id="282"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6" d="100"/>
          <a:sy n="86"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2028262623824"/>
          <c:y val="0.048417538913078"/>
          <c:w val="0.615943474752353"/>
          <c:h val="0.923915295993735"/>
        </c:manualLayout>
      </c:layout>
      <c:doughnutChart>
        <c:varyColors val="1"/>
        <c:ser>
          <c:idx val="0"/>
          <c:order val="0"/>
          <c:tx>
            <c:strRef>
              <c:f>Sheet1!$B$1</c:f>
              <c:strCache>
                <c:ptCount val="1"/>
                <c:pt idx="0">
                  <c:v>方案</c:v>
                </c:pt>
              </c:strCache>
            </c:strRef>
          </c:tx>
          <c:spPr>
            <a:ln w="19050">
              <a:noFill/>
            </a:ln>
          </c:spPr>
          <c:explosion val="0"/>
          <c:dPt>
            <c:idx val="0"/>
            <c:bubble3D val="0"/>
            <c:spPr>
              <a:solidFill>
                <a:srgbClr val="294F73"/>
              </a:solidFill>
              <a:ln w="19050">
                <a:noFill/>
              </a:ln>
              <a:effectLst/>
            </c:spPr>
          </c:dPt>
          <c:dPt>
            <c:idx val="1"/>
            <c:bubble3D val="0"/>
            <c:spPr>
              <a:solidFill>
                <a:schemeClr val="tx1">
                  <a:lumMod val="65000"/>
                  <a:lumOff val="35000"/>
                </a:schemeClr>
              </a:solidFill>
              <a:ln w="19050">
                <a:noFill/>
              </a:ln>
              <a:effectLst/>
            </c:spPr>
          </c:dPt>
          <c:dPt>
            <c:idx val="2"/>
            <c:bubble3D val="0"/>
            <c:spPr>
              <a:solidFill>
                <a:schemeClr val="bg1">
                  <a:lumMod val="50000"/>
                </a:schemeClr>
              </a:solidFill>
              <a:ln w="19050">
                <a:noFill/>
              </a:ln>
              <a:effectLst/>
            </c:spPr>
          </c:dPt>
          <c:dPt>
            <c:idx val="3"/>
            <c:bubble3D val="0"/>
            <c:spPr>
              <a:solidFill>
                <a:srgbClr val="A7A7A7"/>
              </a:solidFill>
              <a:ln w="19050">
                <a:noFill/>
              </a:ln>
              <a:effectLst/>
            </c:spPr>
          </c:dPt>
          <c:dLbls>
            <c:delete val="1"/>
          </c:dLbls>
          <c:cat>
            <c:strRef>
              <c:f>Sheet1!$A$2:$A$5</c:f>
              <c:strCache>
                <c:ptCount val="4"/>
                <c:pt idx="0">
                  <c:v>发表</c:v>
                </c:pt>
                <c:pt idx="1">
                  <c:v>测评</c:v>
                </c:pt>
                <c:pt idx="2">
                  <c:v>制作</c:v>
                </c:pt>
                <c:pt idx="3">
                  <c:v>分组</c:v>
                </c:pt>
              </c:strCache>
            </c:strRef>
          </c:cat>
          <c:val>
            <c:numRef>
              <c:f>Sheet1!$B$2:$B$5</c:f>
              <c:numCache>
                <c:formatCode>General</c:formatCode>
                <c:ptCount val="4"/>
                <c:pt idx="0">
                  <c:v>10</c:v>
                </c:pt>
                <c:pt idx="1">
                  <c:v>10</c:v>
                </c:pt>
                <c:pt idx="2">
                  <c:v>10</c:v>
                </c:pt>
                <c:pt idx="3">
                  <c:v>10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30466" y="2277869"/>
            <a:ext cx="7255470" cy="623248"/>
          </a:xfrm>
          <a:prstGeom prst="rect">
            <a:avLst/>
          </a:prstGeom>
          <a:noFill/>
        </p:spPr>
        <p:txBody>
          <a:bodyPr wrap="square" lIns="68580" tIns="34290" rIns="68580" bIns="34290" rtlCol="0">
            <a:spAutoFit/>
          </a:bodyPr>
          <a:lstStyle/>
          <a:p>
            <a:r>
              <a:rPr lang="zh-CN" altLang="zh-CN" sz="3600" b="1" dirty="0"/>
              <a:t>无权无向图及在好友推荐上的应用</a:t>
            </a:r>
            <a:endParaRPr lang="zh-CN" altLang="zh-CN" sz="3600" b="1" dirty="0"/>
          </a:p>
        </p:txBody>
      </p:sp>
      <p:sp>
        <p:nvSpPr>
          <p:cNvPr id="6" name="文本框 5"/>
          <p:cNvSpPr txBox="1"/>
          <p:nvPr/>
        </p:nvSpPr>
        <p:spPr>
          <a:xfrm>
            <a:off x="4801557" y="3851489"/>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en-US" altLang="zh-CN" sz="1600" dirty="0">
                <a:latin typeface="微软雅黑" panose="020B0503020204020204" charset="-122"/>
                <a:ea typeface="微软雅黑" panose="020B0503020204020204" charset="-122"/>
                <a:cs typeface="+mn-ea"/>
                <a:sym typeface="+mn-lt"/>
              </a:rPr>
              <a:t>2022</a:t>
            </a:r>
            <a:r>
              <a:rPr lang="zh-CN" altLang="en-US" sz="1600" dirty="0">
                <a:latin typeface="微软雅黑" panose="020B0503020204020204" charset="-122"/>
                <a:ea typeface="微软雅黑" panose="020B0503020204020204" charset="-122"/>
                <a:cs typeface="+mn-ea"/>
                <a:sym typeface="+mn-lt"/>
              </a:rPr>
              <a:t>年</a:t>
            </a:r>
            <a:r>
              <a:rPr lang="en-US" altLang="zh-CN" sz="1600" dirty="0">
                <a:latin typeface="微软雅黑" panose="020B0503020204020204" charset="-122"/>
                <a:ea typeface="微软雅黑" panose="020B0503020204020204" charset="-122"/>
                <a:cs typeface="+mn-ea"/>
                <a:sym typeface="+mn-lt"/>
              </a:rPr>
              <a:t>11</a:t>
            </a:r>
            <a:r>
              <a:rPr lang="zh-CN" altLang="en-US" sz="1600" dirty="0">
                <a:latin typeface="微软雅黑" panose="020B0503020204020204" charset="-122"/>
                <a:ea typeface="微软雅黑" panose="020B0503020204020204" charset="-122"/>
                <a:cs typeface="+mn-ea"/>
                <a:sym typeface="+mn-lt"/>
              </a:rPr>
              <a:t>月</a:t>
            </a:r>
            <a:endParaRPr lang="zh-CN" altLang="en-US" sz="1600" dirty="0">
              <a:latin typeface="微软雅黑" panose="020B0503020204020204" charset="-122"/>
              <a:ea typeface="微软雅黑" panose="020B0503020204020204" charset="-122"/>
              <a:cs typeface="+mn-ea"/>
              <a:sym typeface="+mn-lt"/>
            </a:endParaRPr>
          </a:p>
        </p:txBody>
      </p:sp>
      <p:sp>
        <p:nvSpPr>
          <p:cNvPr id="8" name="TextBox 120"/>
          <p:cNvSpPr txBox="1"/>
          <p:nvPr/>
        </p:nvSpPr>
        <p:spPr>
          <a:xfrm>
            <a:off x="4730466" y="3120914"/>
            <a:ext cx="5549806" cy="510778"/>
          </a:xfrm>
          <a:prstGeom prst="roundRect">
            <a:avLst/>
          </a:prstGeom>
          <a:solidFill>
            <a:schemeClr val="tx1">
              <a:lumMod val="85000"/>
              <a:lumOff val="15000"/>
            </a:schemeClr>
          </a:solidFill>
        </p:spPr>
        <p:txBody>
          <a:bodyPr wrap="square" rtlCol="0">
            <a:spAutoFit/>
          </a:bodyPr>
          <a:lstStyle/>
          <a:p>
            <a:pPr defTabSz="685800"/>
            <a:r>
              <a:rPr lang="en-US" altLang="zh-CN" sz="2400" dirty="0">
                <a:solidFill>
                  <a:prstClr val="white"/>
                </a:solidFill>
                <a:latin typeface="宋体" panose="02010600030101010101" pitchFamily="2" charset="-122"/>
                <a:ea typeface="宋体" panose="02010600030101010101" pitchFamily="2" charset="-122"/>
                <a:cs typeface="+mn-ea"/>
                <a:sym typeface="+mn-lt"/>
              </a:rPr>
              <a:t>21</a:t>
            </a:r>
            <a:r>
              <a:rPr lang="zh-CN" altLang="en-US" sz="2400" dirty="0">
                <a:solidFill>
                  <a:prstClr val="white"/>
                </a:solidFill>
                <a:latin typeface="宋体" panose="02010600030101010101" pitchFamily="2" charset="-122"/>
                <a:ea typeface="宋体" panose="02010600030101010101" pitchFamily="2" charset="-122"/>
                <a:cs typeface="+mn-ea"/>
                <a:sym typeface="+mn-lt"/>
              </a:rPr>
              <a:t>级</a:t>
            </a:r>
            <a:r>
              <a:rPr lang="en-US" altLang="zh-CN" sz="2400" dirty="0">
                <a:solidFill>
                  <a:prstClr val="white"/>
                </a:solidFill>
                <a:latin typeface="宋体" panose="02010600030101010101" pitchFamily="2" charset="-122"/>
                <a:ea typeface="宋体" panose="02010600030101010101" pitchFamily="2" charset="-122"/>
                <a:cs typeface="+mn-ea"/>
                <a:sym typeface="+mn-lt"/>
              </a:rPr>
              <a:t>5</a:t>
            </a:r>
            <a:r>
              <a:rPr lang="zh-CN" altLang="en-US" sz="2400" dirty="0">
                <a:solidFill>
                  <a:prstClr val="white"/>
                </a:solidFill>
                <a:latin typeface="宋体" panose="02010600030101010101" pitchFamily="2" charset="-122"/>
                <a:ea typeface="宋体" panose="02010600030101010101" pitchFamily="2" charset="-122"/>
                <a:cs typeface="+mn-ea"/>
                <a:sym typeface="+mn-lt"/>
              </a:rPr>
              <a:t>班</a:t>
            </a:r>
            <a:r>
              <a:rPr lang="en-US" altLang="zh-CN" sz="2400" dirty="0">
                <a:solidFill>
                  <a:prstClr val="white"/>
                </a:solidFill>
                <a:latin typeface="宋体" panose="02010600030101010101" pitchFamily="2" charset="-122"/>
                <a:ea typeface="宋体" panose="02010600030101010101" pitchFamily="2" charset="-122"/>
                <a:cs typeface="+mn-ea"/>
                <a:sym typeface="+mn-lt"/>
              </a:rPr>
              <a:t>4</a:t>
            </a:r>
            <a:r>
              <a:rPr lang="zh-CN" altLang="en-US" sz="2400" dirty="0">
                <a:solidFill>
                  <a:prstClr val="white"/>
                </a:solidFill>
                <a:latin typeface="宋体" panose="02010600030101010101" pitchFamily="2" charset="-122"/>
                <a:ea typeface="宋体" panose="02010600030101010101" pitchFamily="2" charset="-122"/>
                <a:cs typeface="+mn-ea"/>
                <a:sym typeface="+mn-lt"/>
              </a:rPr>
              <a:t>组：鲁卢  彭腾 彭予 李依</a:t>
            </a:r>
            <a:endParaRPr lang="zh-CN" altLang="en-US" sz="2400" dirty="0">
              <a:solidFill>
                <a:prstClr val="white"/>
              </a:solidFill>
              <a:latin typeface="宋体" panose="02010600030101010101" pitchFamily="2" charset="-122"/>
              <a:ea typeface="宋体" panose="02010600030101010101" pitchFamily="2" charset="-122"/>
              <a:cs typeface="+mn-ea"/>
              <a:sym typeface="+mn-lt"/>
            </a:endParaRP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ppt_x</p:attrName>
                                        </p:attrNameLst>
                                      </p:cBhvr>
                                      <p:tavLst>
                                        <p:tav tm="0">
                                          <p:val>
                                            <p:strVal val="#ppt_x-#ppt_w*1.125000"/>
                                          </p:val>
                                        </p:tav>
                                        <p:tav tm="100000">
                                          <p:val>
                                            <p:strVal val="#ppt_x"/>
                                          </p:val>
                                        </p:tav>
                                      </p:tavLst>
                                    </p:anim>
                                    <p:animEffect transition="in" filter="wipe(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9542" y="520371"/>
            <a:ext cx="6264378" cy="712836"/>
            <a:chOff x="716110" y="187653"/>
            <a:chExt cx="6264378" cy="712836"/>
          </a:xfrm>
        </p:grpSpPr>
        <p:sp>
          <p:nvSpPr>
            <p:cNvPr id="3" name="文本框 2"/>
            <p:cNvSpPr txBox="1"/>
            <p:nvPr/>
          </p:nvSpPr>
          <p:spPr>
            <a:xfrm>
              <a:off x="716110" y="187653"/>
              <a:ext cx="6264378" cy="623248"/>
            </a:xfrm>
            <a:prstGeom prst="rect">
              <a:avLst/>
            </a:prstGeom>
            <a:noFill/>
          </p:spPr>
          <p:txBody>
            <a:bodyPr wrap="square" lIns="68580" tIns="34290" rIns="68580" bIns="34290" rtlCol="0">
              <a:spAutoFit/>
            </a:bodyPr>
            <a:lstStyle/>
            <a:p>
              <a:pPr defTabSz="685800"/>
              <a:r>
                <a:rPr lang="en-US" altLang="zh-CN" sz="3600" b="1" dirty="0" err="1">
                  <a:solidFill>
                    <a:srgbClr val="000000"/>
                  </a:solidFill>
                  <a:effectLst/>
                  <a:latin typeface="宋体" panose="02010600030101010101" pitchFamily="2" charset="-122"/>
                  <a:cs typeface="Times New Roman" panose="02020603050405020304" pitchFamily="18" charset="0"/>
                </a:rPr>
                <a:t>所采用的研究方法及相关工具</a:t>
              </a:r>
              <a:endParaRPr lang="zh-CN" altLang="en-US" sz="3600" b="1" dirty="0">
                <a:latin typeface="+mn-ea"/>
                <a:cs typeface="+mn-ea"/>
                <a:sym typeface="+mn-lt"/>
              </a:endParaRPr>
            </a:p>
          </p:txBody>
        </p:sp>
        <p:cxnSp>
          <p:nvCxnSpPr>
            <p:cNvPr id="4" name="直接连接符 3"/>
            <p:cNvCxnSpPr/>
            <p:nvPr/>
          </p:nvCxnSpPr>
          <p:spPr>
            <a:xfrm>
              <a:off x="774478" y="900489"/>
              <a:ext cx="683932" cy="0"/>
            </a:xfrm>
            <a:prstGeom prst="line">
              <a:avLst/>
            </a:prstGeom>
            <a:noFill/>
            <a:ln w="9525" cap="flat" cmpd="sng" algn="ctr">
              <a:solidFill>
                <a:schemeClr val="tx1">
                  <a:lumMod val="65000"/>
                  <a:lumOff val="35000"/>
                </a:schemeClr>
              </a:solidFill>
              <a:prstDash val="solid"/>
              <a:miter lim="800000"/>
            </a:ln>
            <a:effectLst/>
          </p:spPr>
        </p:cxnSp>
      </p:grpSp>
      <p:grpSp>
        <p:nvGrpSpPr>
          <p:cNvPr id="5" name="组合 4"/>
          <p:cNvGrpSpPr/>
          <p:nvPr/>
        </p:nvGrpSpPr>
        <p:grpSpPr>
          <a:xfrm>
            <a:off x="719542" y="2424588"/>
            <a:ext cx="940842" cy="940842"/>
            <a:chOff x="4420032" y="1854736"/>
            <a:chExt cx="1603375" cy="1603375"/>
          </a:xfrm>
          <a:solidFill>
            <a:srgbClr val="1B4367"/>
          </a:solidFill>
        </p:grpSpPr>
        <p:sp>
          <p:nvSpPr>
            <p:cNvPr id="6" name="Rectangle 5"/>
            <p:cNvSpPr/>
            <p:nvPr/>
          </p:nvSpPr>
          <p:spPr>
            <a:xfrm>
              <a:off x="4420032" y="1854736"/>
              <a:ext cx="1603375" cy="1603375"/>
            </a:xfrm>
            <a:prstGeom prst="flowChartConnector">
              <a:avLst/>
            </a:prstGeom>
            <a:solidFill>
              <a:srgbClr val="294F73"/>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altLang="zh-CN" sz="1000" b="0" i="0" u="none" strike="noStrike" kern="0" cap="none" spc="0" normalizeH="0" baseline="0" noProof="0" dirty="0">
                <a:ln>
                  <a:noFill/>
                </a:ln>
                <a:effectLst/>
                <a:uLnTx/>
                <a:uFillTx/>
                <a:latin typeface="微软雅黑" panose="020B0503020204020204" charset="-122"/>
                <a:ea typeface="微软雅黑" panose="020B0503020204020204" charset="-122"/>
                <a:cs typeface="+mn-ea"/>
                <a:sym typeface="+mn-lt"/>
              </a:endParaRPr>
            </a:p>
          </p:txBody>
        </p:sp>
        <p:sp>
          <p:nvSpPr>
            <p:cNvPr id="7"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ysClr val="window" lastClr="FFFFF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effectLst/>
                <a:uLnTx/>
                <a:uFillTx/>
                <a:latin typeface="微软雅黑" panose="020B0503020204020204" charset="-122"/>
                <a:ea typeface="微软雅黑" panose="020B0503020204020204" charset="-122"/>
                <a:cs typeface="+mn-ea"/>
                <a:sym typeface="+mn-lt"/>
              </a:endParaRPr>
            </a:p>
          </p:txBody>
        </p:sp>
      </p:grpSp>
      <p:grpSp>
        <p:nvGrpSpPr>
          <p:cNvPr id="8" name="组合 7"/>
          <p:cNvGrpSpPr/>
          <p:nvPr/>
        </p:nvGrpSpPr>
        <p:grpSpPr>
          <a:xfrm>
            <a:off x="6755868" y="2435326"/>
            <a:ext cx="924075" cy="940842"/>
            <a:chOff x="8565208" y="1856641"/>
            <a:chExt cx="1574800" cy="1603375"/>
          </a:xfrm>
          <a:solidFill>
            <a:srgbClr val="1B4367"/>
          </a:solidFill>
        </p:grpSpPr>
        <p:sp>
          <p:nvSpPr>
            <p:cNvPr id="9" name="Rectangle 7"/>
            <p:cNvSpPr/>
            <p:nvPr/>
          </p:nvSpPr>
          <p:spPr>
            <a:xfrm>
              <a:off x="8565208" y="1856641"/>
              <a:ext cx="1574800"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altLang="zh-CN" sz="1000" b="0" i="0" u="none" strike="noStrike" kern="0" cap="none" spc="0" normalizeH="0" baseline="0" noProof="0" dirty="0">
                <a:ln>
                  <a:noFill/>
                </a:ln>
                <a:effectLst/>
                <a:uLnTx/>
                <a:uFillTx/>
                <a:latin typeface="微软雅黑" panose="020B0503020204020204" charset="-122"/>
                <a:ea typeface="微软雅黑" panose="020B0503020204020204" charset="-122"/>
                <a:cs typeface="+mn-ea"/>
                <a:sym typeface="+mn-lt"/>
              </a:endParaRPr>
            </a:p>
          </p:txBody>
        </p:sp>
        <p:sp>
          <p:nvSpPr>
            <p:cNvPr id="10" name="Freeform 289"/>
            <p:cNvSpPr>
              <a:spLocks noEditPoints="1"/>
            </p:cNvSpPr>
            <p:nvPr/>
          </p:nvSpPr>
          <p:spPr>
            <a:xfrm>
              <a:off x="9100279" y="2382692"/>
              <a:ext cx="557770" cy="565878"/>
            </a:xfrm>
            <a:custGeom>
              <a:avLst/>
              <a:gdLst/>
              <a:ahLst/>
              <a:cxnLst>
                <a:cxn ang="0">
                  <a:pos x="244146" y="20836"/>
                </a:cxn>
                <a:cxn ang="0">
                  <a:pos x="163149" y="0"/>
                </a:cxn>
                <a:cxn ang="0">
                  <a:pos x="0" y="0"/>
                </a:cxn>
                <a:cxn ang="0">
                  <a:pos x="0" y="77556"/>
                </a:cxn>
                <a:cxn ang="0">
                  <a:pos x="161992" y="77556"/>
                </a:cxn>
                <a:cxn ang="0">
                  <a:pos x="208276" y="90289"/>
                </a:cxn>
                <a:cxn ang="0">
                  <a:pos x="251088" y="167845"/>
                </a:cxn>
                <a:cxn ang="0">
                  <a:pos x="210590" y="243086"/>
                </a:cxn>
                <a:cxn ang="0">
                  <a:pos x="161992" y="255819"/>
                </a:cxn>
                <a:cxn ang="0">
                  <a:pos x="0" y="255819"/>
                </a:cxn>
                <a:cxn ang="0">
                  <a:pos x="0" y="333375"/>
                </a:cxn>
                <a:cxn ang="0">
                  <a:pos x="161992" y="333375"/>
                </a:cxn>
                <a:cxn ang="0">
                  <a:pos x="242988" y="313697"/>
                </a:cxn>
                <a:cxn ang="0">
                  <a:pos x="328613" y="167845"/>
                </a:cxn>
                <a:cxn ang="0">
                  <a:pos x="244146" y="20836"/>
                </a:cxn>
                <a:cxn ang="0">
                  <a:pos x="60169" y="57878"/>
                </a:cxn>
                <a:cxn ang="0">
                  <a:pos x="21985" y="57878"/>
                </a:cxn>
                <a:cxn ang="0">
                  <a:pos x="21985" y="19678"/>
                </a:cxn>
                <a:cxn ang="0">
                  <a:pos x="60169" y="19678"/>
                </a:cxn>
                <a:cxn ang="0">
                  <a:pos x="60169" y="57878"/>
                </a:cxn>
                <a:cxn ang="0">
                  <a:pos x="60169" y="314854"/>
                </a:cxn>
                <a:cxn ang="0">
                  <a:pos x="21985" y="314854"/>
                </a:cxn>
                <a:cxn ang="0">
                  <a:pos x="21985" y="275497"/>
                </a:cxn>
                <a:cxn ang="0">
                  <a:pos x="60169" y="275497"/>
                </a:cxn>
                <a:cxn ang="0">
                  <a:pos x="60169" y="314854"/>
                </a:cxn>
              </a:cxnLst>
              <a:rect l="0" t="0" r="0" b="0"/>
              <a:pathLst>
                <a:path w="284" h="288">
                  <a:moveTo>
                    <a:pt x="211" y="18"/>
                  </a:moveTo>
                  <a:cubicBezTo>
                    <a:pt x="177" y="1"/>
                    <a:pt x="144" y="0"/>
                    <a:pt x="141" y="0"/>
                  </a:cubicBezTo>
                  <a:cubicBezTo>
                    <a:pt x="0" y="0"/>
                    <a:pt x="0" y="0"/>
                    <a:pt x="0" y="0"/>
                  </a:cubicBezTo>
                  <a:cubicBezTo>
                    <a:pt x="0" y="67"/>
                    <a:pt x="0" y="67"/>
                    <a:pt x="0" y="67"/>
                  </a:cubicBezTo>
                  <a:cubicBezTo>
                    <a:pt x="140" y="67"/>
                    <a:pt x="140" y="67"/>
                    <a:pt x="140" y="67"/>
                  </a:cubicBezTo>
                  <a:cubicBezTo>
                    <a:pt x="141" y="67"/>
                    <a:pt x="161" y="68"/>
                    <a:pt x="180" y="78"/>
                  </a:cubicBezTo>
                  <a:cubicBezTo>
                    <a:pt x="205" y="91"/>
                    <a:pt x="217" y="112"/>
                    <a:pt x="217" y="145"/>
                  </a:cubicBezTo>
                  <a:cubicBezTo>
                    <a:pt x="217" y="177"/>
                    <a:pt x="206" y="198"/>
                    <a:pt x="182" y="210"/>
                  </a:cubicBezTo>
                  <a:cubicBezTo>
                    <a:pt x="162" y="221"/>
                    <a:pt x="140" y="221"/>
                    <a:pt x="140" y="221"/>
                  </a:cubicBezTo>
                  <a:cubicBezTo>
                    <a:pt x="0" y="221"/>
                    <a:pt x="0" y="221"/>
                    <a:pt x="0" y="221"/>
                  </a:cubicBezTo>
                  <a:cubicBezTo>
                    <a:pt x="0" y="288"/>
                    <a:pt x="0" y="288"/>
                    <a:pt x="0" y="288"/>
                  </a:cubicBezTo>
                  <a:cubicBezTo>
                    <a:pt x="140" y="288"/>
                    <a:pt x="140" y="288"/>
                    <a:pt x="140" y="288"/>
                  </a:cubicBezTo>
                  <a:cubicBezTo>
                    <a:pt x="144" y="288"/>
                    <a:pt x="177" y="288"/>
                    <a:pt x="210" y="271"/>
                  </a:cubicBezTo>
                  <a:cubicBezTo>
                    <a:pt x="258" y="247"/>
                    <a:pt x="284" y="203"/>
                    <a:pt x="284" y="145"/>
                  </a:cubicBezTo>
                  <a:cubicBezTo>
                    <a:pt x="284" y="87"/>
                    <a:pt x="258" y="42"/>
                    <a:pt x="211" y="18"/>
                  </a:cubicBezTo>
                  <a:close/>
                  <a:moveTo>
                    <a:pt x="52" y="50"/>
                  </a:moveTo>
                  <a:cubicBezTo>
                    <a:pt x="19" y="50"/>
                    <a:pt x="19" y="50"/>
                    <a:pt x="19" y="50"/>
                  </a:cubicBezTo>
                  <a:cubicBezTo>
                    <a:pt x="19" y="17"/>
                    <a:pt x="19" y="17"/>
                    <a:pt x="19" y="17"/>
                  </a:cubicBezTo>
                  <a:cubicBezTo>
                    <a:pt x="52" y="17"/>
                    <a:pt x="52" y="17"/>
                    <a:pt x="52" y="17"/>
                  </a:cubicBezTo>
                  <a:lnTo>
                    <a:pt x="52" y="50"/>
                  </a:lnTo>
                  <a:close/>
                  <a:moveTo>
                    <a:pt x="52" y="272"/>
                  </a:moveTo>
                  <a:cubicBezTo>
                    <a:pt x="19" y="272"/>
                    <a:pt x="19" y="272"/>
                    <a:pt x="19" y="272"/>
                  </a:cubicBezTo>
                  <a:cubicBezTo>
                    <a:pt x="19" y="238"/>
                    <a:pt x="19" y="238"/>
                    <a:pt x="19" y="238"/>
                  </a:cubicBezTo>
                  <a:cubicBezTo>
                    <a:pt x="52" y="238"/>
                    <a:pt x="52" y="238"/>
                    <a:pt x="52" y="238"/>
                  </a:cubicBezTo>
                  <a:lnTo>
                    <a:pt x="52" y="272"/>
                  </a:lnTo>
                  <a:close/>
                </a:path>
              </a:pathLst>
            </a:custGeom>
            <a:solidFill>
              <a:sysClr val="window" lastClr="FFFFF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effectLst/>
                <a:uLnTx/>
                <a:uFillTx/>
                <a:latin typeface="微软雅黑" panose="020B0503020204020204" charset="-122"/>
                <a:ea typeface="微软雅黑" panose="020B0503020204020204" charset="-122"/>
                <a:cs typeface="+mn-ea"/>
                <a:sym typeface="+mn-lt"/>
              </a:endParaRPr>
            </a:p>
          </p:txBody>
        </p:sp>
      </p:grpSp>
      <p:grpSp>
        <p:nvGrpSpPr>
          <p:cNvPr id="11" name="组合 10"/>
          <p:cNvGrpSpPr/>
          <p:nvPr/>
        </p:nvGrpSpPr>
        <p:grpSpPr>
          <a:xfrm>
            <a:off x="1974358" y="2424588"/>
            <a:ext cx="3707351" cy="979113"/>
            <a:chOff x="3455287" y="4016694"/>
            <a:chExt cx="2429499" cy="979113"/>
          </a:xfrm>
        </p:grpSpPr>
        <p:sp>
          <p:nvSpPr>
            <p:cNvPr id="12" name="TextBox 13"/>
            <p:cNvSpPr txBox="1"/>
            <p:nvPr/>
          </p:nvSpPr>
          <p:spPr>
            <a:xfrm>
              <a:off x="3463274" y="4016694"/>
              <a:ext cx="1401112" cy="307777"/>
            </a:xfrm>
            <a:prstGeom prst="rect">
              <a:avLst/>
            </a:prstGeom>
            <a:noFill/>
            <a:ln w="9525">
              <a:noFill/>
              <a:miter/>
            </a:ln>
          </p:spPr>
          <p:txBody>
            <a:bodyPr wrap="square" lIns="0" tIns="0" rIns="0" bIns="0">
              <a:spAutoFit/>
            </a:bodyPr>
            <a:lstStyle/>
            <a:p>
              <a:pPr defTabSz="683260">
                <a:spcBef>
                  <a:spcPct val="20000"/>
                </a:spcBef>
              </a:pPr>
              <a:r>
                <a:rPr lang="zh-CN" altLang="zh-CN" sz="20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研究方法</a:t>
              </a:r>
              <a:endParaRPr lang="zh-CN" altLang="en-US" sz="2000" b="1" dirty="0">
                <a:latin typeface="思源黑体 CN Heavy" panose="020B0A00000000000000" pitchFamily="34" charset="-122"/>
                <a:ea typeface="思源黑体 CN Heavy" panose="020B0A00000000000000" pitchFamily="34" charset="-122"/>
                <a:cs typeface="+mn-ea"/>
                <a:sym typeface="+mn-lt"/>
              </a:endParaRPr>
            </a:p>
          </p:txBody>
        </p:sp>
        <p:sp>
          <p:nvSpPr>
            <p:cNvPr id="13" name="TextBox 13"/>
            <p:cNvSpPr txBox="1"/>
            <p:nvPr/>
          </p:nvSpPr>
          <p:spPr>
            <a:xfrm>
              <a:off x="3455287" y="4291768"/>
              <a:ext cx="2429499" cy="704039"/>
            </a:xfrm>
            <a:prstGeom prst="rect">
              <a:avLst/>
            </a:prstGeom>
            <a:noFill/>
            <a:ln w="9525">
              <a:noFill/>
              <a:miter/>
            </a:ln>
          </p:spPr>
          <p:txBody>
            <a:bodyPr wrap="square" lIns="0" tIns="0" rIns="0" bIns="0">
              <a:spAutoFit/>
            </a:bodyPr>
            <a:lstStyle>
              <a:defPPr>
                <a:defRPr lang="zh-CN"/>
              </a:defPPr>
              <a:lvl1pPr>
                <a:lnSpc>
                  <a:spcPct val="120000"/>
                </a:lnSpc>
                <a:spcBef>
                  <a:spcPct val="0"/>
                </a:spcBef>
                <a:defRPr kumimoji="1" sz="1050">
                  <a:solidFill>
                    <a:schemeClr val="tx1">
                      <a:lumMod val="85000"/>
                      <a:lumOff val="15000"/>
                    </a:schemeClr>
                  </a:solidFill>
                  <a:latin typeface="思源黑体 CN Light" panose="020B0300000000000000" pitchFamily="34" charset="-122"/>
                  <a:ea typeface="思源黑体 CN Light" panose="020B0300000000000000" pitchFamily="34" charset="-122"/>
                </a:defRPr>
              </a:lvl1pPr>
            </a:lstStyle>
            <a:p>
              <a:r>
                <a:rPr lang="zh-CN" altLang="zh-CN" sz="19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模拟法</a:t>
              </a:r>
              <a:r>
                <a:rPr lang="zh-CN" alt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、探索性研究法、定性分析法</a:t>
              </a:r>
              <a:endParaRPr lang="en-US" altLang="zh-CN" sz="2000" dirty="0">
                <a:solidFill>
                  <a:schemeClr val="tx1"/>
                </a:solidFill>
                <a:sym typeface="+mn-lt"/>
              </a:endParaRPr>
            </a:p>
          </p:txBody>
        </p:sp>
      </p:grpSp>
      <p:grpSp>
        <p:nvGrpSpPr>
          <p:cNvPr id="14" name="组合 13"/>
          <p:cNvGrpSpPr/>
          <p:nvPr/>
        </p:nvGrpSpPr>
        <p:grpSpPr>
          <a:xfrm>
            <a:off x="7993917" y="2424588"/>
            <a:ext cx="3351383" cy="579324"/>
            <a:chOff x="3455287" y="4016694"/>
            <a:chExt cx="2429499" cy="579324"/>
          </a:xfrm>
        </p:grpSpPr>
        <p:sp>
          <p:nvSpPr>
            <p:cNvPr id="15" name="TextBox 13"/>
            <p:cNvSpPr txBox="1"/>
            <p:nvPr/>
          </p:nvSpPr>
          <p:spPr>
            <a:xfrm>
              <a:off x="3463274" y="4016694"/>
              <a:ext cx="1401112" cy="323165"/>
            </a:xfrm>
            <a:prstGeom prst="rect">
              <a:avLst/>
            </a:prstGeom>
            <a:noFill/>
            <a:ln w="9525">
              <a:noFill/>
              <a:miter/>
            </a:ln>
          </p:spPr>
          <p:txBody>
            <a:bodyPr wrap="square" lIns="0" tIns="0" rIns="0" bIns="0">
              <a:spAutoFit/>
            </a:bodyPr>
            <a:lstStyle/>
            <a:p>
              <a:pPr defTabSz="683260">
                <a:spcBef>
                  <a:spcPct val="20000"/>
                </a:spcBef>
              </a:pPr>
              <a:r>
                <a:rPr lang="zh-CN" altLang="en-US" sz="2100" b="1" dirty="0">
                  <a:latin typeface="+mj-ea"/>
                  <a:ea typeface="+mj-ea"/>
                  <a:cs typeface="+mn-ea"/>
                  <a:sym typeface="+mn-lt"/>
                </a:rPr>
                <a:t>工具</a:t>
              </a:r>
              <a:endParaRPr lang="zh-CN" altLang="en-US" sz="2100" b="1" dirty="0">
                <a:latin typeface="+mj-ea"/>
                <a:ea typeface="+mj-ea"/>
                <a:cs typeface="+mn-ea"/>
                <a:sym typeface="+mn-lt"/>
              </a:endParaRPr>
            </a:p>
          </p:txBody>
        </p:sp>
        <p:sp>
          <p:nvSpPr>
            <p:cNvPr id="16" name="TextBox 13"/>
            <p:cNvSpPr txBox="1"/>
            <p:nvPr/>
          </p:nvSpPr>
          <p:spPr>
            <a:xfrm>
              <a:off x="3455287" y="4291768"/>
              <a:ext cx="2429499" cy="304250"/>
            </a:xfrm>
            <a:prstGeom prst="rect">
              <a:avLst/>
            </a:prstGeom>
            <a:noFill/>
            <a:ln w="9525">
              <a:noFill/>
              <a:miter/>
            </a:ln>
          </p:spPr>
          <p:txBody>
            <a:bodyPr wrap="square" lIns="0" tIns="0" rIns="0" bIns="0">
              <a:spAutoFit/>
            </a:bodyPr>
            <a:lstStyle>
              <a:defPPr>
                <a:defRPr lang="zh-CN"/>
              </a:defPPr>
              <a:lvl1pPr>
                <a:lnSpc>
                  <a:spcPct val="120000"/>
                </a:lnSpc>
                <a:spcBef>
                  <a:spcPct val="0"/>
                </a:spcBef>
                <a:defRPr kumimoji="1" sz="1050">
                  <a:solidFill>
                    <a:schemeClr val="tx1">
                      <a:lumMod val="85000"/>
                      <a:lumOff val="15000"/>
                    </a:schemeClr>
                  </a:solidFill>
                  <a:latin typeface="思源黑体 CN Light" panose="020B0300000000000000" pitchFamily="34" charset="-122"/>
                  <a:ea typeface="思源黑体 CN Light" panose="020B0300000000000000" pitchFamily="34" charset="-122"/>
                </a:defRPr>
              </a:lvl1pPr>
            </a:lstStyle>
            <a:p>
              <a:r>
                <a:rPr lang="en-US" altLang="zh-CN" sz="1900" dirty="0">
                  <a:solidFill>
                    <a:srgbClr val="000000"/>
                  </a:solidFill>
                  <a:effectLst/>
                  <a:latin typeface="+mn-ea"/>
                  <a:ea typeface="+mn-ea"/>
                </a:rPr>
                <a:t>Visual studio</a:t>
              </a:r>
              <a:r>
                <a:rPr lang="zh-CN" altLang="zh-CN" sz="1900" dirty="0">
                  <a:solidFill>
                    <a:srgbClr val="000000"/>
                  </a:solidFill>
                  <a:effectLst/>
                  <a:latin typeface="+mn-ea"/>
                  <a:ea typeface="+mn-ea"/>
                  <a:cs typeface="Times New Roman" panose="02020603050405020304" pitchFamily="18" charset="0"/>
                </a:rPr>
                <a:t>、</a:t>
              </a:r>
              <a:r>
                <a:rPr lang="en-US" altLang="zh-CN" sz="1900" dirty="0" err="1">
                  <a:solidFill>
                    <a:srgbClr val="000000"/>
                  </a:solidFill>
                  <a:effectLst/>
                  <a:latin typeface="+mn-ea"/>
                  <a:ea typeface="+mn-ea"/>
                </a:rPr>
                <a:t>c++</a:t>
              </a:r>
              <a:r>
                <a:rPr lang="zh-CN" altLang="zh-CN" sz="1900" dirty="0">
                  <a:solidFill>
                    <a:srgbClr val="000000"/>
                  </a:solidFill>
                  <a:effectLst/>
                  <a:latin typeface="+mn-ea"/>
                  <a:ea typeface="+mn-ea"/>
                  <a:cs typeface="Times New Roman" panose="02020603050405020304" pitchFamily="18" charset="0"/>
                </a:rPr>
                <a:t>语言环境</a:t>
              </a:r>
              <a:endParaRPr lang="en-US" altLang="zh-CN" sz="1900" dirty="0">
                <a:solidFill>
                  <a:schemeClr val="tx1"/>
                </a:solidFill>
                <a:latin typeface="+mn-ea"/>
                <a:ea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3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3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23679"/>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项目的方案设计</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p:cNvSpPr txBox="1"/>
          <p:nvPr/>
        </p:nvSpPr>
        <p:spPr>
          <a:xfrm>
            <a:off x="1004775" y="2397948"/>
            <a:ext cx="4332303" cy="2215991"/>
          </a:xfrm>
          <a:prstGeom prst="rect">
            <a:avLst/>
          </a:prstGeom>
          <a:noFill/>
        </p:spPr>
        <p:txBody>
          <a:bodyPr wrap="square" rtlCol="0">
            <a:spAutoFit/>
          </a:bodyPr>
          <a:lstStyle/>
          <a:p>
            <a:r>
              <a:rPr lang="zh-CN" altLang="en-US" sz="2000" b="1" dirty="0">
                <a:latin typeface="+mj-ea"/>
                <a:ea typeface="+mj-ea"/>
              </a:rPr>
              <a:t>抽象类</a:t>
            </a:r>
            <a:endParaRPr lang="en-US" altLang="zh-CN" sz="2000" b="1" dirty="0">
              <a:latin typeface="+mj-ea"/>
              <a:ea typeface="+mj-ea"/>
            </a:endParaRPr>
          </a:p>
          <a:p>
            <a:r>
              <a:rPr lang="zh-CN" altLang="zh-CN" sz="2000" dirty="0">
                <a:solidFill>
                  <a:srgbClr val="000000"/>
                </a:solidFill>
                <a:effectLst/>
                <a:latin typeface="+mn-ea"/>
              </a:rPr>
              <a:t>边</a:t>
            </a:r>
            <a:r>
              <a:rPr lang="en-US" altLang="zh-CN" sz="2000" dirty="0" err="1">
                <a:solidFill>
                  <a:srgbClr val="000000"/>
                </a:solidFill>
                <a:effectLst/>
                <a:latin typeface="+mn-ea"/>
              </a:rPr>
              <a:t>edge.h</a:t>
            </a:r>
            <a:endParaRPr lang="zh-CN" altLang="zh-CN" sz="2000" dirty="0">
              <a:effectLst/>
              <a:latin typeface="+mn-ea"/>
            </a:endParaRPr>
          </a:p>
          <a:p>
            <a:r>
              <a:rPr lang="zh-CN" altLang="zh-CN" sz="2000" dirty="0">
                <a:effectLst/>
                <a:latin typeface="+mn-ea"/>
                <a:cs typeface="宋体" panose="02010600030101010101" pitchFamily="2" charset="-122"/>
              </a:rPr>
              <a:t>顶点迭代器</a:t>
            </a:r>
            <a:r>
              <a:rPr lang="en-US" altLang="zh-CN" sz="2000" dirty="0" err="1">
                <a:effectLst/>
                <a:latin typeface="+mn-ea"/>
              </a:rPr>
              <a:t>vertexIterator.h</a:t>
            </a:r>
            <a:endParaRPr lang="zh-CN" altLang="zh-CN" sz="2000" dirty="0">
              <a:effectLst/>
              <a:latin typeface="+mn-ea"/>
            </a:endParaRPr>
          </a:p>
          <a:p>
            <a:r>
              <a:rPr lang="zh-CN" altLang="zh-CN" sz="2000" dirty="0">
                <a:solidFill>
                  <a:srgbClr val="000000"/>
                </a:solidFill>
                <a:effectLst/>
                <a:latin typeface="+mn-ea"/>
                <a:cs typeface="Times New Roman" panose="02020603050405020304" pitchFamily="18" charset="0"/>
              </a:rPr>
              <a:t>图</a:t>
            </a:r>
            <a:r>
              <a:rPr lang="en-US" altLang="zh-CN" sz="2000" dirty="0" err="1">
                <a:solidFill>
                  <a:srgbClr val="000000"/>
                </a:solidFill>
                <a:effectLst/>
                <a:latin typeface="+mn-ea"/>
              </a:rPr>
              <a:t>graph.h</a:t>
            </a:r>
            <a:endParaRPr lang="en-US" altLang="zh-CN" sz="2000" dirty="0">
              <a:solidFill>
                <a:srgbClr val="000000"/>
              </a:solidFill>
              <a:effectLst/>
              <a:latin typeface="+mn-ea"/>
            </a:endParaRPr>
          </a:p>
          <a:p>
            <a:r>
              <a:rPr lang="zh-CN" altLang="zh-CN" sz="2000" dirty="0">
                <a:solidFill>
                  <a:srgbClr val="000000"/>
                </a:solidFill>
                <a:effectLst/>
                <a:latin typeface="+mn-ea"/>
                <a:cs typeface="Times New Roman" panose="02020603050405020304" pitchFamily="18" charset="0"/>
              </a:rPr>
              <a:t>抽象线性表类</a:t>
            </a:r>
            <a:r>
              <a:rPr lang="en-US" altLang="zh-CN" sz="2000" dirty="0" err="1">
                <a:solidFill>
                  <a:srgbClr val="000000"/>
                </a:solidFill>
                <a:effectLst/>
                <a:latin typeface="+mn-ea"/>
                <a:cs typeface="Times New Roman" panose="02020603050405020304" pitchFamily="18" charset="0"/>
              </a:rPr>
              <a:t>linearList.h</a:t>
            </a:r>
            <a:endParaRPr lang="en-US" altLang="zh-CN" sz="2000" dirty="0">
              <a:solidFill>
                <a:srgbClr val="000000"/>
              </a:solidFill>
              <a:latin typeface="+mn-ea"/>
              <a:cs typeface="Times New Roman" panose="02020603050405020304" pitchFamily="18" charset="0"/>
            </a:endParaRPr>
          </a:p>
          <a:p>
            <a:r>
              <a:rPr lang="zh-CN" altLang="zh-CN" sz="2000" dirty="0">
                <a:solidFill>
                  <a:srgbClr val="000000"/>
                </a:solidFill>
                <a:effectLst/>
                <a:latin typeface="+mn-ea"/>
              </a:rPr>
              <a:t>基于</a:t>
            </a:r>
            <a:r>
              <a:rPr lang="en-US" altLang="zh-CN" sz="2000" dirty="0" err="1">
                <a:solidFill>
                  <a:srgbClr val="000000"/>
                </a:solidFill>
                <a:effectLst/>
                <a:latin typeface="+mn-ea"/>
              </a:rPr>
              <a:t>linearList</a:t>
            </a:r>
            <a:r>
              <a:rPr lang="zh-CN" altLang="zh-CN" sz="2000" dirty="0">
                <a:solidFill>
                  <a:srgbClr val="000000"/>
                </a:solidFill>
                <a:effectLst/>
                <a:latin typeface="+mn-ea"/>
              </a:rPr>
              <a:t>类的</a:t>
            </a:r>
            <a:r>
              <a:rPr lang="en-US" altLang="zh-CN" sz="2000" dirty="0" err="1">
                <a:solidFill>
                  <a:srgbClr val="000000"/>
                </a:solidFill>
                <a:effectLst/>
                <a:latin typeface="+mn-ea"/>
              </a:rPr>
              <a:t>arrayList</a:t>
            </a:r>
            <a:r>
              <a:rPr lang="zh-CN" altLang="zh-CN" sz="2000" dirty="0">
                <a:solidFill>
                  <a:srgbClr val="000000"/>
                </a:solidFill>
                <a:effectLst/>
                <a:latin typeface="+mn-ea"/>
              </a:rPr>
              <a:t>类</a:t>
            </a:r>
            <a:endParaRPr lang="zh-CN" altLang="zh-CN" sz="2000" dirty="0">
              <a:effectLst/>
              <a:latin typeface="+mn-ea"/>
            </a:endParaRPr>
          </a:p>
          <a:p>
            <a:endParaRPr lang="zh-CN" altLang="en-US" dirty="0"/>
          </a:p>
        </p:txBody>
      </p:sp>
      <p:sp>
        <p:nvSpPr>
          <p:cNvPr id="15" name="流程图: 终止 14"/>
          <p:cNvSpPr/>
          <p:nvPr/>
        </p:nvSpPr>
        <p:spPr>
          <a:xfrm>
            <a:off x="836099" y="1534027"/>
            <a:ext cx="2093532" cy="6232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dirty="0"/>
              <a:t>抽象类（见代码）</a:t>
            </a:r>
            <a:endParaRPr lang="zh-CN" altLang="en-US" sz="19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250" fill="hold"/>
                                        <p:tgtEl>
                                          <p:spTgt spid="15"/>
                                        </p:tgtEl>
                                        <p:attrNameLst>
                                          <p:attrName>ppt_x</p:attrName>
                                        </p:attrNameLst>
                                      </p:cBhvr>
                                      <p:tavLst>
                                        <p:tav tm="0">
                                          <p:val>
                                            <p:strVal val="#ppt_x"/>
                                          </p:val>
                                        </p:tav>
                                        <p:tav tm="100000">
                                          <p:val>
                                            <p:strVal val="#ppt_x"/>
                                          </p:val>
                                        </p:tav>
                                      </p:tavLst>
                                    </p:anim>
                                    <p:anim calcmode="lin" valueType="num">
                                      <p:cBhvr additive="base">
                                        <p:cTn id="14"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p:cNvSpPr txBox="1"/>
          <p:nvPr/>
        </p:nvSpPr>
        <p:spPr>
          <a:xfrm>
            <a:off x="2969798" y="2363803"/>
            <a:ext cx="4588157" cy="2306955"/>
          </a:xfrm>
          <a:prstGeom prst="rect">
            <a:avLst/>
          </a:prstGeom>
          <a:noFill/>
        </p:spPr>
        <p:txBody>
          <a:bodyPr wrap="square" rtlCol="0">
            <a:spAutoFit/>
          </a:bodyPr>
          <a:lstStyle/>
          <a:p>
            <a:r>
              <a:rPr lang="en-US" altLang="zh-CN" sz="1800" b="1" dirty="0">
                <a:effectLst/>
                <a:ea typeface="宋体" panose="02010600030101010101" pitchFamily="2" charset="-122"/>
                <a:cs typeface="宋体" panose="02010600030101010101" pitchFamily="2" charset="-122"/>
              </a:rPr>
              <a:t>1.</a:t>
            </a:r>
            <a:r>
              <a:rPr lang="zh-CN" altLang="zh-CN" sz="1800" b="1" dirty="0">
                <a:effectLst/>
                <a:ea typeface="宋体" panose="02010600030101010101" pitchFamily="2" charset="-122"/>
                <a:cs typeface="宋体" panose="02010600030101010101" pitchFamily="2" charset="-122"/>
              </a:rPr>
              <a:t>公有方法</a:t>
            </a:r>
            <a:r>
              <a:rPr lang="en-US" altLang="zh-CN" sz="1800" b="1" dirty="0">
                <a:effectLst/>
                <a:ea typeface="宋体" panose="02010600030101010101" pitchFamily="2" charset="-122"/>
                <a:cs typeface="宋体" panose="02010600030101010101" pitchFamily="2" charset="-122"/>
              </a:rPr>
              <a:t>graph::cycle()</a:t>
            </a:r>
            <a:endParaRPr lang="en-US" altLang="zh-CN" sz="1800" b="1" dirty="0">
              <a:effectLst/>
              <a:ea typeface="宋体" panose="02010600030101010101" pitchFamily="2" charset="-122"/>
              <a:cs typeface="宋体" panose="02010600030101010101" pitchFamily="2" charset="-122"/>
            </a:endParaRPr>
          </a:p>
          <a:p>
            <a:pPr algn="l"/>
            <a:r>
              <a:rPr lang="en-US" altLang="zh-CN" sz="1800" dirty="0">
                <a:solidFill>
                  <a:srgbClr val="000000"/>
                </a:solidFill>
                <a:effectLst/>
                <a:latin typeface="Cascadia Mono" panose="020B0609020000020004" pitchFamily="49" charset="0"/>
                <a:ea typeface="宋体" panose="02010600030101010101" pitchFamily="2" charset="-122"/>
              </a:rPr>
              <a:t>2.</a:t>
            </a:r>
            <a:r>
              <a:rPr lang="zh-CN" altLang="zh-CN" sz="1800" dirty="0">
                <a:solidFill>
                  <a:srgbClr val="000000"/>
                </a:solidFill>
                <a:effectLst/>
                <a:latin typeface="Cascadia Mono" panose="020B0609020000020004" pitchFamily="49" charset="0"/>
                <a:ea typeface="宋体" panose="02010600030101010101" pitchFamily="2" charset="-122"/>
              </a:rPr>
              <a:t>基于</a:t>
            </a:r>
            <a:r>
              <a:rPr lang="en-US" altLang="zh-CN" sz="1800" dirty="0" err="1">
                <a:solidFill>
                  <a:srgbClr val="000000"/>
                </a:solidFill>
                <a:effectLst/>
                <a:latin typeface="Cascadia Mono" panose="020B0609020000020004" pitchFamily="49" charset="0"/>
                <a:ea typeface="宋体" panose="02010600030101010101" pitchFamily="2" charset="-122"/>
              </a:rPr>
              <a:t>arrayList</a:t>
            </a:r>
            <a:r>
              <a:rPr lang="zh-CN" altLang="zh-CN" sz="1800" dirty="0">
                <a:solidFill>
                  <a:srgbClr val="000000"/>
                </a:solidFill>
                <a:effectLst/>
                <a:latin typeface="Cascadia Mono" panose="020B0609020000020004" pitchFamily="49" charset="0"/>
                <a:ea typeface="宋体" panose="02010600030101010101" pitchFamily="2" charset="-122"/>
              </a:rPr>
              <a:t>类的</a:t>
            </a:r>
            <a:r>
              <a:rPr lang="en-US" altLang="zh-CN" sz="1800" dirty="0" err="1">
                <a:solidFill>
                  <a:srgbClr val="000000"/>
                </a:solidFill>
                <a:effectLst/>
                <a:latin typeface="Cascadia Mono" panose="020B0609020000020004" pitchFamily="49" charset="0"/>
                <a:ea typeface="宋体" panose="02010600030101010101" pitchFamily="2" charset="-122"/>
              </a:rPr>
              <a:t>graphArrayList</a:t>
            </a:r>
            <a:r>
              <a:rPr lang="en-US" altLang="zh-CN" dirty="0">
                <a:solidFill>
                  <a:srgbClr val="000000"/>
                </a:solidFill>
                <a:latin typeface="Cascadia Mono" panose="020B0609020000020004" pitchFamily="49" charset="0"/>
                <a:ea typeface="宋体" panose="02010600030101010101" pitchFamily="2" charset="-122"/>
              </a:rPr>
              <a:t> </a:t>
            </a:r>
            <a:r>
              <a:rPr lang="en-US" altLang="zh-CN" sz="1800" dirty="0" err="1">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graphArrayList.h</a:t>
            </a:r>
            <a:endParaRPr lang="en-US" altLang="zh-CN" sz="18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endParaRPr>
          </a:p>
          <a:p>
            <a:r>
              <a:rPr lang="en-US" altLang="zh-CN" sz="1800" dirty="0">
                <a:effectLst/>
                <a:latin typeface="Cascadia Mono" panose="020B0609020000020004" pitchFamily="49" charset="0"/>
                <a:ea typeface="宋体" panose="02010600030101010101" pitchFamily="2" charset="-122"/>
              </a:rPr>
              <a:t>3.</a:t>
            </a:r>
            <a:r>
              <a:rPr lang="zh-CN" altLang="zh-CN" sz="1800" dirty="0">
                <a:effectLst/>
                <a:latin typeface="Cascadia Mono" panose="020B0609020000020004" pitchFamily="49" charset="0"/>
                <a:ea typeface="宋体" panose="02010600030101010101" pitchFamily="2" charset="-122"/>
              </a:rPr>
              <a:t>顶点迭代器实体类</a:t>
            </a:r>
            <a:r>
              <a:rPr lang="en-US" altLang="zh-CN" sz="1800" dirty="0" err="1">
                <a:effectLst/>
                <a:latin typeface="Cascadia Mono" panose="020B0609020000020004" pitchFamily="49" charset="0"/>
                <a:ea typeface="Cascadia Mono" panose="020B0609020000020004" pitchFamily="49" charset="0"/>
              </a:rPr>
              <a:t>myIterator</a:t>
            </a:r>
            <a:r>
              <a:rPr lang="en-US" altLang="zh-CN" sz="1800" dirty="0" err="1">
                <a:effectLst/>
                <a:latin typeface="Cascadia Mono" panose="020B0609020000020004" pitchFamily="49" charset="0"/>
                <a:ea typeface="宋体" panose="02010600030101010101" pitchFamily="2" charset="-122"/>
              </a:rPr>
              <a:t>.h</a:t>
            </a:r>
            <a:endParaRPr lang="zh-CN" altLang="zh-CN" sz="1800" dirty="0">
              <a:effectLst/>
              <a:latin typeface="Times New Roman" panose="02020603050405020304" pitchFamily="18" charset="0"/>
              <a:ea typeface="宋体" panose="02010600030101010101" pitchFamily="2" charset="-122"/>
            </a:endParaRPr>
          </a:p>
          <a:p>
            <a:r>
              <a:rPr lang="en-US" altLang="zh-CN" sz="1800" dirty="0">
                <a:solidFill>
                  <a:srgbClr val="000000"/>
                </a:solidFill>
                <a:effectLst/>
                <a:latin typeface="Cascadia Mono" panose="020B0609020000020004" pitchFamily="49" charset="0"/>
                <a:ea typeface="宋体" panose="02010600030101010101" pitchFamily="2" charset="-122"/>
              </a:rPr>
              <a:t>4.</a:t>
            </a:r>
            <a:r>
              <a:rPr lang="zh-CN" altLang="zh-CN" sz="1800" dirty="0">
                <a:solidFill>
                  <a:srgbClr val="000000"/>
                </a:solidFill>
                <a:effectLst/>
                <a:latin typeface="Cascadia Mono" panose="020B0609020000020004" pitchFamily="49" charset="0"/>
                <a:ea typeface="宋体" panose="02010600030101010101" pitchFamily="2" charset="-122"/>
              </a:rPr>
              <a:t>无权有向图</a:t>
            </a:r>
            <a:r>
              <a:rPr lang="en-US" altLang="zh-CN" sz="1800" dirty="0" err="1">
                <a:solidFill>
                  <a:srgbClr val="000000"/>
                </a:solidFill>
                <a:effectLst/>
                <a:latin typeface="Cascadia Mono" panose="020B0609020000020004" pitchFamily="49" charset="0"/>
                <a:ea typeface="Cascadia Mono" panose="020B0609020000020004" pitchFamily="49" charset="0"/>
              </a:rPr>
              <a:t>arrayDiGraph</a:t>
            </a:r>
            <a:r>
              <a:rPr lang="en-US" altLang="zh-CN" sz="1800" dirty="0" err="1">
                <a:solidFill>
                  <a:srgbClr val="000000"/>
                </a:solidFill>
                <a:effectLst/>
                <a:latin typeface="Cascadia Mono" panose="020B0609020000020004" pitchFamily="49" charset="0"/>
                <a:ea typeface="宋体" panose="02010600030101010101" pitchFamily="2" charset="-122"/>
              </a:rPr>
              <a:t>.h</a:t>
            </a:r>
            <a:endParaRPr lang="en-US" altLang="zh-CN" sz="1800" dirty="0">
              <a:solidFill>
                <a:srgbClr val="000000"/>
              </a:solidFill>
              <a:effectLst/>
              <a:latin typeface="Cascadia Mono" panose="020B0609020000020004" pitchFamily="49" charset="0"/>
              <a:ea typeface="宋体" panose="02010600030101010101" pitchFamily="2" charset="-122"/>
            </a:endParaRPr>
          </a:p>
          <a:p>
            <a:r>
              <a:rPr lang="en-US" altLang="zh-CN" dirty="0">
                <a:solidFill>
                  <a:srgbClr val="000000"/>
                </a:solidFill>
                <a:latin typeface="Cascadia Mono" panose="020B0609020000020004" pitchFamily="49"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无权无向图</a:t>
            </a:r>
            <a:r>
              <a:rPr lang="en-US" altLang="zh-CN" sz="1800" dirty="0" err="1">
                <a:solidFill>
                  <a:srgbClr val="000000"/>
                </a:solidFill>
                <a:effectLst/>
                <a:latin typeface="Cascadia Mono" panose="020B0609020000020004" pitchFamily="49" charset="0"/>
                <a:ea typeface="Cascadia Mono" panose="020B0609020000020004" pitchFamily="49" charset="0"/>
              </a:rPr>
              <a:t>arrayGraph</a:t>
            </a:r>
            <a:r>
              <a:rPr lang="en-US" altLang="zh-CN" sz="1800" dirty="0" err="1">
                <a:solidFill>
                  <a:srgbClr val="000000"/>
                </a:solidFill>
                <a:effectLst/>
                <a:latin typeface="Cascadia Mono" panose="020B0609020000020004" pitchFamily="49" charset="0"/>
                <a:ea typeface="宋体" panose="02010600030101010101" pitchFamily="2" charset="-122"/>
              </a:rPr>
              <a:t>.h</a:t>
            </a:r>
            <a:endParaRPr lang="en-US" altLang="zh-CN" sz="1800" dirty="0" err="1">
              <a:solidFill>
                <a:srgbClr val="000000"/>
              </a:solidFill>
              <a:effectLst/>
              <a:latin typeface="Cascadia Mono" panose="020B0609020000020004" pitchFamily="49" charset="0"/>
              <a:ea typeface="宋体" panose="02010600030101010101" pitchFamily="2" charset="-122"/>
            </a:endParaRPr>
          </a:p>
          <a:p>
            <a:r>
              <a:rPr lang="en-US" altLang="zh-CN" sz="1800" dirty="0" err="1">
                <a:solidFill>
                  <a:srgbClr val="000000"/>
                </a:solidFill>
                <a:effectLst/>
                <a:latin typeface="Cascadia Mono" panose="020B0609020000020004" pitchFamily="49" charset="0"/>
                <a:ea typeface="宋体" panose="02010600030101010101" pitchFamily="2" charset="-122"/>
              </a:rPr>
              <a:t>5.</a:t>
            </a:r>
            <a:r>
              <a:rPr lang="zh-CN" altLang="en-US" sz="1800" dirty="0" err="1">
                <a:solidFill>
                  <a:srgbClr val="000000"/>
                </a:solidFill>
                <a:effectLst/>
                <a:latin typeface="Cascadia Mono" panose="020B0609020000020004" pitchFamily="49" charset="0"/>
                <a:ea typeface="宋体" panose="02010600030101010101" pitchFamily="2" charset="-122"/>
              </a:rPr>
              <a:t>好友推荐算法</a:t>
            </a:r>
            <a:endParaRPr lang="zh-CN" altLang="zh-CN" sz="1800" dirty="0">
              <a:effectLst/>
              <a:latin typeface="Times New Roman" panose="02020603050405020304" pitchFamily="18" charset="0"/>
              <a:ea typeface="宋体" panose="02010600030101010101" pitchFamily="2" charset="-122"/>
            </a:endParaRPr>
          </a:p>
          <a:p>
            <a:r>
              <a:rPr lang="en-US" altLang="zh-CN" sz="1800" dirty="0">
                <a:solidFill>
                  <a:srgbClr val="000000"/>
                </a:solidFill>
                <a:effectLst/>
                <a:latin typeface="Times New Roman" panose="02020603050405020304" pitchFamily="18" charset="0"/>
                <a:ea typeface="宋体" panose="02010600030101010101" pitchFamily="2" charset="-122"/>
              </a:rPr>
              <a:t>5.</a:t>
            </a:r>
            <a:r>
              <a:rPr lang="zh-CN" altLang="zh-CN" sz="1800" dirty="0">
                <a:solidFill>
                  <a:srgbClr val="000000"/>
                </a:solidFill>
                <a:effectLst/>
                <a:latin typeface="Times New Roman" panose="02020603050405020304" pitchFamily="18" charset="0"/>
                <a:ea typeface="宋体" panose="02010600030101010101" pitchFamily="2" charset="-122"/>
              </a:rPr>
              <a:t>测试代码</a:t>
            </a:r>
            <a:endParaRPr lang="zh-CN" altLang="zh-CN" sz="1800" dirty="0">
              <a:effectLst/>
              <a:latin typeface="Times New Roman" panose="02020603050405020304" pitchFamily="18" charset="0"/>
              <a:ea typeface="宋体" panose="02010600030101010101" pitchFamily="2" charset="-122"/>
            </a:endParaRPr>
          </a:p>
        </p:txBody>
      </p:sp>
      <p:sp>
        <p:nvSpPr>
          <p:cNvPr id="15" name="流程图: 终止 14"/>
          <p:cNvSpPr/>
          <p:nvPr/>
        </p:nvSpPr>
        <p:spPr>
          <a:xfrm>
            <a:off x="587523" y="1317413"/>
            <a:ext cx="2981299" cy="75812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00" dirty="0"/>
              <a:t>项目实现结果（见代码）</a:t>
            </a:r>
            <a:endParaRPr lang="zh-CN" altLang="en-US" sz="19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cxnSp>
        <p:nvCxnSpPr>
          <p:cNvPr id="4" name="直接箭头连接符 3"/>
          <p:cNvCxnSpPr/>
          <p:nvPr/>
        </p:nvCxnSpPr>
        <p:spPr>
          <a:xfrm>
            <a:off x="4163627" y="3648722"/>
            <a:ext cx="5415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372745" y="1453515"/>
            <a:ext cx="8341360" cy="5299075"/>
          </a:xfrm>
          <a:prstGeom prst="rect">
            <a:avLst/>
          </a:prstGeom>
        </p:spPr>
      </p:pic>
      <p:sp>
        <p:nvSpPr>
          <p:cNvPr id="3" name="文本框 2"/>
          <p:cNvSpPr txBox="1"/>
          <p:nvPr/>
        </p:nvSpPr>
        <p:spPr>
          <a:xfrm>
            <a:off x="3531773" y="750268"/>
            <a:ext cx="4588157" cy="368300"/>
          </a:xfrm>
          <a:prstGeom prst="rect">
            <a:avLst/>
          </a:prstGeom>
          <a:noFill/>
        </p:spPr>
        <p:txBody>
          <a:bodyPr wrap="square" rtlCol="0">
            <a:spAutoFit/>
          </a:bodyPr>
          <a:p>
            <a:r>
              <a:rPr lang="en-US" altLang="zh-CN" sz="1800" b="1" dirty="0">
                <a:effectLst/>
                <a:ea typeface="宋体" panose="02010600030101010101" pitchFamily="2" charset="-122"/>
                <a:cs typeface="宋体" panose="02010600030101010101" pitchFamily="2" charset="-122"/>
              </a:rPr>
              <a:t>1.</a:t>
            </a:r>
            <a:r>
              <a:rPr lang="zh-CN" altLang="zh-CN" sz="1800" b="1" dirty="0">
                <a:effectLst/>
                <a:ea typeface="宋体" panose="02010600030101010101" pitchFamily="2" charset="-122"/>
                <a:cs typeface="宋体" panose="02010600030101010101" pitchFamily="2" charset="-122"/>
              </a:rPr>
              <a:t>公有方法</a:t>
            </a:r>
            <a:r>
              <a:rPr lang="en-US" altLang="zh-CN" sz="1800" b="1" dirty="0">
                <a:effectLst/>
                <a:ea typeface="宋体" panose="02010600030101010101" pitchFamily="2" charset="-122"/>
                <a:cs typeface="宋体" panose="02010600030101010101" pitchFamily="2" charset="-122"/>
              </a:rPr>
              <a:t>graph::cycle()</a:t>
            </a:r>
            <a:endParaRPr lang="zh-CN" altLang="zh-CN" sz="18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cxnSp>
        <p:nvCxnSpPr>
          <p:cNvPr id="4" name="直接箭头连接符 3"/>
          <p:cNvCxnSpPr/>
          <p:nvPr/>
        </p:nvCxnSpPr>
        <p:spPr>
          <a:xfrm>
            <a:off x="4163627" y="3648722"/>
            <a:ext cx="5415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文本框 5"/>
          <p:cNvSpPr txBox="1"/>
          <p:nvPr/>
        </p:nvSpPr>
        <p:spPr>
          <a:xfrm>
            <a:off x="5539666" y="870012"/>
            <a:ext cx="6356412" cy="5509200"/>
          </a:xfrm>
          <a:prstGeom prst="rect">
            <a:avLst/>
          </a:prstGeom>
          <a:noFill/>
        </p:spPr>
        <p:txBody>
          <a:bodyPr wrap="square" rtlCol="0">
            <a:spAutoFit/>
          </a:bodyPr>
          <a:lstStyle/>
          <a:p>
            <a:pPr algn="just">
              <a:tabLst>
                <a:tab pos="697865" algn="l"/>
              </a:tabLst>
            </a:pPr>
            <a:r>
              <a:rPr lang="zh-CN" altLang="zh-CN" sz="1600" b="1" dirty="0">
                <a:solidFill>
                  <a:srgbClr val="000000"/>
                </a:solidFill>
                <a:effectLst/>
                <a:latin typeface="Times New Roman" panose="02020603050405020304" pitchFamily="18" charset="0"/>
                <a:ea typeface="宋体" panose="02010600030101010101" pitchFamily="2" charset="-122"/>
              </a:rPr>
              <a:t>回路判断算法</a:t>
            </a:r>
            <a:r>
              <a:rPr lang="zh-CN" altLang="zh-CN" sz="1600" dirty="0">
                <a:solidFill>
                  <a:srgbClr val="000000"/>
                </a:solidFill>
                <a:effectLst/>
                <a:latin typeface="Times New Roman" panose="02020603050405020304" pitchFamily="18" charset="0"/>
                <a:ea typeface="宋体" panose="02010600030101010101" pitchFamily="2" charset="-122"/>
              </a:rPr>
              <a:t>：</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zh-CN" altLang="zh-CN" sz="1600" dirty="0">
                <a:solidFill>
                  <a:srgbClr val="000000"/>
                </a:solidFill>
                <a:effectLst/>
                <a:latin typeface="Times New Roman" panose="02020603050405020304" pitchFamily="18" charset="0"/>
                <a:ea typeface="宋体" panose="02010600030101010101" pitchFamily="2" charset="-122"/>
              </a:rPr>
              <a:t>输出：</a:t>
            </a:r>
            <a:r>
              <a:rPr lang="en-US" altLang="zh-CN" sz="1600" dirty="0">
                <a:solidFill>
                  <a:srgbClr val="000000"/>
                </a:solidFill>
                <a:effectLst/>
                <a:latin typeface="Times New Roman" panose="02020603050405020304" pitchFamily="18" charset="0"/>
                <a:ea typeface="宋体" panose="02010600030101010101" pitchFamily="2" charset="-122"/>
              </a:rPr>
              <a:t>bool</a:t>
            </a:r>
            <a:r>
              <a:rPr lang="zh-CN" altLang="zh-CN" sz="1600" dirty="0">
                <a:solidFill>
                  <a:srgbClr val="000000"/>
                </a:solidFill>
                <a:effectLst/>
                <a:latin typeface="Times New Roman" panose="02020603050405020304" pitchFamily="18" charset="0"/>
                <a:ea typeface="宋体" panose="02010600030101010101" pitchFamily="2" charset="-122"/>
              </a:rPr>
              <a:t>类型，是否是回路</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en-US" altLang="zh-CN" sz="1600" dirty="0">
                <a:solidFill>
                  <a:srgbClr val="000000"/>
                </a:solidFill>
                <a:effectLst/>
                <a:latin typeface="Times New Roman" panose="02020603050405020304" pitchFamily="18" charset="0"/>
                <a:ea typeface="宋体" panose="02010600030101010101" pitchFamily="2" charset="-122"/>
              </a:rPr>
              <a:t>1</a:t>
            </a:r>
            <a:r>
              <a:rPr lang="zh-CN" altLang="zh-CN" sz="1600" dirty="0">
                <a:solidFill>
                  <a:srgbClr val="000000"/>
                </a:solidFill>
                <a:effectLst/>
                <a:latin typeface="Times New Roman" panose="02020603050405020304" pitchFamily="18" charset="0"/>
                <a:ea typeface="宋体" panose="02010600030101010101" pitchFamily="2" charset="-122"/>
              </a:rPr>
              <a:t>、如果边数大于等于节点数，则必定有回路，返回</a:t>
            </a:r>
            <a:r>
              <a:rPr lang="en-US" altLang="zh-CN" sz="1600" dirty="0">
                <a:solidFill>
                  <a:srgbClr val="000000"/>
                </a:solidFill>
                <a:effectLst/>
                <a:latin typeface="Times New Roman" panose="02020603050405020304" pitchFamily="18" charset="0"/>
                <a:ea typeface="宋体" panose="02010600030101010101" pitchFamily="2" charset="-122"/>
              </a:rPr>
              <a:t>true</a:t>
            </a:r>
            <a:r>
              <a:rPr lang="zh-CN" altLang="zh-CN" sz="1600" dirty="0">
                <a:solidFill>
                  <a:srgbClr val="000000"/>
                </a:solidFill>
                <a:effectLst/>
                <a:latin typeface="Times New Roman" panose="02020603050405020304" pitchFamily="18" charset="0"/>
                <a:ea typeface="宋体" panose="02010600030101010101" pitchFamily="2" charset="-122"/>
              </a:rPr>
              <a:t>。</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en-US" altLang="zh-CN" sz="1600" dirty="0">
                <a:solidFill>
                  <a:srgbClr val="000000"/>
                </a:solidFill>
                <a:effectLst/>
                <a:latin typeface="Times New Roman" panose="02020603050405020304" pitchFamily="18" charset="0"/>
                <a:ea typeface="宋体" panose="02010600030101010101" pitchFamily="2" charset="-122"/>
              </a:rPr>
              <a:t>2</a:t>
            </a:r>
            <a:r>
              <a:rPr lang="zh-CN" altLang="zh-CN" sz="1600" dirty="0">
                <a:solidFill>
                  <a:srgbClr val="000000"/>
                </a:solidFill>
                <a:effectLst/>
                <a:latin typeface="Times New Roman" panose="02020603050405020304" pitchFamily="18" charset="0"/>
                <a:ea typeface="宋体" panose="02010600030101010101" pitchFamily="2" charset="-122"/>
              </a:rPr>
              <a:t>、边数小于节点数时，进行广度优先搜索，创建一个</a:t>
            </a:r>
            <a:r>
              <a:rPr lang="en-US" altLang="zh-CN" sz="1600" dirty="0">
                <a:solidFill>
                  <a:srgbClr val="000000"/>
                </a:solidFill>
                <a:effectLst/>
                <a:latin typeface="Times New Roman" panose="02020603050405020304" pitchFamily="18" charset="0"/>
                <a:ea typeface="宋体" panose="02010600030101010101" pitchFamily="2" charset="-122"/>
              </a:rPr>
              <a:t>int</a:t>
            </a:r>
            <a:r>
              <a:rPr lang="zh-CN" altLang="zh-CN" sz="1600" dirty="0">
                <a:solidFill>
                  <a:srgbClr val="000000"/>
                </a:solidFill>
                <a:effectLst/>
                <a:latin typeface="Times New Roman" panose="02020603050405020304" pitchFamily="18" charset="0"/>
                <a:ea typeface="宋体" panose="02010600030101010101" pitchFamily="2" charset="-122"/>
              </a:rPr>
              <a:t>类型</a:t>
            </a:r>
            <a:r>
              <a:rPr lang="en-US" altLang="zh-CN" sz="1600" dirty="0">
                <a:solidFill>
                  <a:srgbClr val="000000"/>
                </a:solidFill>
                <a:effectLst/>
                <a:latin typeface="Times New Roman" panose="02020603050405020304" pitchFamily="18" charset="0"/>
                <a:ea typeface="宋体" panose="02010600030101010101" pitchFamily="2" charset="-122"/>
              </a:rPr>
              <a:t>mark[]</a:t>
            </a:r>
            <a:r>
              <a:rPr lang="zh-CN" altLang="zh-CN" sz="1600" dirty="0">
                <a:solidFill>
                  <a:srgbClr val="000000"/>
                </a:solidFill>
                <a:effectLst/>
                <a:latin typeface="Times New Roman" panose="02020603050405020304" pitchFamily="18" charset="0"/>
                <a:ea typeface="宋体" panose="02010600030101010101" pitchFamily="2" charset="-122"/>
              </a:rPr>
              <a:t>数组对每个顶点进行标记，未发现的顶点标记为</a:t>
            </a:r>
            <a:r>
              <a:rPr lang="en-US" altLang="zh-CN" sz="1600" dirty="0">
                <a:solidFill>
                  <a:srgbClr val="000000"/>
                </a:solidFill>
                <a:effectLst/>
                <a:latin typeface="Times New Roman" panose="02020603050405020304" pitchFamily="18" charset="0"/>
                <a:ea typeface="宋体" panose="02010600030101010101" pitchFamily="2" charset="-122"/>
              </a:rPr>
              <a:t>0</a:t>
            </a:r>
            <a:r>
              <a:rPr lang="zh-CN" altLang="zh-CN" sz="1600" dirty="0">
                <a:solidFill>
                  <a:srgbClr val="000000"/>
                </a:solidFill>
                <a:effectLst/>
                <a:latin typeface="Times New Roman" panose="02020603050405020304" pitchFamily="18" charset="0"/>
                <a:ea typeface="宋体" panose="02010600030101010101" pitchFamily="2" charset="-122"/>
              </a:rPr>
              <a:t>，发现的顶点标记为</a:t>
            </a:r>
            <a:r>
              <a:rPr lang="en-US" altLang="zh-CN" sz="1600" dirty="0">
                <a:solidFill>
                  <a:srgbClr val="000000"/>
                </a:solidFill>
                <a:effectLst/>
                <a:latin typeface="Times New Roman" panose="02020603050405020304" pitchFamily="18" charset="0"/>
                <a:ea typeface="宋体" panose="02010600030101010101" pitchFamily="2" charset="-122"/>
              </a:rPr>
              <a:t>1</a:t>
            </a:r>
            <a:r>
              <a:rPr lang="zh-CN" altLang="zh-CN" sz="1600" dirty="0">
                <a:solidFill>
                  <a:srgbClr val="000000"/>
                </a:solidFill>
                <a:effectLst/>
                <a:latin typeface="Times New Roman" panose="02020603050405020304" pitchFamily="18" charset="0"/>
                <a:ea typeface="宋体" panose="02010600030101010101" pitchFamily="2" charset="-122"/>
              </a:rPr>
              <a:t>，已访问的顶点标记为</a:t>
            </a:r>
            <a:r>
              <a:rPr lang="en-US" altLang="zh-CN" sz="1600" dirty="0">
                <a:solidFill>
                  <a:srgbClr val="000000"/>
                </a:solidFill>
                <a:effectLst/>
                <a:latin typeface="Times New Roman" panose="02020603050405020304" pitchFamily="18" charset="0"/>
                <a:ea typeface="宋体" panose="02010600030101010101" pitchFamily="2" charset="-122"/>
              </a:rPr>
              <a:t>2</a:t>
            </a:r>
            <a:r>
              <a:rPr lang="zh-CN" altLang="zh-CN" sz="1600" dirty="0">
                <a:solidFill>
                  <a:srgbClr val="000000"/>
                </a:solidFill>
                <a:effectLst/>
                <a:latin typeface="Times New Roman" panose="02020603050405020304" pitchFamily="18" charset="0"/>
                <a:ea typeface="宋体" panose="02010600030101010101" pitchFamily="2" charset="-122"/>
              </a:rPr>
              <a:t>，长度为</a:t>
            </a:r>
            <a:r>
              <a:rPr lang="en-US" altLang="zh-CN" sz="1600" dirty="0">
                <a:solidFill>
                  <a:srgbClr val="000000"/>
                </a:solidFill>
                <a:effectLst/>
                <a:latin typeface="Times New Roman" panose="02020603050405020304" pitchFamily="18" charset="0"/>
                <a:ea typeface="宋体" panose="02010600030101010101" pitchFamily="2" charset="-122"/>
              </a:rPr>
              <a:t>v+1</a:t>
            </a:r>
            <a:r>
              <a:rPr lang="zh-CN" altLang="zh-CN" sz="1600" dirty="0">
                <a:solidFill>
                  <a:srgbClr val="000000"/>
                </a:solidFill>
                <a:effectLst/>
                <a:latin typeface="Times New Roman" panose="02020603050405020304" pitchFamily="18" charset="0"/>
                <a:ea typeface="宋体" panose="02010600030101010101" pitchFamily="2" charset="-122"/>
              </a:rPr>
              <a:t>，初始值全部设为</a:t>
            </a:r>
            <a:r>
              <a:rPr lang="en-US" altLang="zh-CN" sz="1600" dirty="0">
                <a:solidFill>
                  <a:srgbClr val="000000"/>
                </a:solidFill>
                <a:effectLst/>
                <a:latin typeface="Times New Roman" panose="02020603050405020304" pitchFamily="18" charset="0"/>
                <a:ea typeface="宋体" panose="02010600030101010101" pitchFamily="2" charset="-122"/>
              </a:rPr>
              <a:t>0 </a:t>
            </a:r>
            <a:r>
              <a:rPr lang="zh-CN" altLang="zh-CN" sz="1600" dirty="0">
                <a:solidFill>
                  <a:srgbClr val="000000"/>
                </a:solidFill>
                <a:effectLst/>
                <a:latin typeface="Times New Roman" panose="02020603050405020304" pitchFamily="18" charset="0"/>
                <a:ea typeface="宋体" panose="02010600030101010101" pitchFamily="2" charset="-122"/>
              </a:rPr>
              <a:t>。</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en-US" altLang="zh-CN" sz="1600" dirty="0">
                <a:solidFill>
                  <a:srgbClr val="000000"/>
                </a:solidFill>
                <a:effectLst/>
                <a:latin typeface="Times New Roman" panose="02020603050405020304" pitchFamily="18" charset="0"/>
                <a:ea typeface="宋体" panose="02010600030101010101" pitchFamily="2" charset="-122"/>
              </a:rPr>
              <a:t>3</a:t>
            </a:r>
            <a:r>
              <a:rPr lang="zh-CN" altLang="zh-CN" sz="1600" dirty="0">
                <a:solidFill>
                  <a:srgbClr val="000000"/>
                </a:solidFill>
                <a:effectLst/>
                <a:latin typeface="Times New Roman" panose="02020603050405020304" pitchFamily="18" charset="0"/>
                <a:ea typeface="宋体" panose="02010600030101010101" pitchFamily="2" charset="-122"/>
              </a:rPr>
              <a:t>、遍历所有顶点。对于每个顶点</a:t>
            </a:r>
            <a:r>
              <a:rPr lang="en-US" altLang="zh-CN" sz="1600" dirty="0" err="1">
                <a:solidFill>
                  <a:srgbClr val="000000"/>
                </a:solidFill>
                <a:effectLst/>
                <a:latin typeface="Times New Roman" panose="02020603050405020304" pitchFamily="18" charset="0"/>
                <a:ea typeface="宋体" panose="02010600030101010101" pitchFamily="2" charset="-122"/>
              </a:rPr>
              <a:t>i</a:t>
            </a:r>
            <a:r>
              <a:rPr lang="zh-CN" altLang="zh-CN" sz="1600" dirty="0">
                <a:solidFill>
                  <a:srgbClr val="000000"/>
                </a:solidFill>
                <a:effectLst/>
                <a:latin typeface="Times New Roman" panose="02020603050405020304" pitchFamily="18" charset="0"/>
                <a:ea typeface="宋体" panose="02010600030101010101" pitchFamily="2" charset="-122"/>
              </a:rPr>
              <a:t>，如果</a:t>
            </a:r>
            <a:r>
              <a:rPr lang="en-US" altLang="zh-CN" sz="1600" dirty="0">
                <a:solidFill>
                  <a:srgbClr val="000000"/>
                </a:solidFill>
                <a:effectLst/>
                <a:latin typeface="Times New Roman" panose="02020603050405020304" pitchFamily="18" charset="0"/>
                <a:ea typeface="宋体" panose="02010600030101010101" pitchFamily="2" charset="-122"/>
              </a:rPr>
              <a:t>mark[</a:t>
            </a:r>
            <a:r>
              <a:rPr lang="en-US" altLang="zh-CN" sz="1600" dirty="0" err="1">
                <a:solidFill>
                  <a:srgbClr val="000000"/>
                </a:solidFill>
                <a:effectLst/>
                <a:latin typeface="Times New Roman" panose="02020603050405020304" pitchFamily="18" charset="0"/>
                <a:ea typeface="宋体" panose="02010600030101010101" pitchFamily="2" charset="-122"/>
              </a:rPr>
              <a:t>i</a:t>
            </a:r>
            <a:r>
              <a:rPr lang="en-US" altLang="zh-CN" sz="1600" dirty="0">
                <a:solidFill>
                  <a:srgbClr val="000000"/>
                </a:solidFill>
                <a:effectLst/>
                <a:latin typeface="Times New Roman" panose="02020603050405020304" pitchFamily="18" charset="0"/>
                <a:ea typeface="宋体" panose="02010600030101010101" pitchFamily="2" charset="-122"/>
              </a:rPr>
              <a:t>]==0</a:t>
            </a:r>
            <a:r>
              <a:rPr lang="zh-CN" altLang="zh-CN" sz="1600" dirty="0">
                <a:solidFill>
                  <a:srgbClr val="000000"/>
                </a:solidFill>
                <a:effectLst/>
                <a:latin typeface="Times New Roman" panose="02020603050405020304" pitchFamily="18" charset="0"/>
                <a:ea typeface="宋体" panose="02010600030101010101" pitchFamily="2" charset="-122"/>
              </a:rPr>
              <a:t>，说明该顶点未发现，创建一个队列</a:t>
            </a:r>
            <a:r>
              <a:rPr lang="en-US" altLang="zh-CN" sz="1600" dirty="0">
                <a:solidFill>
                  <a:srgbClr val="000000"/>
                </a:solidFill>
                <a:effectLst/>
                <a:latin typeface="Times New Roman" panose="02020603050405020304" pitchFamily="18" charset="0"/>
                <a:ea typeface="宋体" panose="02010600030101010101" pitchFamily="2" charset="-122"/>
              </a:rPr>
              <a:t>q</a:t>
            </a:r>
            <a:r>
              <a:rPr lang="zh-CN" altLang="zh-CN" sz="1600" dirty="0">
                <a:solidFill>
                  <a:srgbClr val="000000"/>
                </a:solidFill>
                <a:effectLst/>
                <a:latin typeface="Times New Roman" panose="02020603050405020304" pitchFamily="18" charset="0"/>
                <a:ea typeface="宋体" panose="02010600030101010101" pitchFamily="2" charset="-122"/>
              </a:rPr>
              <a:t>，将顶点</a:t>
            </a:r>
            <a:r>
              <a:rPr lang="en-US" altLang="zh-CN" sz="1600" dirty="0" err="1">
                <a:solidFill>
                  <a:srgbClr val="000000"/>
                </a:solidFill>
                <a:effectLst/>
                <a:latin typeface="Times New Roman" panose="02020603050405020304" pitchFamily="18" charset="0"/>
                <a:ea typeface="宋体" panose="02010600030101010101" pitchFamily="2" charset="-122"/>
              </a:rPr>
              <a:t>i</a:t>
            </a:r>
            <a:r>
              <a:rPr lang="zh-CN" altLang="zh-CN" sz="1600" dirty="0">
                <a:solidFill>
                  <a:srgbClr val="000000"/>
                </a:solidFill>
                <a:effectLst/>
                <a:latin typeface="Times New Roman" panose="02020603050405020304" pitchFamily="18" charset="0"/>
                <a:ea typeface="宋体" panose="02010600030101010101" pitchFamily="2" charset="-122"/>
              </a:rPr>
              <a:t>压入</a:t>
            </a:r>
            <a:r>
              <a:rPr lang="en-US" altLang="zh-CN" sz="1600" dirty="0">
                <a:solidFill>
                  <a:srgbClr val="000000"/>
                </a:solidFill>
                <a:effectLst/>
                <a:latin typeface="Times New Roman" panose="02020603050405020304" pitchFamily="18" charset="0"/>
                <a:ea typeface="宋体" panose="02010600030101010101" pitchFamily="2" charset="-122"/>
              </a:rPr>
              <a:t>q</a:t>
            </a:r>
            <a:r>
              <a:rPr lang="zh-CN" altLang="zh-CN" sz="1600" dirty="0">
                <a:solidFill>
                  <a:srgbClr val="000000"/>
                </a:solidFill>
                <a:effectLst/>
                <a:latin typeface="Times New Roman" panose="02020603050405020304" pitchFamily="18" charset="0"/>
                <a:ea typeface="宋体" panose="02010600030101010101" pitchFamily="2" charset="-122"/>
              </a:rPr>
              <a:t>，进行第</a:t>
            </a:r>
            <a:r>
              <a:rPr lang="en-US" altLang="zh-CN" sz="1600" dirty="0">
                <a:solidFill>
                  <a:srgbClr val="000000"/>
                </a:solidFill>
                <a:effectLst/>
                <a:latin typeface="Times New Roman" panose="02020603050405020304" pitchFamily="18" charset="0"/>
                <a:ea typeface="宋体" panose="02010600030101010101" pitchFamily="2" charset="-122"/>
              </a:rPr>
              <a:t>4</a:t>
            </a:r>
            <a:r>
              <a:rPr lang="zh-CN" altLang="zh-CN" sz="1600" dirty="0">
                <a:solidFill>
                  <a:srgbClr val="000000"/>
                </a:solidFill>
                <a:effectLst/>
                <a:latin typeface="Times New Roman" panose="02020603050405020304" pitchFamily="18" charset="0"/>
                <a:ea typeface="宋体" panose="02010600030101010101" pitchFamily="2" charset="-122"/>
              </a:rPr>
              <a:t>步。</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en-US" altLang="zh-CN" sz="1600" dirty="0">
                <a:solidFill>
                  <a:srgbClr val="000000"/>
                </a:solidFill>
                <a:effectLst/>
                <a:latin typeface="Times New Roman" panose="02020603050405020304" pitchFamily="18" charset="0"/>
                <a:ea typeface="宋体" panose="02010600030101010101" pitchFamily="2" charset="-122"/>
              </a:rPr>
              <a:t>4</a:t>
            </a:r>
            <a:r>
              <a:rPr lang="zh-CN" altLang="zh-CN" sz="1600" dirty="0">
                <a:solidFill>
                  <a:srgbClr val="000000"/>
                </a:solidFill>
                <a:effectLst/>
                <a:latin typeface="Times New Roman" panose="02020603050405020304" pitchFamily="18" charset="0"/>
                <a:ea typeface="宋体" panose="02010600030101010101" pitchFamily="2" charset="-122"/>
              </a:rPr>
              <a:t>、如果队列里仍有剩余的顶点，弹出一个顶点赋值给</a:t>
            </a:r>
            <a:r>
              <a:rPr lang="en-US" altLang="zh-CN" sz="1600" dirty="0" err="1">
                <a:solidFill>
                  <a:srgbClr val="000000"/>
                </a:solidFill>
                <a:effectLst/>
                <a:latin typeface="Times New Roman" panose="02020603050405020304" pitchFamily="18" charset="0"/>
                <a:ea typeface="宋体" panose="02010600030101010101" pitchFamily="2" charset="-122"/>
              </a:rPr>
              <a:t>tmp</a:t>
            </a:r>
            <a:r>
              <a:rPr lang="zh-CN" altLang="zh-CN" sz="1600" dirty="0">
                <a:solidFill>
                  <a:srgbClr val="000000"/>
                </a:solidFill>
                <a:effectLst/>
                <a:latin typeface="Times New Roman" panose="02020603050405020304" pitchFamily="18" charset="0"/>
                <a:ea typeface="宋体" panose="02010600030101010101" pitchFamily="2" charset="-122"/>
              </a:rPr>
              <a:t>，将这个点标记为</a:t>
            </a:r>
            <a:r>
              <a:rPr lang="en-US" altLang="zh-CN" sz="1600" dirty="0">
                <a:solidFill>
                  <a:srgbClr val="000000"/>
                </a:solidFill>
                <a:effectLst/>
                <a:latin typeface="Times New Roman" panose="02020603050405020304" pitchFamily="18" charset="0"/>
                <a:ea typeface="宋体" panose="02010600030101010101" pitchFamily="2" charset="-122"/>
              </a:rPr>
              <a:t>2</a:t>
            </a:r>
            <a:r>
              <a:rPr lang="zh-CN" altLang="zh-CN" sz="1600" dirty="0">
                <a:solidFill>
                  <a:srgbClr val="000000"/>
                </a:solidFill>
                <a:effectLst/>
                <a:latin typeface="Times New Roman" panose="02020603050405020304" pitchFamily="18" charset="0"/>
                <a:ea typeface="宋体" panose="02010600030101010101" pitchFamily="2" charset="-122"/>
              </a:rPr>
              <a:t>表示已访问，遍历</a:t>
            </a:r>
            <a:r>
              <a:rPr lang="en-US" altLang="zh-CN" sz="1600" dirty="0" err="1">
                <a:solidFill>
                  <a:srgbClr val="000000"/>
                </a:solidFill>
                <a:effectLst/>
                <a:latin typeface="Times New Roman" panose="02020603050405020304" pitchFamily="18" charset="0"/>
                <a:ea typeface="宋体" panose="02010600030101010101" pitchFamily="2" charset="-122"/>
              </a:rPr>
              <a:t>tmp</a:t>
            </a:r>
            <a:r>
              <a:rPr lang="zh-CN" altLang="zh-CN" sz="1600" dirty="0">
                <a:solidFill>
                  <a:srgbClr val="000000"/>
                </a:solidFill>
                <a:effectLst/>
                <a:latin typeface="Times New Roman" panose="02020603050405020304" pitchFamily="18" charset="0"/>
                <a:ea typeface="宋体" panose="02010600030101010101" pitchFamily="2" charset="-122"/>
              </a:rPr>
              <a:t>所有相邻的顶点，查看</a:t>
            </a:r>
            <a:r>
              <a:rPr lang="en-US" altLang="zh-CN" sz="1600" dirty="0" err="1">
                <a:solidFill>
                  <a:srgbClr val="000000"/>
                </a:solidFill>
                <a:effectLst/>
                <a:latin typeface="Times New Roman" panose="02020603050405020304" pitchFamily="18" charset="0"/>
                <a:ea typeface="宋体" panose="02010600030101010101" pitchFamily="2" charset="-122"/>
              </a:rPr>
              <a:t>tmp</a:t>
            </a:r>
            <a:r>
              <a:rPr lang="zh-CN" altLang="zh-CN" sz="1600" dirty="0">
                <a:solidFill>
                  <a:srgbClr val="000000"/>
                </a:solidFill>
                <a:effectLst/>
                <a:latin typeface="Times New Roman" panose="02020603050405020304" pitchFamily="18" charset="0"/>
                <a:ea typeface="宋体" panose="02010600030101010101" pitchFamily="2" charset="-122"/>
              </a:rPr>
              <a:t>相邻顶点的标记</a:t>
            </a:r>
            <a:r>
              <a:rPr lang="en-US" altLang="zh-CN" sz="1600" dirty="0">
                <a:solidFill>
                  <a:srgbClr val="000000"/>
                </a:solidFill>
                <a:effectLst/>
                <a:latin typeface="Times New Roman" panose="02020603050405020304" pitchFamily="18" charset="0"/>
                <a:ea typeface="宋体" panose="02010600030101010101" pitchFamily="2" charset="-122"/>
              </a:rPr>
              <a:t>mark[</a:t>
            </a:r>
            <a:r>
              <a:rPr lang="en-US" altLang="zh-CN" sz="1600" dirty="0" err="1">
                <a:solidFill>
                  <a:srgbClr val="000000"/>
                </a:solidFill>
                <a:effectLst/>
                <a:latin typeface="Times New Roman" panose="02020603050405020304" pitchFamily="18" charset="0"/>
                <a:ea typeface="宋体" panose="02010600030101010101" pitchFamily="2" charset="-122"/>
              </a:rPr>
              <a:t>tmp</a:t>
            </a:r>
            <a:r>
              <a:rPr lang="en-US" altLang="zh-CN" sz="1600" dirty="0">
                <a:solidFill>
                  <a:srgbClr val="000000"/>
                </a:solidFill>
                <a:effectLst/>
                <a:latin typeface="Times New Roman" panose="02020603050405020304" pitchFamily="18" charset="0"/>
                <a:ea typeface="宋体" panose="02010600030101010101" pitchFamily="2" charset="-122"/>
              </a:rPr>
              <a:t>]</a:t>
            </a:r>
            <a:r>
              <a:rPr lang="zh-CN" altLang="zh-CN" sz="1600" dirty="0">
                <a:solidFill>
                  <a:srgbClr val="000000"/>
                </a:solidFill>
                <a:effectLst/>
                <a:latin typeface="Times New Roman" panose="02020603050405020304" pitchFamily="18" charset="0"/>
                <a:ea typeface="宋体" panose="02010600030101010101" pitchFamily="2" charset="-122"/>
              </a:rPr>
              <a:t>，如果标记为</a:t>
            </a:r>
            <a:r>
              <a:rPr lang="en-US" altLang="zh-CN" sz="1600" dirty="0">
                <a:solidFill>
                  <a:srgbClr val="000000"/>
                </a:solidFill>
                <a:effectLst/>
                <a:latin typeface="Times New Roman" panose="02020603050405020304" pitchFamily="18" charset="0"/>
                <a:ea typeface="宋体" panose="02010600030101010101" pitchFamily="2" charset="-122"/>
              </a:rPr>
              <a:t>1</a:t>
            </a:r>
            <a:r>
              <a:rPr lang="zh-CN" altLang="zh-CN" sz="1600" dirty="0">
                <a:solidFill>
                  <a:srgbClr val="000000"/>
                </a:solidFill>
                <a:effectLst/>
                <a:latin typeface="Times New Roman" panose="02020603050405020304" pitchFamily="18" charset="0"/>
                <a:ea typeface="宋体" panose="02010600030101010101" pitchFamily="2" charset="-122"/>
              </a:rPr>
              <a:t>表示有回路，返回</a:t>
            </a:r>
            <a:r>
              <a:rPr lang="en-US" altLang="zh-CN" sz="1600" dirty="0">
                <a:solidFill>
                  <a:srgbClr val="000000"/>
                </a:solidFill>
                <a:effectLst/>
                <a:latin typeface="Times New Roman" panose="02020603050405020304" pitchFamily="18" charset="0"/>
                <a:ea typeface="宋体" panose="02010600030101010101" pitchFamily="2" charset="-122"/>
              </a:rPr>
              <a:t>true</a:t>
            </a:r>
            <a:r>
              <a:rPr lang="zh-CN" altLang="zh-CN" sz="1600" dirty="0">
                <a:solidFill>
                  <a:srgbClr val="000000"/>
                </a:solidFill>
                <a:effectLst/>
                <a:latin typeface="Times New Roman" panose="02020603050405020304" pitchFamily="18" charset="0"/>
                <a:ea typeface="宋体" panose="02010600030101010101" pitchFamily="2" charset="-122"/>
              </a:rPr>
              <a:t>；如果</a:t>
            </a:r>
            <a:r>
              <a:rPr lang="zh-CN" altLang="zh-CN" sz="1600" dirty="0">
                <a:effectLst/>
                <a:latin typeface="Times New Roman" panose="02020603050405020304" pitchFamily="18" charset="0"/>
                <a:ea typeface="宋体" panose="02010600030101010101" pitchFamily="2" charset="-122"/>
              </a:rPr>
              <a:t>标记为</a:t>
            </a:r>
            <a:r>
              <a:rPr lang="en-US" altLang="zh-CN" sz="1600" dirty="0">
                <a:effectLst/>
                <a:latin typeface="Times New Roman" panose="02020603050405020304" pitchFamily="18" charset="0"/>
                <a:ea typeface="宋体" panose="02010600030101010101" pitchFamily="2" charset="-122"/>
              </a:rPr>
              <a:t>0</a:t>
            </a:r>
            <a:r>
              <a:rPr lang="zh-CN" altLang="zh-CN" sz="1600" dirty="0">
                <a:effectLst/>
                <a:latin typeface="Times New Roman" panose="02020603050405020304" pitchFamily="18" charset="0"/>
                <a:ea typeface="宋体" panose="02010600030101010101" pitchFamily="2" charset="-122"/>
              </a:rPr>
              <a:t>表示未发现，将其标记赋值为</a:t>
            </a:r>
            <a:r>
              <a:rPr lang="en-US" altLang="zh-CN" sz="1600" dirty="0">
                <a:effectLst/>
                <a:latin typeface="Times New Roman" panose="02020603050405020304" pitchFamily="18" charset="0"/>
                <a:ea typeface="宋体" panose="02010600030101010101" pitchFamily="2" charset="-122"/>
              </a:rPr>
              <a:t>1</a:t>
            </a:r>
            <a:r>
              <a:rPr lang="zh-CN" altLang="zh-CN" sz="1600" dirty="0">
                <a:effectLst/>
                <a:latin typeface="Times New Roman" panose="02020603050405020304" pitchFamily="18" charset="0"/>
                <a:ea typeface="宋体" panose="02010600030101010101" pitchFamily="2" charset="-122"/>
              </a:rPr>
              <a:t>并压入队列</a:t>
            </a:r>
            <a:r>
              <a:rPr lang="en-US" altLang="zh-CN" sz="1600" dirty="0">
                <a:effectLst/>
                <a:latin typeface="Times New Roman" panose="02020603050405020304" pitchFamily="18" charset="0"/>
                <a:ea typeface="宋体" panose="02010600030101010101" pitchFamily="2" charset="-122"/>
              </a:rPr>
              <a:t>q</a:t>
            </a:r>
            <a:r>
              <a:rPr lang="zh-CN" altLang="zh-CN" sz="1600" dirty="0">
                <a:effectLst/>
                <a:latin typeface="Times New Roman" panose="02020603050405020304" pitchFamily="18" charset="0"/>
                <a:ea typeface="宋体" panose="02010600030101010101" pitchFamily="2" charset="-122"/>
              </a:rPr>
              <a:t>；如果标记为</a:t>
            </a: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表示已访问不作修改。</a:t>
            </a:r>
            <a:endParaRPr lang="zh-CN" altLang="zh-CN" sz="1600" dirty="0">
              <a:effectLst/>
              <a:latin typeface="Times New Roman" panose="02020603050405020304" pitchFamily="18" charset="0"/>
              <a:ea typeface="宋体" panose="02010600030101010101" pitchFamily="2" charset="-122"/>
            </a:endParaRPr>
          </a:p>
          <a:p>
            <a:pPr algn="just">
              <a:tabLst>
                <a:tab pos="697865" algn="l"/>
              </a:tabLst>
            </a:pPr>
            <a:r>
              <a:rPr lang="en-US" altLang="zh-CN" sz="1600" dirty="0">
                <a:effectLst/>
                <a:latin typeface="Times New Roman" panose="02020603050405020304" pitchFamily="18" charset="0"/>
                <a:ea typeface="宋体" panose="02010600030101010101" pitchFamily="2" charset="-122"/>
              </a:rPr>
              <a:t>5</a:t>
            </a:r>
            <a:r>
              <a:rPr lang="zh-CN" altLang="zh-CN" sz="1600" dirty="0">
                <a:effectLst/>
                <a:latin typeface="Times New Roman" panose="02020603050405020304" pitchFamily="18" charset="0"/>
                <a:ea typeface="宋体" panose="02010600030101010101" pitchFamily="2" charset="-122"/>
              </a:rPr>
              <a:t>、如果第</a:t>
            </a:r>
            <a:r>
              <a:rPr lang="en-US" altLang="zh-CN" sz="1600" dirty="0">
                <a:effectLst/>
                <a:latin typeface="Times New Roman" panose="02020603050405020304" pitchFamily="18" charset="0"/>
                <a:ea typeface="宋体" panose="02010600030101010101" pitchFamily="2" charset="-122"/>
              </a:rPr>
              <a:t>3</a:t>
            </a:r>
            <a:r>
              <a:rPr lang="zh-CN" altLang="zh-CN" sz="1600" dirty="0">
                <a:effectLst/>
                <a:latin typeface="Times New Roman" panose="02020603050405020304" pitchFamily="18" charset="0"/>
                <a:ea typeface="宋体" panose="02010600030101010101" pitchFamily="2" charset="-122"/>
              </a:rPr>
              <a:t>步中的遍历结束仍未返回</a:t>
            </a:r>
            <a:r>
              <a:rPr lang="en-US" altLang="zh-CN" sz="1600" dirty="0">
                <a:effectLst/>
                <a:latin typeface="Times New Roman" panose="02020603050405020304" pitchFamily="18" charset="0"/>
                <a:ea typeface="宋体" panose="02010600030101010101" pitchFamily="2" charset="-122"/>
              </a:rPr>
              <a:t>true</a:t>
            </a:r>
            <a:r>
              <a:rPr lang="zh-CN" altLang="zh-CN" sz="1600" dirty="0">
                <a:effectLst/>
                <a:latin typeface="Times New Roman" panose="02020603050405020304" pitchFamily="18" charset="0"/>
                <a:ea typeface="宋体" panose="02010600030101010101" pitchFamily="2" charset="-122"/>
              </a:rPr>
              <a:t>，说明无环路，返回</a:t>
            </a:r>
            <a:r>
              <a:rPr lang="en-US" altLang="zh-CN" sz="1600" dirty="0">
                <a:effectLst/>
                <a:latin typeface="Times New Roman" panose="02020603050405020304" pitchFamily="18" charset="0"/>
                <a:ea typeface="宋体" panose="02010600030101010101" pitchFamily="2" charset="-122"/>
              </a:rPr>
              <a:t>false</a:t>
            </a:r>
            <a:r>
              <a:rPr lang="zh-CN" altLang="zh-CN" sz="1600" dirty="0">
                <a:effectLst/>
                <a:latin typeface="Times New Roman" panose="02020603050405020304" pitchFamily="18" charset="0"/>
                <a:ea typeface="宋体" panose="02010600030101010101" pitchFamily="2" charset="-122"/>
              </a:rPr>
              <a:t>。</a:t>
            </a:r>
            <a:endParaRPr lang="zh-CN" altLang="zh-CN" sz="1600" dirty="0">
              <a:effectLst/>
              <a:latin typeface="Times New Roman" panose="02020603050405020304" pitchFamily="18" charset="0"/>
              <a:ea typeface="宋体" panose="02010600030101010101" pitchFamily="2" charset="-122"/>
            </a:endParaRPr>
          </a:p>
          <a:p>
            <a:pPr algn="l"/>
            <a:r>
              <a:rPr lang="zh-CN" altLang="zh-CN" sz="1600" b="1" dirty="0">
                <a:effectLst/>
                <a:latin typeface="Cascadia Mono" panose="020B0609020000020004" pitchFamily="49" charset="0"/>
                <a:ea typeface="宋体" panose="02010600030101010101" pitchFamily="2" charset="-122"/>
              </a:rPr>
              <a:t>正确性</a:t>
            </a:r>
            <a:endParaRPr lang="zh-CN" altLang="zh-CN" sz="1600" dirty="0">
              <a:effectLst/>
              <a:latin typeface="Times New Roman" panose="02020603050405020304" pitchFamily="18" charset="0"/>
              <a:ea typeface="宋体" panose="02010600030101010101" pitchFamily="2" charset="-122"/>
            </a:endParaRPr>
          </a:p>
          <a:p>
            <a:pPr algn="l"/>
            <a:r>
              <a:rPr lang="zh-CN" altLang="zh-CN" sz="1600" dirty="0">
                <a:effectLst/>
                <a:latin typeface="Cascadia Mono" panose="020B0609020000020004" pitchFamily="49" charset="0"/>
                <a:ea typeface="宋体" panose="02010600030101010101" pitchFamily="2" charset="-122"/>
              </a:rPr>
              <a:t>一个图拆分成许多个无向连通图，对于每个无向连通图采用</a:t>
            </a:r>
            <a:r>
              <a:rPr lang="en-US" altLang="zh-CN" sz="1600" dirty="0" err="1">
                <a:effectLst/>
                <a:latin typeface="Cascadia Mono" panose="020B0609020000020004" pitchFamily="49" charset="0"/>
                <a:ea typeface="宋体" panose="02010600030101010101" pitchFamily="2" charset="-122"/>
              </a:rPr>
              <a:t>bfs</a:t>
            </a:r>
            <a:r>
              <a:rPr lang="zh-CN" altLang="zh-CN" sz="1600" dirty="0">
                <a:effectLst/>
                <a:latin typeface="Cascadia Mono" panose="020B0609020000020004" pitchFamily="49" charset="0"/>
                <a:ea typeface="宋体" panose="02010600030101010101" pitchFamily="2" charset="-122"/>
              </a:rPr>
              <a:t>，无向连通图中每个顶点都遍历一次。因此两个已发现的顶点之间必连通，如果两个已发现的顶点之间存在边，这个图就存在环路</a:t>
            </a:r>
            <a:endParaRPr lang="zh-CN" altLang="zh-CN" sz="1600" dirty="0">
              <a:effectLst/>
              <a:latin typeface="Times New Roman" panose="02020603050405020304" pitchFamily="18" charset="0"/>
              <a:ea typeface="宋体" panose="02010600030101010101" pitchFamily="2" charset="-122"/>
            </a:endParaRPr>
          </a:p>
          <a:p>
            <a:pPr algn="l"/>
            <a:r>
              <a:rPr lang="zh-CN" altLang="zh-CN" sz="1600" b="1" dirty="0">
                <a:solidFill>
                  <a:srgbClr val="000000"/>
                </a:solidFill>
                <a:effectLst/>
                <a:latin typeface="Cascadia Mono" panose="020B0609020000020004" pitchFamily="49" charset="0"/>
                <a:ea typeface="宋体" panose="02010600030101010101" pitchFamily="2" charset="-122"/>
              </a:rPr>
              <a:t>复杂度分析</a:t>
            </a:r>
            <a:endParaRPr lang="zh-CN" altLang="zh-CN" sz="1600" dirty="0">
              <a:effectLst/>
              <a:latin typeface="Times New Roman" panose="02020603050405020304" pitchFamily="18" charset="0"/>
              <a:ea typeface="宋体" panose="02010600030101010101" pitchFamily="2" charset="-122"/>
            </a:endParaRPr>
          </a:p>
          <a:p>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广度优先搜索，图中每个顶点只访问一次，因此时间复杂度为</a:t>
            </a:r>
            <a:r>
              <a:rPr lang="en-US" altLang="zh-CN" sz="1600" dirty="0">
                <a:solidFill>
                  <a:srgbClr val="000000"/>
                </a:solidFill>
                <a:effectLst/>
                <a:latin typeface="Times New Roman" panose="02020603050405020304" pitchFamily="18" charset="0"/>
                <a:ea typeface="宋体" panose="02010600030101010101" pitchFamily="2" charset="-122"/>
              </a:rPr>
              <a:t>O(v)</a:t>
            </a:r>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；开辟一个长度为</a:t>
            </a:r>
            <a:r>
              <a:rPr lang="en-US"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v</a:t>
            </a:r>
            <a:r>
              <a:rPr lang="en-US" altLang="zh-CN" sz="1600" dirty="0">
                <a:solidFill>
                  <a:srgbClr val="000000"/>
                </a:solidFill>
                <a:effectLst/>
                <a:latin typeface="Times New Roman" panose="02020603050405020304" pitchFamily="18" charset="0"/>
                <a:ea typeface="宋体" panose="02010600030101010101" pitchFamily="2" charset="-122"/>
              </a:rPr>
              <a:t>+1</a:t>
            </a:r>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的</a:t>
            </a:r>
            <a:r>
              <a:rPr lang="en-US" altLang="zh-CN" sz="1600" dirty="0">
                <a:solidFill>
                  <a:srgbClr val="000000"/>
                </a:solidFill>
                <a:effectLst/>
                <a:latin typeface="Times New Roman" panose="02020603050405020304" pitchFamily="18" charset="0"/>
                <a:ea typeface="宋体" panose="02010600030101010101" pitchFamily="2" charset="-122"/>
              </a:rPr>
              <a:t>mark</a:t>
            </a:r>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数组因此空间复杂度为</a:t>
            </a:r>
            <a:r>
              <a:rPr lang="en-US" altLang="zh-CN" sz="1600" dirty="0">
                <a:solidFill>
                  <a:srgbClr val="000000"/>
                </a:solidFill>
                <a:effectLst/>
                <a:latin typeface="Times New Roman" panose="02020603050405020304" pitchFamily="18" charset="0"/>
                <a:ea typeface="宋体" panose="02010600030101010101" pitchFamily="2" charset="-122"/>
              </a:rPr>
              <a:t>O(v)</a:t>
            </a:r>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。这里</a:t>
            </a:r>
            <a:r>
              <a:rPr lang="en-US" altLang="zh-CN" sz="1600" dirty="0">
                <a:solidFill>
                  <a:srgbClr val="000000"/>
                </a:solidFill>
                <a:effectLst/>
                <a:latin typeface="Times New Roman" panose="02020603050405020304" pitchFamily="18" charset="0"/>
                <a:ea typeface="宋体" panose="02010600030101010101" pitchFamily="2" charset="-122"/>
              </a:rPr>
              <a:t>v</a:t>
            </a:r>
            <a:r>
              <a:rPr lang="zh-CN" altLang="zh-CN" sz="16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表示顶点数。</a:t>
            </a:r>
            <a:endParaRPr lang="zh-CN" altLang="en-US" sz="1600" dirty="0"/>
          </a:p>
        </p:txBody>
      </p:sp>
      <p:pic>
        <p:nvPicPr>
          <p:cNvPr id="2" name="图片 1"/>
          <p:cNvPicPr>
            <a:picLocks noChangeAspect="1"/>
          </p:cNvPicPr>
          <p:nvPr/>
        </p:nvPicPr>
        <p:blipFill>
          <a:blip r:embed="rId1"/>
          <a:stretch>
            <a:fillRect/>
          </a:stretch>
        </p:blipFill>
        <p:spPr>
          <a:xfrm>
            <a:off x="0" y="1072515"/>
            <a:ext cx="5320030" cy="462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14" name="文本框 13"/>
          <p:cNvSpPr txBox="1"/>
          <p:nvPr/>
        </p:nvSpPr>
        <p:spPr>
          <a:xfrm>
            <a:off x="707928" y="1208103"/>
            <a:ext cx="4588157" cy="1476375"/>
          </a:xfrm>
          <a:prstGeom prst="rect">
            <a:avLst/>
          </a:prstGeom>
          <a:noFill/>
        </p:spPr>
        <p:txBody>
          <a:bodyPr wrap="square" rtlCol="0">
            <a:spAutoFit/>
          </a:bodyPr>
          <a:lstStyle/>
          <a:p>
            <a:pPr algn="l"/>
            <a:r>
              <a:rPr lang="en-US" altLang="zh-CN" sz="1800" dirty="0">
                <a:solidFill>
                  <a:srgbClr val="000000"/>
                </a:solidFill>
                <a:effectLst/>
                <a:latin typeface="Cascadia Mono" panose="020B0609020000020004" pitchFamily="49" charset="0"/>
                <a:ea typeface="宋体" panose="02010600030101010101" pitchFamily="2" charset="-122"/>
              </a:rPr>
              <a:t>2.</a:t>
            </a:r>
            <a:r>
              <a:rPr lang="zh-CN" altLang="zh-CN" sz="1800" dirty="0">
                <a:solidFill>
                  <a:srgbClr val="000000"/>
                </a:solidFill>
                <a:effectLst/>
                <a:latin typeface="Cascadia Mono" panose="020B0609020000020004" pitchFamily="49" charset="0"/>
                <a:ea typeface="宋体" panose="02010600030101010101" pitchFamily="2" charset="-122"/>
              </a:rPr>
              <a:t>基于</a:t>
            </a:r>
            <a:r>
              <a:rPr lang="en-US" altLang="zh-CN" sz="1800" dirty="0" err="1">
                <a:solidFill>
                  <a:srgbClr val="000000"/>
                </a:solidFill>
                <a:effectLst/>
                <a:latin typeface="Cascadia Mono" panose="020B0609020000020004" pitchFamily="49" charset="0"/>
                <a:ea typeface="宋体" panose="02010600030101010101" pitchFamily="2" charset="-122"/>
              </a:rPr>
              <a:t>arrayList</a:t>
            </a:r>
            <a:r>
              <a:rPr lang="zh-CN" altLang="zh-CN" sz="1800" dirty="0">
                <a:solidFill>
                  <a:srgbClr val="000000"/>
                </a:solidFill>
                <a:effectLst/>
                <a:latin typeface="Cascadia Mono" panose="020B0609020000020004" pitchFamily="49" charset="0"/>
                <a:ea typeface="宋体" panose="02010600030101010101" pitchFamily="2" charset="-122"/>
              </a:rPr>
              <a:t>类的</a:t>
            </a:r>
            <a:r>
              <a:rPr lang="en-US" altLang="zh-CN" sz="1800" dirty="0" err="1">
                <a:solidFill>
                  <a:srgbClr val="000000"/>
                </a:solidFill>
                <a:effectLst/>
                <a:latin typeface="Cascadia Mono" panose="020B0609020000020004" pitchFamily="49" charset="0"/>
                <a:ea typeface="宋体" panose="02010600030101010101" pitchFamily="2" charset="-122"/>
              </a:rPr>
              <a:t>graphArrayList</a:t>
            </a:r>
            <a:r>
              <a:rPr lang="en-US" altLang="zh-CN" dirty="0">
                <a:solidFill>
                  <a:srgbClr val="000000"/>
                </a:solidFill>
                <a:latin typeface="Cascadia Mono" panose="020B0609020000020004" pitchFamily="49" charset="0"/>
                <a:ea typeface="宋体" panose="02010600030101010101" pitchFamily="2" charset="-122"/>
              </a:rPr>
              <a:t> </a:t>
            </a:r>
            <a:r>
              <a:rPr lang="en-US" altLang="zh-CN" sz="1800" dirty="0" err="1">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rPr>
              <a:t>graphArrayList.h</a:t>
            </a:r>
            <a:endParaRPr lang="en-US" altLang="zh-CN" sz="1800" dirty="0" err="1">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endParaRPr>
          </a:p>
          <a:p>
            <a:pPr algn="l"/>
            <a:r>
              <a:rPr lang="en-US" altLang="zh-CN" dirty="0">
                <a:effectLst/>
                <a:latin typeface="Cascadia Mono" panose="020B0609020000020004" pitchFamily="49" charset="0"/>
                <a:ea typeface="宋体" panose="02010600030101010101" pitchFamily="2" charset="-122"/>
                <a:sym typeface="+mn-ea"/>
              </a:rPr>
              <a:t>3.</a:t>
            </a:r>
            <a:r>
              <a:rPr lang="zh-CN" altLang="zh-CN" dirty="0">
                <a:effectLst/>
                <a:latin typeface="Cascadia Mono" panose="020B0609020000020004" pitchFamily="49" charset="0"/>
                <a:ea typeface="宋体" panose="02010600030101010101" pitchFamily="2" charset="-122"/>
                <a:sym typeface="+mn-ea"/>
              </a:rPr>
              <a:t>顶点迭代器实体类</a:t>
            </a:r>
            <a:r>
              <a:rPr lang="en-US" altLang="zh-CN" dirty="0" err="1">
                <a:effectLst/>
                <a:latin typeface="Cascadia Mono" panose="020B0609020000020004" pitchFamily="49" charset="0"/>
                <a:ea typeface="Cascadia Mono" panose="020B0609020000020004" pitchFamily="49" charset="0"/>
                <a:sym typeface="+mn-ea"/>
              </a:rPr>
              <a:t>myIterator</a:t>
            </a:r>
            <a:r>
              <a:rPr lang="en-US" altLang="zh-CN" dirty="0" err="1">
                <a:effectLst/>
                <a:latin typeface="Cascadia Mono" panose="020B0609020000020004" pitchFamily="49" charset="0"/>
                <a:ea typeface="宋体" panose="02010600030101010101" pitchFamily="2" charset="-122"/>
                <a:sym typeface="+mn-ea"/>
              </a:rPr>
              <a:t>.h</a:t>
            </a:r>
            <a:endParaRPr lang="en-US" altLang="zh-CN" sz="1800" dirty="0">
              <a:solidFill>
                <a:srgbClr val="000000"/>
              </a:solidFill>
              <a:effectLst/>
              <a:latin typeface="Cascadia Mono" panose="020B0609020000020004" pitchFamily="49" charset="0"/>
              <a:ea typeface="宋体" panose="02010600030101010101" pitchFamily="2" charset="-122"/>
              <a:cs typeface="Times New Roman" panose="02020603050405020304" pitchFamily="18" charset="0"/>
            </a:endParaRPr>
          </a:p>
          <a:p>
            <a:r>
              <a:rPr lang="en-US" altLang="zh-CN" sz="1800" dirty="0">
                <a:solidFill>
                  <a:srgbClr val="000000"/>
                </a:solidFill>
                <a:effectLst/>
                <a:latin typeface="Cascadia Mono" panose="020B0609020000020004" pitchFamily="49" charset="0"/>
                <a:ea typeface="宋体" panose="02010600030101010101" pitchFamily="2" charset="-122"/>
              </a:rPr>
              <a:t>4.</a:t>
            </a:r>
            <a:r>
              <a:rPr lang="zh-CN" altLang="zh-CN" sz="1800" dirty="0">
                <a:solidFill>
                  <a:srgbClr val="000000"/>
                </a:solidFill>
                <a:effectLst/>
                <a:latin typeface="Cascadia Mono" panose="020B0609020000020004" pitchFamily="49" charset="0"/>
                <a:ea typeface="宋体" panose="02010600030101010101" pitchFamily="2" charset="-122"/>
              </a:rPr>
              <a:t>无权有向图</a:t>
            </a:r>
            <a:r>
              <a:rPr lang="en-US" altLang="zh-CN" sz="1800" dirty="0" err="1">
                <a:solidFill>
                  <a:srgbClr val="000000"/>
                </a:solidFill>
                <a:effectLst/>
                <a:latin typeface="Cascadia Mono" panose="020B0609020000020004" pitchFamily="49" charset="0"/>
                <a:ea typeface="Cascadia Mono" panose="020B0609020000020004" pitchFamily="49" charset="0"/>
              </a:rPr>
              <a:t>arrayDiGraph</a:t>
            </a:r>
            <a:r>
              <a:rPr lang="en-US" altLang="zh-CN" sz="1800" dirty="0" err="1">
                <a:solidFill>
                  <a:srgbClr val="000000"/>
                </a:solidFill>
                <a:effectLst/>
                <a:latin typeface="Cascadia Mono" panose="020B0609020000020004" pitchFamily="49" charset="0"/>
                <a:ea typeface="宋体" panose="02010600030101010101" pitchFamily="2" charset="-122"/>
              </a:rPr>
              <a:t>.h</a:t>
            </a:r>
            <a:endParaRPr lang="en-US" altLang="zh-CN" sz="1800" dirty="0">
              <a:solidFill>
                <a:srgbClr val="000000"/>
              </a:solidFill>
              <a:effectLst/>
              <a:latin typeface="Cascadia Mono" panose="020B0609020000020004" pitchFamily="49" charset="0"/>
              <a:ea typeface="宋体" panose="02010600030101010101" pitchFamily="2" charset="-122"/>
            </a:endParaRPr>
          </a:p>
          <a:p>
            <a:r>
              <a:rPr lang="en-US" altLang="zh-CN" dirty="0">
                <a:solidFill>
                  <a:srgbClr val="000000"/>
                </a:solidFill>
                <a:latin typeface="Cascadia Mono" panose="020B0609020000020004" pitchFamily="49"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无权无向图</a:t>
            </a:r>
            <a:r>
              <a:rPr lang="en-US" altLang="zh-CN" sz="1800" dirty="0" err="1">
                <a:solidFill>
                  <a:srgbClr val="000000"/>
                </a:solidFill>
                <a:effectLst/>
                <a:latin typeface="Cascadia Mono" panose="020B0609020000020004" pitchFamily="49" charset="0"/>
                <a:ea typeface="Cascadia Mono" panose="020B0609020000020004" pitchFamily="49" charset="0"/>
              </a:rPr>
              <a:t>arrayGraph</a:t>
            </a:r>
            <a:r>
              <a:rPr lang="en-US" altLang="zh-CN" sz="1800" dirty="0" err="1">
                <a:solidFill>
                  <a:srgbClr val="000000"/>
                </a:solidFill>
                <a:effectLst/>
                <a:latin typeface="Cascadia Mono" panose="020B0609020000020004" pitchFamily="49" charset="0"/>
                <a:ea typeface="宋体" panose="02010600030101010101" pitchFamily="2" charset="-122"/>
              </a:rPr>
              <a:t>.h</a:t>
            </a:r>
            <a:endParaRPr lang="zh-CN" altLang="zh-CN" sz="1800" dirty="0">
              <a:effectLst/>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p:cNvSpPr txBox="1"/>
          <p:nvPr/>
        </p:nvSpPr>
        <p:spPr>
          <a:xfrm>
            <a:off x="546638" y="1424638"/>
            <a:ext cx="4588157" cy="368300"/>
          </a:xfrm>
          <a:prstGeom prst="rect">
            <a:avLst/>
          </a:prstGeom>
          <a:noFill/>
        </p:spPr>
        <p:txBody>
          <a:bodyPr wrap="square" rtlCol="0">
            <a:spAutoFit/>
          </a:bodyPr>
          <a:p>
            <a:r>
              <a:rPr lang="en-US" altLang="zh-CN" sz="1800" dirty="0">
                <a:solidFill>
                  <a:srgbClr val="000000"/>
                </a:solidFill>
                <a:effectLst/>
                <a:latin typeface="Times New Roman" panose="02020603050405020304" pitchFamily="18" charset="0"/>
                <a:ea typeface="宋体" panose="02010600030101010101" pitchFamily="2" charset="-122"/>
              </a:rPr>
              <a:t>5.</a:t>
            </a:r>
            <a:r>
              <a:rPr lang="zh-CN" altLang="zh-CN" sz="1800" dirty="0">
                <a:solidFill>
                  <a:srgbClr val="000000"/>
                </a:solidFill>
                <a:effectLst/>
                <a:latin typeface="Times New Roman" panose="02020603050405020304" pitchFamily="18" charset="0"/>
                <a:ea typeface="宋体" panose="02010600030101010101" pitchFamily="2" charset="-122"/>
              </a:rPr>
              <a:t>好友推荐</a:t>
            </a:r>
            <a:r>
              <a:rPr lang="zh-CN" altLang="zh-CN" sz="1800" dirty="0">
                <a:solidFill>
                  <a:srgbClr val="000000"/>
                </a:solidFill>
                <a:effectLst/>
                <a:latin typeface="Times New Roman" panose="02020603050405020304" pitchFamily="18" charset="0"/>
                <a:ea typeface="宋体" panose="02010600030101010101" pitchFamily="2" charset="-122"/>
              </a:rPr>
              <a:t>算法</a:t>
            </a:r>
            <a:endParaRPr lang="zh-CN" altLang="zh-CN" sz="1800" dirty="0">
              <a:solidFill>
                <a:srgbClr val="000000"/>
              </a:solidFill>
              <a:effectLst/>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4320540" y="333375"/>
            <a:ext cx="7153275" cy="6353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p:cNvSpPr txBox="1"/>
          <p:nvPr/>
        </p:nvSpPr>
        <p:spPr>
          <a:xfrm>
            <a:off x="546638" y="1424638"/>
            <a:ext cx="4588157" cy="368300"/>
          </a:xfrm>
          <a:prstGeom prst="rect">
            <a:avLst/>
          </a:prstGeom>
          <a:noFill/>
        </p:spPr>
        <p:txBody>
          <a:bodyPr wrap="square" rtlCol="0">
            <a:spAutoFit/>
          </a:bodyPr>
          <a:p>
            <a:r>
              <a:rPr lang="en-US" altLang="zh-CN" sz="1800" dirty="0">
                <a:solidFill>
                  <a:srgbClr val="000000"/>
                </a:solidFill>
                <a:effectLst/>
                <a:latin typeface="Times New Roman" panose="02020603050405020304" pitchFamily="18" charset="0"/>
                <a:ea typeface="宋体" panose="02010600030101010101" pitchFamily="2" charset="-122"/>
              </a:rPr>
              <a:t>5.</a:t>
            </a:r>
            <a:r>
              <a:rPr lang="zh-CN" altLang="zh-CN" sz="1800" dirty="0">
                <a:solidFill>
                  <a:srgbClr val="000000"/>
                </a:solidFill>
                <a:effectLst/>
                <a:latin typeface="Times New Roman" panose="02020603050405020304" pitchFamily="18" charset="0"/>
                <a:ea typeface="宋体" panose="02010600030101010101" pitchFamily="2" charset="-122"/>
              </a:rPr>
              <a:t>好友推荐</a:t>
            </a:r>
            <a:r>
              <a:rPr lang="zh-CN" altLang="zh-CN" sz="1800" dirty="0">
                <a:solidFill>
                  <a:srgbClr val="000000"/>
                </a:solidFill>
                <a:effectLst/>
                <a:latin typeface="Times New Roman" panose="02020603050405020304" pitchFamily="18" charset="0"/>
                <a:ea typeface="宋体" panose="02010600030101010101" pitchFamily="2" charset="-122"/>
              </a:rPr>
              <a:t>算法</a:t>
            </a:r>
            <a:endParaRPr lang="zh-CN" altLang="zh-CN" sz="1800" dirty="0">
              <a:solidFill>
                <a:srgbClr val="000000"/>
              </a:solidFill>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149985" y="2510790"/>
            <a:ext cx="9895840" cy="274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p:cNvSpPr txBox="1"/>
          <p:nvPr/>
        </p:nvSpPr>
        <p:spPr>
          <a:xfrm>
            <a:off x="546638" y="1424638"/>
            <a:ext cx="4588157" cy="368300"/>
          </a:xfrm>
          <a:prstGeom prst="rect">
            <a:avLst/>
          </a:prstGeom>
          <a:noFill/>
        </p:spPr>
        <p:txBody>
          <a:bodyPr wrap="square" rtlCol="0">
            <a:spAutoFit/>
          </a:bodyPr>
          <a:p>
            <a:r>
              <a:rPr lang="en-US" altLang="zh-CN" sz="1800" dirty="0">
                <a:solidFill>
                  <a:srgbClr val="000000"/>
                </a:solidFill>
                <a:effectLst/>
                <a:latin typeface="Times New Roman" panose="02020603050405020304" pitchFamily="18" charset="0"/>
                <a:ea typeface="宋体" panose="02010600030101010101" pitchFamily="2" charset="-122"/>
              </a:rPr>
              <a:t>5.</a:t>
            </a:r>
            <a:r>
              <a:rPr lang="zh-CN" altLang="zh-CN" sz="1800" dirty="0">
                <a:solidFill>
                  <a:srgbClr val="000000"/>
                </a:solidFill>
                <a:effectLst/>
                <a:latin typeface="Times New Roman" panose="02020603050405020304" pitchFamily="18" charset="0"/>
                <a:ea typeface="宋体" panose="02010600030101010101" pitchFamily="2" charset="-122"/>
              </a:rPr>
              <a:t>好友推荐</a:t>
            </a:r>
            <a:r>
              <a:rPr lang="zh-CN" altLang="zh-CN" sz="1800" dirty="0">
                <a:solidFill>
                  <a:srgbClr val="000000"/>
                </a:solidFill>
                <a:effectLst/>
                <a:latin typeface="Times New Roman" panose="02020603050405020304" pitchFamily="18" charset="0"/>
                <a:ea typeface="宋体" panose="02010600030101010101" pitchFamily="2" charset="-122"/>
              </a:rPr>
              <a:t>算法</a:t>
            </a:r>
            <a:endParaRPr lang="zh-CN" altLang="zh-CN" sz="1800" dirty="0">
              <a:solidFill>
                <a:srgbClr val="000000"/>
              </a:solidFill>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2894965" y="1424940"/>
            <a:ext cx="6248400" cy="4838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p:cNvSpPr txBox="1"/>
          <p:nvPr/>
        </p:nvSpPr>
        <p:spPr>
          <a:xfrm>
            <a:off x="546638" y="1424638"/>
            <a:ext cx="4588157" cy="368300"/>
          </a:xfrm>
          <a:prstGeom prst="rect">
            <a:avLst/>
          </a:prstGeom>
          <a:noFill/>
        </p:spPr>
        <p:txBody>
          <a:bodyPr wrap="square" rtlCol="0">
            <a:spAutoFit/>
          </a:bodyPr>
          <a:p>
            <a:r>
              <a:rPr lang="en-US" altLang="zh-CN" sz="1800" dirty="0">
                <a:solidFill>
                  <a:srgbClr val="000000"/>
                </a:solidFill>
                <a:effectLst/>
                <a:latin typeface="Times New Roman" panose="02020603050405020304" pitchFamily="18" charset="0"/>
                <a:ea typeface="宋体" panose="02010600030101010101" pitchFamily="2" charset="-122"/>
              </a:rPr>
              <a:t>6.</a:t>
            </a:r>
            <a:r>
              <a:rPr lang="zh-CN" altLang="en-US" sz="1800" dirty="0">
                <a:solidFill>
                  <a:srgbClr val="000000"/>
                </a:solidFill>
                <a:effectLst/>
                <a:latin typeface="Times New Roman" panose="02020603050405020304" pitchFamily="18" charset="0"/>
                <a:ea typeface="宋体" panose="02010600030101010101" pitchFamily="2" charset="-122"/>
              </a:rPr>
              <a:t>测试</a:t>
            </a:r>
            <a:r>
              <a:rPr lang="zh-CN" altLang="en-US" sz="1800" dirty="0">
                <a:solidFill>
                  <a:srgbClr val="000000"/>
                </a:solidFill>
                <a:effectLst/>
                <a:latin typeface="Times New Roman" panose="02020603050405020304" pitchFamily="18" charset="0"/>
                <a:ea typeface="宋体" panose="02010600030101010101" pitchFamily="2" charset="-122"/>
              </a:rPr>
              <a:t>代码</a:t>
            </a:r>
            <a:endParaRPr lang="zh-CN" altLang="en-US" sz="1800" dirty="0">
              <a:solidFill>
                <a:srgbClr val="000000"/>
              </a:solidFill>
              <a:effectLst/>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633095" y="1793240"/>
            <a:ext cx="7896225" cy="3409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204869" y="970953"/>
            <a:ext cx="1005403" cy="806290"/>
            <a:chOff x="7779199" y="970953"/>
            <a:chExt cx="1005403" cy="806290"/>
          </a:xfrm>
        </p:grpSpPr>
        <p:sp>
          <p:nvSpPr>
            <p:cNvPr id="13" name="矩形 12"/>
            <p:cNvSpPr/>
            <p:nvPr/>
          </p:nvSpPr>
          <p:spPr>
            <a:xfrm>
              <a:off x="7779199" y="1438689"/>
              <a:ext cx="1005403" cy="338554"/>
            </a:xfrm>
            <a:prstGeom prst="rect">
              <a:avLst/>
            </a:prstGeom>
          </p:spPr>
          <p:txBody>
            <a:bodyPr wrap="none">
              <a:spAutoFit/>
            </a:bodyPr>
            <a:lstStyle/>
            <a:p>
              <a:pPr>
                <a:defRPr/>
              </a:pPr>
              <a:r>
                <a:rPr lang="zh-CN" altLang="en-US" sz="1600" dirty="0">
                  <a:latin typeface="思源黑体 CN Bold" panose="020B0800000000000000" pitchFamily="34" charset="-122"/>
                  <a:ea typeface="思源黑体 CN Bold" panose="020B0800000000000000" pitchFamily="34" charset="-122"/>
                </a:rPr>
                <a:t>项目背景</a:t>
              </a:r>
              <a:endParaRPr lang="zh-CN" altLang="en-US" sz="1600" dirty="0">
                <a:latin typeface="思源黑体 CN Bold" panose="020B0800000000000000" pitchFamily="34" charset="-122"/>
                <a:ea typeface="思源黑体 CN Bold" panose="020B0800000000000000" pitchFamily="34" charset="-122"/>
              </a:endParaRPr>
            </a:p>
          </p:txBody>
        </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204869" y="2222427"/>
            <a:ext cx="1005403" cy="800145"/>
            <a:chOff x="7779199" y="2222427"/>
            <a:chExt cx="1005403" cy="800145"/>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7779199" y="2684018"/>
              <a:ext cx="1005403" cy="338554"/>
            </a:xfrm>
            <a:prstGeom prst="rect">
              <a:avLst/>
            </a:prstGeom>
          </p:spPr>
          <p:txBody>
            <a:bodyPr wrap="none">
              <a:spAutoFit/>
            </a:bodyPr>
            <a:lstStyle/>
            <a:p>
              <a:pPr>
                <a:defRPr/>
              </a:pPr>
              <a:r>
                <a:rPr lang="zh-CN" altLang="en-US" sz="1600" dirty="0">
                  <a:latin typeface="思源黑体 CN Bold" panose="020B0800000000000000" pitchFamily="34" charset="-122"/>
                  <a:ea typeface="思源黑体 CN Bold" panose="020B0800000000000000" pitchFamily="34" charset="-122"/>
                </a:rPr>
                <a:t>实现方法</a:t>
              </a:r>
              <a:endParaRPr lang="zh-CN" altLang="en-US" sz="1600" dirty="0">
                <a:latin typeface="思源黑体 CN Bold" panose="020B0800000000000000" pitchFamily="34" charset="-122"/>
                <a:ea typeface="思源黑体 CN Bold" panose="020B0800000000000000" pitchFamily="34" charset="-122"/>
              </a:endParaRPr>
            </a:p>
          </p:txBody>
        </p:sp>
      </p:grpSp>
      <p:grpSp>
        <p:nvGrpSpPr>
          <p:cNvPr id="23" name="组合 22"/>
          <p:cNvGrpSpPr/>
          <p:nvPr/>
        </p:nvGrpSpPr>
        <p:grpSpPr>
          <a:xfrm>
            <a:off x="8204869" y="3473901"/>
            <a:ext cx="1005403" cy="778585"/>
            <a:chOff x="7779199" y="3473901"/>
            <a:chExt cx="1005403" cy="778585"/>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7" name="矩形 26"/>
            <p:cNvSpPr/>
            <p:nvPr/>
          </p:nvSpPr>
          <p:spPr>
            <a:xfrm>
              <a:off x="7779199" y="3913932"/>
              <a:ext cx="1005403" cy="338554"/>
            </a:xfrm>
            <a:prstGeom prst="rect">
              <a:avLst/>
            </a:prstGeom>
          </p:spPr>
          <p:txBody>
            <a:bodyPr wrap="none">
              <a:spAutoFit/>
            </a:bodyPr>
            <a:lstStyle/>
            <a:p>
              <a:pPr>
                <a:defRPr/>
              </a:pPr>
              <a:r>
                <a:rPr lang="zh-CN" altLang="en-US" sz="1600" dirty="0">
                  <a:latin typeface="思源黑体 CN Bold" panose="020B0800000000000000" pitchFamily="34" charset="-122"/>
                  <a:ea typeface="思源黑体 CN Bold" panose="020B0800000000000000" pitchFamily="34" charset="-122"/>
                </a:rPr>
                <a:t>项目制作</a:t>
              </a:r>
              <a:endParaRPr lang="zh-CN" altLang="en-US" sz="1600" dirty="0">
                <a:latin typeface="思源黑体 CN Bold" panose="020B0800000000000000" pitchFamily="34" charset="-122"/>
                <a:ea typeface="思源黑体 CN Bold" panose="020B0800000000000000" pitchFamily="34" charset="-122"/>
              </a:endParaRPr>
            </a:p>
          </p:txBody>
        </p:sp>
      </p:grpSp>
      <p:grpSp>
        <p:nvGrpSpPr>
          <p:cNvPr id="32" name="组合 31"/>
          <p:cNvGrpSpPr/>
          <p:nvPr/>
        </p:nvGrpSpPr>
        <p:grpSpPr>
          <a:xfrm>
            <a:off x="8204869" y="4725375"/>
            <a:ext cx="953249" cy="802135"/>
            <a:chOff x="7779199" y="4725375"/>
            <a:chExt cx="953249" cy="802135"/>
          </a:xfrm>
        </p:grpSpPr>
        <p:grpSp>
          <p:nvGrpSpPr>
            <p:cNvPr id="33" name="组合 32"/>
            <p:cNvGrpSpPr/>
            <p:nvPr/>
          </p:nvGrpSpPr>
          <p:grpSpPr>
            <a:xfrm>
              <a:off x="7789473" y="4725375"/>
              <a:ext cx="942975" cy="523220"/>
              <a:chOff x="6095999" y="3498928"/>
              <a:chExt cx="942975" cy="523220"/>
            </a:xfrm>
          </p:grpSpPr>
          <p:sp>
            <p:nvSpPr>
              <p:cNvPr id="37"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38" name="组合 37"/>
              <p:cNvGrpSpPr/>
              <p:nvPr/>
            </p:nvGrpSpPr>
            <p:grpSpPr>
              <a:xfrm>
                <a:off x="6107209" y="3498928"/>
                <a:ext cx="721873" cy="523220"/>
                <a:chOff x="6380812" y="2688081"/>
                <a:chExt cx="721873" cy="523220"/>
              </a:xfrm>
            </p:grpSpPr>
            <p:sp>
              <p:nvSpPr>
                <p:cNvPr id="39" name="文本框 38"/>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04</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40" name="直接连接符 39"/>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6" name="矩形 35"/>
            <p:cNvSpPr/>
            <p:nvPr/>
          </p:nvSpPr>
          <p:spPr>
            <a:xfrm>
              <a:off x="7779199" y="5188956"/>
              <a:ext cx="595035" cy="338554"/>
            </a:xfrm>
            <a:prstGeom prst="rect">
              <a:avLst/>
            </a:prstGeom>
          </p:spPr>
          <p:txBody>
            <a:bodyPr wrap="none">
              <a:spAutoFit/>
            </a:bodyPr>
            <a:lstStyle/>
            <a:p>
              <a:pPr>
                <a:defRPr/>
              </a:pPr>
              <a:r>
                <a:rPr lang="zh-CN" altLang="en-US" sz="1600" dirty="0">
                  <a:latin typeface="思源黑体 CN Bold" panose="020B0800000000000000" pitchFamily="34" charset="-122"/>
                  <a:ea typeface="思源黑体 CN Bold" panose="020B0800000000000000" pitchFamily="34" charset="-122"/>
                </a:rPr>
                <a:t>结论</a:t>
              </a:r>
              <a:endParaRPr lang="zh-CN" altLang="en-US" sz="1600" dirty="0">
                <a:latin typeface="思源黑体 CN Bold" panose="020B0800000000000000" pitchFamily="34" charset="-122"/>
                <a:ea typeface="思源黑体 CN Bold" panose="020B0800000000000000" pitchFamily="34" charset="-122"/>
              </a:endParaRPr>
            </a:p>
          </p:txBody>
        </p:sp>
      </p:grpSp>
      <p:sp>
        <p:nvSpPr>
          <p:cNvPr id="2" name="文本框 1"/>
          <p:cNvSpPr txBox="1"/>
          <p:nvPr/>
        </p:nvSpPr>
        <p:spPr>
          <a:xfrm>
            <a:off x="5693144" y="3529854"/>
            <a:ext cx="1757212" cy="646331"/>
          </a:xfrm>
          <a:prstGeom prst="rect">
            <a:avLst/>
          </a:prstGeom>
          <a:noFill/>
        </p:spPr>
        <p:txBody>
          <a:bodyPr wrap="none" rtlCol="0">
            <a:spAutoFit/>
          </a:bodyPr>
          <a:lstStyle/>
          <a:p>
            <a:r>
              <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3600" dirty="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50" fill="hold"/>
                                        <p:tgtEl>
                                          <p:spTgt spid="2"/>
                                        </p:tgtEl>
                                        <p:attrNameLst>
                                          <p:attrName>ppt_x</p:attrName>
                                        </p:attrNameLst>
                                      </p:cBhvr>
                                      <p:tavLst>
                                        <p:tav tm="0">
                                          <p:val>
                                            <p:strVal val="1+#ppt_w/2"/>
                                          </p:val>
                                        </p:tav>
                                        <p:tav tm="100000">
                                          <p:val>
                                            <p:strVal val="#ppt_x"/>
                                          </p:val>
                                        </p:tav>
                                      </p:tavLst>
                                    </p:anim>
                                    <p:anim calcmode="lin" valueType="num">
                                      <p:cBhvr additive="base">
                                        <p:cTn id="14" dur="2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5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250" fill="hold"/>
                                        <p:tgtEl>
                                          <p:spTgt spid="14"/>
                                        </p:tgtEl>
                                        <p:attrNameLst>
                                          <p:attrName>ppt_x</p:attrName>
                                        </p:attrNameLst>
                                      </p:cBhvr>
                                      <p:tavLst>
                                        <p:tav tm="0">
                                          <p:val>
                                            <p:strVal val="#ppt_x"/>
                                          </p:val>
                                        </p:tav>
                                        <p:tav tm="100000">
                                          <p:val>
                                            <p:strVal val="#ppt_x"/>
                                          </p:val>
                                        </p:tav>
                                      </p:tavLst>
                                    </p:anim>
                                    <p:anim calcmode="lin" valueType="num">
                                      <p:cBhvr additive="base">
                                        <p:cTn id="25"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250" fill="hold"/>
                                        <p:tgtEl>
                                          <p:spTgt spid="32"/>
                                        </p:tgtEl>
                                        <p:attrNameLst>
                                          <p:attrName>ppt_x</p:attrName>
                                        </p:attrNameLst>
                                      </p:cBhvr>
                                      <p:tavLst>
                                        <p:tav tm="0">
                                          <p:val>
                                            <p:strVal val="#ppt_x"/>
                                          </p:val>
                                        </p:tav>
                                        <p:tav tm="100000">
                                          <p:val>
                                            <p:strVal val="#ppt_x"/>
                                          </p:val>
                                        </p:tav>
                                      </p:tavLst>
                                    </p:anim>
                                    <p:anim calcmode="lin" valueType="num">
                                      <p:cBhvr additive="base">
                                        <p:cTn id="36" dur="2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836099" y="405924"/>
            <a:ext cx="5724499" cy="712836"/>
            <a:chOff x="716110" y="187653"/>
            <a:chExt cx="4203131" cy="712836"/>
          </a:xfrm>
        </p:grpSpPr>
        <p:sp>
          <p:nvSpPr>
            <p:cNvPr id="19" name="文本框 18"/>
            <p:cNvSpPr txBox="1"/>
            <p:nvPr/>
          </p:nvSpPr>
          <p:spPr>
            <a:xfrm>
              <a:off x="716110" y="187653"/>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研究结果</a:t>
              </a:r>
              <a:endParaRPr lang="zh-CN" altLang="en-US" sz="3600" b="1" dirty="0">
                <a:latin typeface="+mn-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
          <p:cNvSpPr txBox="1"/>
          <p:nvPr/>
        </p:nvSpPr>
        <p:spPr>
          <a:xfrm>
            <a:off x="546638" y="1424638"/>
            <a:ext cx="4588157" cy="368300"/>
          </a:xfrm>
          <a:prstGeom prst="rect">
            <a:avLst/>
          </a:prstGeom>
          <a:noFill/>
        </p:spPr>
        <p:txBody>
          <a:bodyPr wrap="square" rtlCol="0">
            <a:spAutoFit/>
          </a:bodyPr>
          <a:p>
            <a:r>
              <a:rPr lang="en-US" altLang="zh-CN" sz="1800" dirty="0">
                <a:solidFill>
                  <a:srgbClr val="000000"/>
                </a:solidFill>
                <a:effectLst/>
                <a:latin typeface="Times New Roman" panose="02020603050405020304" pitchFamily="18" charset="0"/>
                <a:ea typeface="宋体" panose="02010600030101010101" pitchFamily="2" charset="-122"/>
              </a:rPr>
              <a:t>6.</a:t>
            </a:r>
            <a:r>
              <a:rPr lang="zh-CN" altLang="en-US" sz="1800" dirty="0">
                <a:solidFill>
                  <a:srgbClr val="000000"/>
                </a:solidFill>
                <a:effectLst/>
                <a:latin typeface="Times New Roman" panose="02020603050405020304" pitchFamily="18" charset="0"/>
                <a:ea typeface="宋体" panose="02010600030101010101" pitchFamily="2" charset="-122"/>
              </a:rPr>
              <a:t>测试</a:t>
            </a:r>
            <a:r>
              <a:rPr lang="zh-CN" altLang="en-US" sz="1800" dirty="0">
                <a:solidFill>
                  <a:srgbClr val="000000"/>
                </a:solidFill>
                <a:effectLst/>
                <a:latin typeface="Times New Roman" panose="02020603050405020304" pitchFamily="18" charset="0"/>
                <a:ea typeface="宋体" panose="02010600030101010101" pitchFamily="2" charset="-122"/>
              </a:rPr>
              <a:t>代码</a:t>
            </a:r>
            <a:endParaRPr lang="zh-CN" altLang="en-US" sz="1800" dirty="0">
              <a:solidFill>
                <a:srgbClr val="000000"/>
              </a:solidFill>
              <a:effectLst/>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3038475" y="266700"/>
            <a:ext cx="7762875" cy="6324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529176" y="3140322"/>
              <a:ext cx="1107996"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结论</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818595" y="2085375"/>
            <a:ext cx="2554810" cy="1199156"/>
            <a:chOff x="9226008" y="-1169675"/>
            <a:chExt cx="1647803" cy="773433"/>
          </a:xfrm>
          <a:solidFill>
            <a:schemeClr val="tx1">
              <a:lumMod val="85000"/>
              <a:lumOff val="15000"/>
            </a:schemeClr>
          </a:solidFill>
        </p:grpSpPr>
        <p:sp>
          <p:nvSpPr>
            <p:cNvPr id="16" name="任意多边形 15"/>
            <p:cNvSpPr/>
            <p:nvPr/>
          </p:nvSpPr>
          <p:spPr>
            <a:xfrm>
              <a:off x="9226008" y="-1169675"/>
              <a:ext cx="767829" cy="773433"/>
            </a:xfrm>
            <a:custGeom>
              <a:avLst/>
              <a:gdLst/>
              <a:ahLst/>
              <a:cxnLst/>
              <a:rect l="l" t="t" r="r" b="b"/>
              <a:pathLst>
                <a:path w="767829" h="773433">
                  <a:moveTo>
                    <a:pt x="383186" y="0"/>
                  </a:moveTo>
                  <a:cubicBezTo>
                    <a:pt x="499323" y="52"/>
                    <a:pt x="592033" y="46540"/>
                    <a:pt x="661316" y="139464"/>
                  </a:cubicBezTo>
                  <a:cubicBezTo>
                    <a:pt x="730599" y="232388"/>
                    <a:pt x="766103" y="371436"/>
                    <a:pt x="767829" y="556608"/>
                  </a:cubicBezTo>
                  <a:cubicBezTo>
                    <a:pt x="767397" y="603342"/>
                    <a:pt x="764855" y="647227"/>
                    <a:pt x="760201" y="688263"/>
                  </a:cubicBezTo>
                  <a:lnTo>
                    <a:pt x="745113" y="773433"/>
                  </a:lnTo>
                  <a:lnTo>
                    <a:pt x="506019" y="773433"/>
                  </a:lnTo>
                  <a:lnTo>
                    <a:pt x="512259" y="739730"/>
                  </a:lnTo>
                  <a:cubicBezTo>
                    <a:pt x="519317" y="691261"/>
                    <a:pt x="522957" y="630221"/>
                    <a:pt x="523180" y="556608"/>
                  </a:cubicBezTo>
                  <a:cubicBezTo>
                    <a:pt x="522883" y="459043"/>
                    <a:pt x="516510" y="384341"/>
                    <a:pt x="504061" y="332502"/>
                  </a:cubicBezTo>
                  <a:cubicBezTo>
                    <a:pt x="491611" y="280663"/>
                    <a:pt x="474868" y="245264"/>
                    <a:pt x="453831" y="226305"/>
                  </a:cubicBezTo>
                  <a:cubicBezTo>
                    <a:pt x="432794" y="207345"/>
                    <a:pt x="409245" y="198400"/>
                    <a:pt x="383186" y="199471"/>
                  </a:cubicBezTo>
                  <a:cubicBezTo>
                    <a:pt x="357143" y="198400"/>
                    <a:pt x="333721" y="207345"/>
                    <a:pt x="312918" y="226305"/>
                  </a:cubicBezTo>
                  <a:cubicBezTo>
                    <a:pt x="292115" y="245264"/>
                    <a:pt x="275606" y="280663"/>
                    <a:pt x="263391" y="332502"/>
                  </a:cubicBezTo>
                  <a:cubicBezTo>
                    <a:pt x="251175" y="384341"/>
                    <a:pt x="244928" y="459043"/>
                    <a:pt x="244649" y="556608"/>
                  </a:cubicBezTo>
                  <a:cubicBezTo>
                    <a:pt x="244858" y="630221"/>
                    <a:pt x="248425" y="691261"/>
                    <a:pt x="255348" y="739730"/>
                  </a:cubicBezTo>
                  <a:lnTo>
                    <a:pt x="261470" y="773433"/>
                  </a:lnTo>
                  <a:lnTo>
                    <a:pt x="22526" y="773433"/>
                  </a:lnTo>
                  <a:lnTo>
                    <a:pt x="7548" y="688263"/>
                  </a:lnTo>
                  <a:cubicBezTo>
                    <a:pt x="2932" y="647227"/>
                    <a:pt x="416" y="603342"/>
                    <a:pt x="0" y="556608"/>
                  </a:cubicBezTo>
                  <a:cubicBezTo>
                    <a:pt x="1665" y="370162"/>
                    <a:pt x="36926" y="230750"/>
                    <a:pt x="105784" y="138372"/>
                  </a:cubicBezTo>
                  <a:cubicBezTo>
                    <a:pt x="174642" y="45994"/>
                    <a:pt x="267109" y="-130"/>
                    <a:pt x="3831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7" name="任意多边形 16"/>
            <p:cNvSpPr/>
            <p:nvPr/>
          </p:nvSpPr>
          <p:spPr>
            <a:xfrm>
              <a:off x="10056434" y="-1149273"/>
              <a:ext cx="817377" cy="753031"/>
            </a:xfrm>
            <a:custGeom>
              <a:avLst/>
              <a:gdLst/>
              <a:ahLst/>
              <a:cxnLst/>
              <a:rect l="l" t="t" r="r" b="b"/>
              <a:pathLst>
                <a:path w="817377" h="753031">
                  <a:moveTo>
                    <a:pt x="377447" y="0"/>
                  </a:moveTo>
                  <a:lnTo>
                    <a:pt x="696419" y="0"/>
                  </a:lnTo>
                  <a:lnTo>
                    <a:pt x="696419" y="616449"/>
                  </a:lnTo>
                  <a:lnTo>
                    <a:pt x="817377" y="616449"/>
                  </a:lnTo>
                  <a:lnTo>
                    <a:pt x="817377" y="753031"/>
                  </a:lnTo>
                  <a:lnTo>
                    <a:pt x="0" y="753031"/>
                  </a:lnTo>
                  <a:lnTo>
                    <a:pt x="0" y="633922"/>
                  </a:lnTo>
                  <a:lnTo>
                    <a:pt x="377447" y="0"/>
                  </a:lnTo>
                  <a:close/>
                  <a:moveTo>
                    <a:pt x="459054" y="216960"/>
                  </a:moveTo>
                  <a:cubicBezTo>
                    <a:pt x="445211" y="247638"/>
                    <a:pt x="431003" y="278499"/>
                    <a:pt x="416430" y="309542"/>
                  </a:cubicBezTo>
                  <a:cubicBezTo>
                    <a:pt x="401858" y="340585"/>
                    <a:pt x="386920" y="371445"/>
                    <a:pt x="371618" y="402124"/>
                  </a:cubicBezTo>
                  <a:lnTo>
                    <a:pt x="247745" y="616449"/>
                  </a:lnTo>
                  <a:lnTo>
                    <a:pt x="454686" y="616449"/>
                  </a:lnTo>
                  <a:lnTo>
                    <a:pt x="454686" y="457528"/>
                  </a:lnTo>
                  <a:cubicBezTo>
                    <a:pt x="454928" y="421807"/>
                    <a:pt x="456263" y="381712"/>
                    <a:pt x="458690" y="337244"/>
                  </a:cubicBezTo>
                  <a:cubicBezTo>
                    <a:pt x="461117" y="292775"/>
                    <a:pt x="463180" y="252680"/>
                    <a:pt x="464879" y="216960"/>
                  </a:cubicBezTo>
                  <a:lnTo>
                    <a:pt x="459054" y="216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ppt_x"/>
                                          </p:val>
                                        </p:tav>
                                        <p:tav tm="100000">
                                          <p:val>
                                            <p:strVal val="#ppt_x"/>
                                          </p:val>
                                        </p:tav>
                                      </p:tavLst>
                                    </p:anim>
                                    <p:anim calcmode="lin" valueType="num">
                                      <p:cBhvr additive="base">
                                        <p:cTn id="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64436" y="366866"/>
            <a:ext cx="4203131" cy="837023"/>
            <a:chOff x="774478" y="63466"/>
            <a:chExt cx="4203131" cy="837023"/>
          </a:xfrm>
        </p:grpSpPr>
        <p:sp>
          <p:nvSpPr>
            <p:cNvPr id="3" name="文本框 2"/>
            <p:cNvSpPr txBox="1"/>
            <p:nvPr/>
          </p:nvSpPr>
          <p:spPr>
            <a:xfrm>
              <a:off x="774478" y="63466"/>
              <a:ext cx="4203131" cy="623248"/>
            </a:xfrm>
            <a:prstGeom prst="rect">
              <a:avLst/>
            </a:prstGeom>
            <a:noFill/>
          </p:spPr>
          <p:txBody>
            <a:bodyPr wrap="square" lIns="68580" tIns="34290" rIns="68580" bIns="34290" rtlCol="0">
              <a:spAutoFit/>
            </a:bodyPr>
            <a:lstStyle/>
            <a:p>
              <a:pPr defTabSz="685800"/>
              <a:r>
                <a:rPr lang="zh-CN" altLang="en-US" sz="3600" b="1" dirty="0">
                  <a:latin typeface="+mn-ea"/>
                  <a:cs typeface="+mn-ea"/>
                  <a:sym typeface="+mn-lt"/>
                </a:rPr>
                <a:t>结论</a:t>
              </a:r>
              <a:endParaRPr lang="zh-CN" altLang="en-US" sz="3600" b="1" dirty="0">
                <a:latin typeface="+mn-ea"/>
                <a:cs typeface="+mn-ea"/>
                <a:sym typeface="+mn-lt"/>
              </a:endParaRPr>
            </a:p>
          </p:txBody>
        </p:sp>
        <p:cxnSp>
          <p:nvCxnSpPr>
            <p:cNvPr id="4" name="直接连接符 3"/>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grpSp>
        <p:nvGrpSpPr>
          <p:cNvPr id="24" name="组合 23"/>
          <p:cNvGrpSpPr/>
          <p:nvPr/>
        </p:nvGrpSpPr>
        <p:grpSpPr>
          <a:xfrm>
            <a:off x="256625" y="1524463"/>
            <a:ext cx="557634" cy="3463428"/>
            <a:chOff x="2145324" y="1902565"/>
            <a:chExt cx="557634" cy="3463428"/>
          </a:xfrm>
        </p:grpSpPr>
        <p:sp>
          <p:nvSpPr>
            <p:cNvPr id="25" name="Oval 12"/>
            <p:cNvSpPr/>
            <p:nvPr/>
          </p:nvSpPr>
          <p:spPr>
            <a:xfrm>
              <a:off x="2274735" y="5088321"/>
              <a:ext cx="277572" cy="277672"/>
            </a:xfrm>
            <a:prstGeom prst="ellipse">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endParaRPr>
            </a:p>
          </p:txBody>
        </p:sp>
        <p:cxnSp>
          <p:nvCxnSpPr>
            <p:cNvPr id="26" name="Straight Connector 26"/>
            <p:cNvCxnSpPr/>
            <p:nvPr/>
          </p:nvCxnSpPr>
          <p:spPr>
            <a:xfrm rot="16200000" flipH="1">
              <a:off x="1242427" y="3906143"/>
              <a:ext cx="2351684" cy="11744"/>
            </a:xfrm>
            <a:prstGeom prst="line">
              <a:avLst/>
            </a:prstGeom>
            <a:noFill/>
            <a:ln w="6350" cap="flat" cmpd="sng" algn="ctr">
              <a:solidFill>
                <a:sysClr val="windowText" lastClr="000000">
                  <a:lumMod val="85000"/>
                  <a:lumOff val="15000"/>
                </a:sysClr>
              </a:solidFill>
              <a:prstDash val="solid"/>
              <a:miter lim="800000"/>
            </a:ln>
            <a:effectLst/>
          </p:spPr>
        </p:cxnSp>
        <p:grpSp>
          <p:nvGrpSpPr>
            <p:cNvPr id="27" name="Group 59"/>
            <p:cNvGrpSpPr/>
            <p:nvPr/>
          </p:nvGrpSpPr>
          <p:grpSpPr>
            <a:xfrm>
              <a:off x="2145324" y="1902565"/>
              <a:ext cx="557634" cy="557836"/>
              <a:chOff x="2014215" y="1660936"/>
              <a:chExt cx="418280" cy="418280"/>
            </a:xfrm>
          </p:grpSpPr>
          <p:sp>
            <p:nvSpPr>
              <p:cNvPr id="28" name="Teardrop 25"/>
              <p:cNvSpPr/>
              <p:nvPr/>
            </p:nvSpPr>
            <p:spPr>
              <a:xfrm rot="8100000">
                <a:off x="2014215" y="1660936"/>
                <a:ext cx="418280" cy="418280"/>
              </a:xfrm>
              <a:prstGeom prst="teardrop">
                <a:avLst>
                  <a:gd name="adj" fmla="val 131619"/>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endParaRPr>
              </a:p>
            </p:txBody>
          </p:sp>
          <p:sp>
            <p:nvSpPr>
              <p:cNvPr id="29" name="Freeform 63"/>
              <p:cNvSpPr>
                <a:spLocks noEditPoints="1"/>
              </p:cNvSpPr>
              <p:nvPr/>
            </p:nvSpPr>
            <p:spPr bwMode="auto">
              <a:xfrm>
                <a:off x="2115407" y="1783949"/>
                <a:ext cx="199914" cy="171356"/>
              </a:xfrm>
              <a:custGeom>
                <a:avLst/>
                <a:gdLst/>
                <a:ahLst/>
                <a:cxnLst>
                  <a:cxn ang="0">
                    <a:pos x="15" y="2"/>
                  </a:cxn>
                  <a:cxn ang="0">
                    <a:pos x="0" y="4"/>
                  </a:cxn>
                  <a:cxn ang="0">
                    <a:pos x="0" y="62"/>
                  </a:cxn>
                  <a:cxn ang="0">
                    <a:pos x="9" y="71"/>
                  </a:cxn>
                  <a:cxn ang="0">
                    <a:pos x="53" y="45"/>
                  </a:cxn>
                  <a:cxn ang="0">
                    <a:pos x="58" y="31"/>
                  </a:cxn>
                  <a:cxn ang="0">
                    <a:pos x="307" y="11"/>
                  </a:cxn>
                  <a:cxn ang="0">
                    <a:pos x="95" y="11"/>
                  </a:cxn>
                  <a:cxn ang="0">
                    <a:pos x="85" y="27"/>
                  </a:cxn>
                  <a:cxn ang="0">
                    <a:pos x="85" y="51"/>
                  </a:cxn>
                  <a:cxn ang="0">
                    <a:pos x="102" y="62"/>
                  </a:cxn>
                  <a:cxn ang="0">
                    <a:pos x="314" y="60"/>
                  </a:cxn>
                  <a:cxn ang="0">
                    <a:pos x="323" y="43"/>
                  </a:cxn>
                  <a:cxn ang="0">
                    <a:pos x="323" y="20"/>
                  </a:cxn>
                  <a:cxn ang="0">
                    <a:pos x="307" y="11"/>
                  </a:cxn>
                  <a:cxn ang="0">
                    <a:pos x="53" y="147"/>
                  </a:cxn>
                  <a:cxn ang="0">
                    <a:pos x="60" y="138"/>
                  </a:cxn>
                  <a:cxn ang="0">
                    <a:pos x="15" y="112"/>
                  </a:cxn>
                  <a:cxn ang="0">
                    <a:pos x="4" y="111"/>
                  </a:cxn>
                  <a:cxn ang="0">
                    <a:pos x="0" y="163"/>
                  </a:cxn>
                  <a:cxn ang="0">
                    <a:pos x="4" y="172"/>
                  </a:cxn>
                  <a:cxn ang="0">
                    <a:pos x="15" y="172"/>
                  </a:cxn>
                  <a:cxn ang="0">
                    <a:pos x="102" y="112"/>
                  </a:cxn>
                  <a:cxn ang="0">
                    <a:pos x="85" y="123"/>
                  </a:cxn>
                  <a:cxn ang="0">
                    <a:pos x="85" y="147"/>
                  </a:cxn>
                  <a:cxn ang="0">
                    <a:pos x="95" y="163"/>
                  </a:cxn>
                  <a:cxn ang="0">
                    <a:pos x="307" y="163"/>
                  </a:cxn>
                  <a:cxn ang="0">
                    <a:pos x="323" y="154"/>
                  </a:cxn>
                  <a:cxn ang="0">
                    <a:pos x="323" y="129"/>
                  </a:cxn>
                  <a:cxn ang="0">
                    <a:pos x="314" y="114"/>
                  </a:cxn>
                  <a:cxn ang="0">
                    <a:pos x="53" y="232"/>
                  </a:cxn>
                  <a:cxn ang="0">
                    <a:pos x="9" y="205"/>
                  </a:cxn>
                  <a:cxn ang="0">
                    <a:pos x="0" y="214"/>
                  </a:cxn>
                  <a:cxn ang="0">
                    <a:pos x="0" y="272"/>
                  </a:cxn>
                  <a:cxn ang="0">
                    <a:pos x="15" y="274"/>
                  </a:cxn>
                  <a:cxn ang="0">
                    <a:pos x="58" y="245"/>
                  </a:cxn>
                  <a:cxn ang="0">
                    <a:pos x="53" y="232"/>
                  </a:cxn>
                  <a:cxn ang="0">
                    <a:pos x="102" y="214"/>
                  </a:cxn>
                  <a:cxn ang="0">
                    <a:pos x="91" y="219"/>
                  </a:cxn>
                  <a:cxn ang="0">
                    <a:pos x="85" y="248"/>
                  </a:cxn>
                  <a:cxn ang="0">
                    <a:pos x="91" y="261"/>
                  </a:cxn>
                  <a:cxn ang="0">
                    <a:pos x="307" y="266"/>
                  </a:cxn>
                  <a:cxn ang="0">
                    <a:pos x="319" y="261"/>
                  </a:cxn>
                  <a:cxn ang="0">
                    <a:pos x="323" y="232"/>
                  </a:cxn>
                  <a:cxn ang="0">
                    <a:pos x="319" y="219"/>
                  </a:cxn>
                  <a:cxn ang="0">
                    <a:pos x="307" y="214"/>
                  </a:cxn>
                </a:cxnLst>
                <a:rect l="0" t="0" r="r" b="b"/>
                <a:pathLst>
                  <a:path w="323" h="275">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ysClr val="window" lastClr="FFFFFF"/>
              </a:solidFill>
              <a:ln w="9525">
                <a:no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black">
                      <a:lumMod val="85000"/>
                      <a:lumOff val="15000"/>
                    </a:prstClr>
                  </a:solidFill>
                  <a:effectLst/>
                  <a:uLnTx/>
                  <a:uFillTx/>
                  <a:latin typeface="微软雅黑" panose="020B0503020204020204" charset="-122"/>
                  <a:ea typeface="微软雅黑" panose="020B0503020204020204" charset="-122"/>
                </a:endParaRPr>
              </a:p>
            </p:txBody>
          </p:sp>
        </p:grpSp>
      </p:grpSp>
      <p:sp>
        <p:nvSpPr>
          <p:cNvPr id="5" name="文本框 4"/>
          <p:cNvSpPr txBox="1"/>
          <p:nvPr/>
        </p:nvSpPr>
        <p:spPr>
          <a:xfrm>
            <a:off x="624269" y="1508162"/>
            <a:ext cx="10212497" cy="4339650"/>
          </a:xfrm>
          <a:prstGeom prst="rect">
            <a:avLst/>
          </a:prstGeom>
          <a:noFill/>
        </p:spPr>
        <p:txBody>
          <a:bodyPr wrap="square" rtlCol="0">
            <a:spAutoFit/>
          </a:bodyPr>
          <a:lstStyle/>
          <a:p>
            <a:pPr marL="304800" indent="304800" algn="l"/>
            <a:r>
              <a:rPr lang="zh-CN" altLang="zh-CN" sz="2000" dirty="0">
                <a:solidFill>
                  <a:srgbClr val="000000"/>
                </a:solidFill>
                <a:effectLst/>
                <a:latin typeface="Times New Roman" panose="02020603050405020304" pitchFamily="18" charset="0"/>
                <a:ea typeface="宋体" panose="02010600030101010101" pitchFamily="2" charset="-122"/>
              </a:rPr>
              <a:t>本次项目主要进行了无权无向图的构建，判断环的存在的函数的构建及相关分析，好友推荐程序的设计与编写。经过小组各个成员的不懈努力后，项目的运行过程与结果都符合目标预期，代码功能成功实现。我们互帮互助，让代码的漏洞层层修复，从开始的各种报错，到最后的成功运行，让我们的查漏补缺能力进一步增强，对于实验的讨论，我们都得到了更加丰富的知识，在代码方面都取得了提高，对于代码的识别与书写都有了不一样的见解，在以后的代码过程，会使用的更加得心应手，在观看别人的代码时，也能够通过自己的能力来理解他人的代码。通过该三级项目的实施，我们加深了对无权无向图的结构的理解，学会了初步运用所学知识进行简单实际问题的数据结构选择以及算法设计能力，对于网络中的数据推荐技术有了基本的理解。项目培养了我们的沟通交流、口头书面表达能力，以及团队协作能力。在本次项目的视线中，也体会到了我们认识的不足，所以，在今后，我们也会互帮互助，在未来的学习中更加的努力，对于数据结构更加深刻的学习，让我们的代码能力进一步提高。</a:t>
            </a:r>
            <a:endParaRPr lang="zh-CN" altLang="zh-CN" sz="2000" dirty="0">
              <a:effectLst/>
              <a:latin typeface="Times New Roman" panose="02020603050405020304" pitchFamily="18" charset="0"/>
              <a:ea typeface="宋体" panose="02010600030101010101" pitchFamily="2" charset="-122"/>
            </a:endParaRPr>
          </a:p>
          <a:p>
            <a:br>
              <a:rPr lang="en-US" altLang="zh-CN" sz="1800" dirty="0">
                <a:solidFill>
                  <a:srgbClr val="000000"/>
                </a:solidFill>
                <a:effectLst/>
                <a:latin typeface="Times New Roman" panose="02020603050405020304" pitchFamily="18" charset="0"/>
                <a:ea typeface="宋体" panose="02010600030101010101" pitchFamily="2" charset="-122"/>
              </a:rPr>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250" fill="hold"/>
                                        <p:tgtEl>
                                          <p:spTgt spid="24"/>
                                        </p:tgtEl>
                                        <p:attrNameLst>
                                          <p:attrName>ppt_x</p:attrName>
                                        </p:attrNameLst>
                                      </p:cBhvr>
                                      <p:tavLst>
                                        <p:tav tm="0">
                                          <p:val>
                                            <p:strVal val="#ppt_x"/>
                                          </p:val>
                                        </p:tav>
                                        <p:tav tm="100000">
                                          <p:val>
                                            <p:strVal val="#ppt_x"/>
                                          </p:val>
                                        </p:tav>
                                      </p:tavLst>
                                    </p:anim>
                                    <p:anim calcmode="lin" valueType="num">
                                      <p:cBhvr additive="base">
                                        <p:cTn id="14"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35183" y="3429000"/>
            <a:ext cx="3637836" cy="1230666"/>
            <a:chOff x="4474435" y="2848154"/>
            <a:chExt cx="3217484" cy="1230666"/>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4602496" y="3505803"/>
              <a:ext cx="2961357" cy="540725"/>
            </a:xfrm>
            <a:prstGeom prst="rect">
              <a:avLst/>
            </a:prstGeom>
            <a:noFill/>
          </p:spPr>
          <p:txBody>
            <a:bodyPr wrap="square" rtlCol="0">
              <a:spAutoFit/>
            </a:bodyPr>
            <a:lstStyle/>
            <a:p>
              <a:pPr algn="ctr">
                <a:lnSpc>
                  <a:spcPct val="120000"/>
                </a:lnSpc>
              </a:pPr>
              <a:r>
                <a:rPr kumimoji="1" lang="en-US" altLang="zh-CN" sz="2800" spc="-150" dirty="0">
                  <a:latin typeface="+mn-ea"/>
                </a:rPr>
                <a:t>21</a:t>
              </a:r>
              <a:r>
                <a:rPr kumimoji="1" lang="zh-CN" altLang="en-US" sz="2800" spc="-150" dirty="0">
                  <a:latin typeface="+mn-ea"/>
                </a:rPr>
                <a:t>级</a:t>
              </a:r>
              <a:r>
                <a:rPr kumimoji="1" lang="en-US" altLang="zh-CN" sz="2800" spc="-150" dirty="0">
                  <a:latin typeface="+mn-ea"/>
                </a:rPr>
                <a:t>5</a:t>
              </a:r>
              <a:r>
                <a:rPr kumimoji="1" lang="zh-CN" altLang="en-US" sz="2800" spc="-150" dirty="0">
                  <a:latin typeface="+mn-ea"/>
                </a:rPr>
                <a:t>班</a:t>
              </a:r>
              <a:r>
                <a:rPr kumimoji="1" lang="en-US" altLang="zh-CN" sz="2800" spc="-150" dirty="0">
                  <a:latin typeface="+mn-ea"/>
                </a:rPr>
                <a:t>4</a:t>
              </a:r>
              <a:r>
                <a:rPr kumimoji="1" lang="zh-CN" altLang="en-US" sz="2800" spc="-150" dirty="0">
                  <a:latin typeface="+mn-ea"/>
                </a:rPr>
                <a:t>组</a:t>
              </a:r>
              <a:endParaRPr kumimoji="1" lang="en-US" altLang="zh-CN" sz="2800" spc="-150" dirty="0">
                <a:latin typeface="+mn-ea"/>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67511" y="3140322"/>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项目背景</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917865" y="1139077"/>
            <a:ext cx="4376186" cy="5399519"/>
            <a:chOff x="7032165" y="1116017"/>
            <a:chExt cx="4603916" cy="5680502"/>
          </a:xfrm>
        </p:grpSpPr>
        <p:sp>
          <p:nvSpPr>
            <p:cNvPr id="43" name="圆角矩形 42"/>
            <p:cNvSpPr/>
            <p:nvPr/>
          </p:nvSpPr>
          <p:spPr>
            <a:xfrm>
              <a:off x="9186786" y="1410135"/>
              <a:ext cx="2449295" cy="4939864"/>
            </a:xfrm>
            <a:prstGeom prst="roundRect">
              <a:avLst>
                <a:gd name="adj" fmla="val 13686"/>
              </a:avLst>
            </a:prstGeom>
            <a:blipFill>
              <a:blip r:embed="rId1"/>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zh-CN" altLang="en-US">
                <a:solidFill>
                  <a:prstClr val="white"/>
                </a:solidFill>
              </a:endParaRPr>
            </a:p>
          </p:txBody>
        </p:sp>
        <p:sp>
          <p:nvSpPr>
            <p:cNvPr id="44" name="圆角矩形 43"/>
            <p:cNvSpPr/>
            <p:nvPr/>
          </p:nvSpPr>
          <p:spPr>
            <a:xfrm>
              <a:off x="7032165" y="1116017"/>
              <a:ext cx="2816519" cy="5680502"/>
            </a:xfrm>
            <a:prstGeom prst="roundRect">
              <a:avLst>
                <a:gd name="adj" fmla="val 13686"/>
              </a:avLst>
            </a:prstGeom>
            <a:blipFill>
              <a:blip r:embed="rId2"/>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zh-CN" altLang="en-US" dirty="0">
                <a:solidFill>
                  <a:prstClr val="white"/>
                </a:solidFill>
              </a:endParaRPr>
            </a:p>
          </p:txBody>
        </p:sp>
      </p:grpSp>
      <p:sp>
        <p:nvSpPr>
          <p:cNvPr id="50" name="矩形 49"/>
          <p:cNvSpPr/>
          <p:nvPr/>
        </p:nvSpPr>
        <p:spPr>
          <a:xfrm>
            <a:off x="649374" y="1418647"/>
            <a:ext cx="5660136" cy="4683760"/>
          </a:xfrm>
          <a:prstGeom prst="rect">
            <a:avLst/>
          </a:prstGeom>
        </p:spPr>
        <p:txBody>
          <a:bodyPr wrap="square" lIns="68573" tIns="34287" rIns="68573" bIns="34287">
            <a:spAutoFit/>
          </a:bodyPr>
          <a:lstStyle/>
          <a:p>
            <a:pPr indent="360045" defTabSz="685800">
              <a:lnSpc>
                <a:spcPct val="150000"/>
              </a:lnSpc>
            </a:pPr>
            <a:r>
              <a:rPr lang="zh-CN" altLang="zh-CN" sz="2000" dirty="0">
                <a:solidFill>
                  <a:srgbClr val="000000"/>
                </a:solidFill>
                <a:effectLst/>
                <a:latin typeface="宋体" panose="02010600030101010101" pitchFamily="2" charset="-122"/>
                <a:ea typeface="宋体" panose="02010600030101010101" pitchFamily="2" charset="-122"/>
              </a:rPr>
              <a:t>在生活中，网络聊天已经十分普及，但是人们往往不知道选择什么样的人作为自己的好友，好友推荐算法应运而生。但是</a:t>
            </a:r>
            <a:r>
              <a:rPr lang="en-US" altLang="zh-CN" sz="2000" dirty="0" err="1">
                <a:effectLst/>
                <a:latin typeface="宋体" panose="02010600030101010101" pitchFamily="2" charset="-122"/>
                <a:ea typeface="宋体" panose="02010600030101010101" pitchFamily="2" charset="-122"/>
                <a:cs typeface="宋体" panose="02010600030101010101" pitchFamily="2" charset="-122"/>
              </a:rPr>
              <a:t>随着社交网络的兴起与发展，用户数目规模呈现出指数级增长的趋势</a:t>
            </a:r>
            <a:r>
              <a:rPr lang="zh-CN" altLang="zh-CN" sz="2000" dirty="0">
                <a:effectLst/>
                <a:latin typeface="宋体" panose="02010600030101010101" pitchFamily="2" charset="-122"/>
                <a:ea typeface="宋体" panose="02010600030101010101" pitchFamily="2" charset="-122"/>
                <a:cs typeface="宋体" panose="02010600030101010101" pitchFamily="2" charset="-122"/>
              </a:rPr>
              <a:t>，好友推荐算法开始出现性能问题。</a:t>
            </a:r>
            <a:endParaRPr lang="en-US"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60045" defTabSz="685800">
              <a:lnSpc>
                <a:spcPct val="150000"/>
              </a:lnSpc>
            </a:pPr>
            <a:r>
              <a:rPr lang="zh-CN" altLang="zh-CN" sz="2000" dirty="0">
                <a:effectLst/>
                <a:latin typeface="Times New Roman" panose="02020603050405020304" pitchFamily="18" charset="0"/>
                <a:ea typeface="宋体" panose="02010600030101010101" pitchFamily="2" charset="-122"/>
              </a:rPr>
              <a:t>本程序将好友间的联系抽象为边构建无权无向图，并通过邻接数组的方式表示无权无向图，呈现了包括好友及好友间的联系。进入推荐程序后，可以通过寻找自身好友的好友与自己相同好友多人的进行推荐给自己。</a:t>
            </a:r>
            <a:endParaRPr lang="zh-CN" altLang="zh-CN" sz="1400" dirty="0">
              <a:effectLst/>
              <a:latin typeface="宋体" panose="02010600030101010101" pitchFamily="2" charset="-122"/>
              <a:ea typeface="宋体" panose="02010600030101010101" pitchFamily="2" charset="-122"/>
            </a:endParaRPr>
          </a:p>
        </p:txBody>
      </p:sp>
      <p:sp>
        <p:nvSpPr>
          <p:cNvPr id="2" name="文本框 1"/>
          <p:cNvSpPr txBox="1"/>
          <p:nvPr/>
        </p:nvSpPr>
        <p:spPr>
          <a:xfrm>
            <a:off x="550416" y="577028"/>
            <a:ext cx="3400147" cy="646331"/>
          </a:xfrm>
          <a:prstGeom prst="rect">
            <a:avLst/>
          </a:prstGeom>
          <a:noFill/>
        </p:spPr>
        <p:txBody>
          <a:bodyPr wrap="square" rtlCol="0">
            <a:spAutoFit/>
          </a:bodyPr>
          <a:lstStyle/>
          <a:p>
            <a:r>
              <a:rPr lang="zh-CN" altLang="en-US" sz="3600" b="1" dirty="0"/>
              <a:t>项目背景</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067511" y="3061087"/>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实现方法</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ppt_x"/>
                                          </p:val>
                                        </p:tav>
                                        <p:tav tm="100000">
                                          <p:val>
                                            <p:strVal val="#ppt_x"/>
                                          </p:val>
                                        </p:tav>
                                      </p:tavLst>
                                    </p:anim>
                                    <p:anim calcmode="lin" valueType="num">
                                      <p:cBhvr additive="base">
                                        <p:cTn id="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0416" y="577028"/>
            <a:ext cx="3400147" cy="646331"/>
          </a:xfrm>
          <a:prstGeom prst="rect">
            <a:avLst/>
          </a:prstGeom>
          <a:noFill/>
        </p:spPr>
        <p:txBody>
          <a:bodyPr wrap="square" rtlCol="0">
            <a:spAutoFit/>
          </a:bodyPr>
          <a:lstStyle/>
          <a:p>
            <a:r>
              <a:rPr lang="zh-CN" altLang="en-US" sz="3600" b="1" dirty="0"/>
              <a:t>现有的实现方法</a:t>
            </a:r>
            <a:endParaRPr lang="zh-CN" altLang="en-US" sz="3600" b="1" dirty="0"/>
          </a:p>
        </p:txBody>
      </p:sp>
      <p:sp>
        <p:nvSpPr>
          <p:cNvPr id="8" name="文本框 7"/>
          <p:cNvSpPr txBox="1"/>
          <p:nvPr/>
        </p:nvSpPr>
        <p:spPr>
          <a:xfrm>
            <a:off x="550416" y="1223359"/>
            <a:ext cx="10955044" cy="4678204"/>
          </a:xfrm>
          <a:prstGeom prst="rect">
            <a:avLst/>
          </a:prstGeom>
          <a:noFill/>
        </p:spPr>
        <p:txBody>
          <a:bodyPr wrap="square" rtlCol="0">
            <a:spAutoFit/>
          </a:bodyPr>
          <a:lstStyle/>
          <a:p>
            <a:pPr marL="285750" indent="-285750">
              <a:buFont typeface="Arial" panose="020B0604020202020204" pitchFamily="34" charset="0"/>
              <a:buChar char="•"/>
            </a:pPr>
            <a:r>
              <a:rPr lang="zh-CN" alt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根据用户属性的相似度推荐好友。</a:t>
            </a:r>
            <a:endParaRPr lang="en-US" altLang="zh-CN" sz="2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2000" dirty="0">
                <a:effectLst/>
                <a:ea typeface="宋体" panose="02010600030101010101" pitchFamily="2" charset="-122"/>
                <a:cs typeface="宋体" panose="02010600030101010101" pitchFamily="2" charset="-122"/>
              </a:rPr>
              <a:t> </a:t>
            </a:r>
            <a:r>
              <a:rPr lang="zh-CN" altLang="zh-CN" sz="2000" dirty="0">
                <a:effectLst/>
                <a:ea typeface="宋体" panose="02010600030101010101" pitchFamily="2" charset="-122"/>
                <a:cs typeface="宋体" panose="02010600030101010101" pitchFamily="2" charset="-122"/>
              </a:rPr>
              <a:t>利用好友关系图</a:t>
            </a:r>
            <a:r>
              <a:rPr lang="zh-CN" altLang="en-US" sz="2000" dirty="0">
                <a:effectLst/>
                <a:ea typeface="宋体" panose="02010600030101010101" pitchFamily="2" charset="-122"/>
                <a:cs typeface="宋体" panose="02010600030101010101" pitchFamily="2" charset="-122"/>
              </a:rPr>
              <a:t>。</a:t>
            </a:r>
            <a:r>
              <a:rPr lang="zh-CN" altLang="zh-CN" sz="2000" dirty="0">
                <a:effectLst/>
                <a:ea typeface="宋体" panose="02010600030101010101" pitchFamily="2" charset="-122"/>
                <a:cs typeface="宋体" panose="02010600030101010101" pitchFamily="2" charset="-122"/>
              </a:rPr>
              <a:t>这种方法主要分为两类，一类是利用好友关系图的局部特性推荐好友，根据三元闭包理论，如果</a:t>
            </a:r>
            <a:r>
              <a:rPr lang="en-US" altLang="zh-CN" sz="2000" dirty="0">
                <a:effectLst/>
                <a:ea typeface="宋体" panose="02010600030101010101" pitchFamily="2" charset="-122"/>
                <a:cs typeface="宋体" panose="02010600030101010101" pitchFamily="2" charset="-122"/>
              </a:rPr>
              <a:t>A</a:t>
            </a:r>
            <a:r>
              <a:rPr lang="zh-CN" altLang="zh-CN" sz="2000" dirty="0">
                <a:effectLst/>
                <a:ea typeface="宋体" panose="02010600030101010101" pitchFamily="2" charset="-122"/>
                <a:cs typeface="宋体" panose="02010600030101010101" pitchFamily="2" charset="-122"/>
              </a:rPr>
              <a:t>与</a:t>
            </a:r>
            <a:r>
              <a:rPr lang="en-US" altLang="zh-CN" sz="2000" dirty="0">
                <a:effectLst/>
                <a:ea typeface="宋体" panose="02010600030101010101" pitchFamily="2" charset="-122"/>
                <a:cs typeface="宋体" panose="02010600030101010101" pitchFamily="2" charset="-122"/>
              </a:rPr>
              <a:t>B</a:t>
            </a:r>
            <a:r>
              <a:rPr lang="zh-CN" altLang="zh-CN" sz="2000" dirty="0">
                <a:effectLst/>
                <a:ea typeface="宋体" panose="02010600030101010101" pitchFamily="2" charset="-122"/>
                <a:cs typeface="宋体" panose="02010600030101010101" pitchFamily="2" charset="-122"/>
              </a:rPr>
              <a:t>是好友，</a:t>
            </a:r>
            <a:r>
              <a:rPr lang="en-US" altLang="zh-CN" sz="2000" dirty="0">
                <a:effectLst/>
                <a:ea typeface="宋体" panose="02010600030101010101" pitchFamily="2" charset="-122"/>
                <a:cs typeface="宋体" panose="02010600030101010101" pitchFamily="2" charset="-122"/>
              </a:rPr>
              <a:t>B</a:t>
            </a:r>
            <a:r>
              <a:rPr lang="zh-CN" altLang="zh-CN" sz="2000" dirty="0">
                <a:effectLst/>
                <a:ea typeface="宋体" panose="02010600030101010101" pitchFamily="2" charset="-122"/>
                <a:cs typeface="宋体" panose="02010600030101010101" pitchFamily="2" charset="-122"/>
              </a:rPr>
              <a:t>与</a:t>
            </a:r>
            <a:r>
              <a:rPr lang="en-US" altLang="zh-CN" sz="2000" dirty="0">
                <a:effectLst/>
                <a:ea typeface="宋体" panose="02010600030101010101" pitchFamily="2" charset="-122"/>
                <a:cs typeface="宋体" panose="02010600030101010101" pitchFamily="2" charset="-122"/>
              </a:rPr>
              <a:t>C</a:t>
            </a:r>
            <a:r>
              <a:rPr lang="zh-CN" altLang="zh-CN" sz="2000" dirty="0">
                <a:effectLst/>
                <a:ea typeface="宋体" panose="02010600030101010101" pitchFamily="2" charset="-122"/>
                <a:cs typeface="宋体" panose="02010600030101010101" pitchFamily="2" charset="-122"/>
              </a:rPr>
              <a:t>是好友，则有</a:t>
            </a:r>
            <a:r>
              <a:rPr lang="en-US" altLang="zh-CN" sz="2000" dirty="0">
                <a:effectLst/>
                <a:ea typeface="宋体" panose="02010600030101010101" pitchFamily="2" charset="-122"/>
                <a:cs typeface="宋体" panose="02010600030101010101" pitchFamily="2" charset="-122"/>
              </a:rPr>
              <a:t>A</a:t>
            </a:r>
            <a:r>
              <a:rPr lang="zh-CN" altLang="zh-CN" sz="2000" dirty="0">
                <a:effectLst/>
                <a:ea typeface="宋体" panose="02010600030101010101" pitchFamily="2" charset="-122"/>
                <a:cs typeface="宋体" panose="02010600030101010101" pitchFamily="2" charset="-122"/>
              </a:rPr>
              <a:t>与</a:t>
            </a:r>
            <a:r>
              <a:rPr lang="en-US" altLang="zh-CN" sz="2000" dirty="0">
                <a:effectLst/>
                <a:ea typeface="宋体" panose="02010600030101010101" pitchFamily="2" charset="-122"/>
                <a:cs typeface="宋体" panose="02010600030101010101" pitchFamily="2" charset="-122"/>
              </a:rPr>
              <a:t>C</a:t>
            </a:r>
            <a:r>
              <a:rPr lang="zh-CN" altLang="zh-CN" sz="2000" dirty="0">
                <a:effectLst/>
                <a:ea typeface="宋体" panose="02010600030101010101" pitchFamily="2" charset="-122"/>
                <a:cs typeface="宋体" panose="02010600030101010101" pitchFamily="2" charset="-122"/>
              </a:rPr>
              <a:t>成为好友的趋势，如果两个人有很多共同的好友，那么他们将来很有可能成为好友，但是这种基于局部特性的方法由于利用信息的不充分，得到的结果往往不是很准确。另一类方法是根据好友关系图的全局特性，利用整个图结构的信息推荐好友，这种算法提高了好友推荐的准确性，但是在现实的社交网络中用户规模庞大，这种算法的时间复杂度太高，并且不适合应用在实时推荐。</a:t>
            </a:r>
            <a:endParaRPr lang="en-US" altLang="zh-CN" sz="2000" dirty="0">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en-US" altLang="zh-CN" sz="20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000" dirty="0">
                <a:effectLst/>
                <a:latin typeface="Times New Roman" panose="02020603050405020304" pitchFamily="18" charset="0"/>
                <a:ea typeface="宋体" panose="02010600030101010101" pitchFamily="2" charset="-122"/>
                <a:cs typeface="宋体" panose="02010600030101010101" pitchFamily="2" charset="-122"/>
              </a:rPr>
              <a:t>为了解决以上问题，基于小世界理论，出现了一种基于局部用户属性的算法。这种算法兼顾了三元闭包理论与同质性理论，拥有较高的准确性与可观的时间复杂度。但是</a:t>
            </a:r>
            <a:r>
              <a:rPr lang="zh-CN" altLang="en-US" sz="2000" dirty="0">
                <a:effectLst/>
                <a:latin typeface="Times New Roman" panose="02020603050405020304" pitchFamily="18" charset="0"/>
                <a:ea typeface="宋体" panose="02010600030101010101" pitchFamily="2" charset="-122"/>
                <a:cs typeface="宋体" panose="02010600030101010101" pitchFamily="2" charset="-122"/>
              </a:rPr>
              <a:t>本</a:t>
            </a:r>
            <a:r>
              <a:rPr lang="zh-CN" altLang="zh-CN" sz="2000" dirty="0">
                <a:effectLst/>
                <a:latin typeface="Times New Roman" panose="02020603050405020304" pitchFamily="18" charset="0"/>
                <a:ea typeface="宋体" panose="02010600030101010101" pitchFamily="2" charset="-122"/>
                <a:cs typeface="宋体" panose="02010600030101010101" pitchFamily="2" charset="-122"/>
              </a:rPr>
              <a:t>方法都是为一个独立的用户而设计的，随着社交网络的兴起与发展，用户数目规模呈现出指数级增长的趋势，面对大规模复杂的好友推荐时，还是会出现计算效率的问题，而且可扩展性不强。然而目前主要的研究都是进行用户属性相似度的函数设计或是采用异步、多线程、分布式计算等技术为每一个独立的用户的好友推荐进行计算。这些算法将每一个用户反复访问，时间复杂度会根据用户的规模增长呈指数级趋势增长。</a:t>
            </a:r>
            <a:endParaRPr lang="zh-CN" altLang="zh-CN" sz="20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3341832" y="1592888"/>
          <a:ext cx="5508335" cy="3672223"/>
        </p:xfrm>
        <a:graphic>
          <a:graphicData uri="http://schemas.openxmlformats.org/drawingml/2006/chart">
            <c:chart xmlns:c="http://schemas.openxmlformats.org/drawingml/2006/chart" xmlns:r="http://schemas.openxmlformats.org/officeDocument/2006/relationships" r:id="rId1"/>
          </a:graphicData>
        </a:graphic>
      </p:graphicFrame>
      <p:sp>
        <p:nvSpPr>
          <p:cNvPr id="3" name="文本框 2"/>
          <p:cNvSpPr txBox="1"/>
          <p:nvPr/>
        </p:nvSpPr>
        <p:spPr>
          <a:xfrm>
            <a:off x="1187430" y="2286721"/>
            <a:ext cx="3140904" cy="3170099"/>
          </a:xfrm>
          <a:prstGeom prst="rect">
            <a:avLst/>
          </a:prstGeom>
          <a:noFill/>
        </p:spPr>
        <p:txBody>
          <a:bodyPr wrap="square" rtlCol="0">
            <a:spAutoFit/>
          </a:bodyPr>
          <a:lstStyle/>
          <a:p>
            <a:r>
              <a:rPr lang="zh-CN" altLang="en-US" sz="2000" dirty="0">
                <a:latin typeface="+mj-ea"/>
                <a:ea typeface="+mj-ea"/>
              </a:rPr>
              <a:t>本组</a:t>
            </a:r>
            <a:r>
              <a:rPr lang="zh-CN" altLang="zh-CN" sz="2000" dirty="0">
                <a:latin typeface="+mj-ea"/>
                <a:ea typeface="+mj-ea"/>
              </a:rPr>
              <a:t>的无权无向图首先继承了课本中的</a:t>
            </a:r>
            <a:r>
              <a:rPr lang="en-US" altLang="zh-CN" sz="2000" dirty="0">
                <a:latin typeface="+mj-ea"/>
                <a:ea typeface="+mj-ea"/>
              </a:rPr>
              <a:t>graph</a:t>
            </a:r>
            <a:r>
              <a:rPr lang="zh-CN" altLang="zh-CN" sz="2000" dirty="0">
                <a:latin typeface="+mj-ea"/>
                <a:ea typeface="+mj-ea"/>
              </a:rPr>
              <a:t>抽象类，构建有权无向图，再通过将权统一为</a:t>
            </a:r>
            <a:r>
              <a:rPr lang="en-US" altLang="zh-CN" sz="2000" dirty="0">
                <a:latin typeface="+mj-ea"/>
                <a:ea typeface="+mj-ea"/>
              </a:rPr>
              <a:t>0</a:t>
            </a:r>
            <a:r>
              <a:rPr lang="zh-CN" altLang="zh-CN" sz="2000" dirty="0">
                <a:latin typeface="+mj-ea"/>
                <a:ea typeface="+mj-ea"/>
              </a:rPr>
              <a:t>构建无权无向图。这样既达到了无权无向图的需求，又拓展了图的通用性，有利于以后的程序添加或改写。按要求，我们还添加了采用</a:t>
            </a:r>
            <a:r>
              <a:rPr lang="en-US" altLang="zh-CN" sz="2000" dirty="0" err="1">
                <a:latin typeface="+mj-ea"/>
                <a:ea typeface="+mj-ea"/>
              </a:rPr>
              <a:t>bfs</a:t>
            </a:r>
            <a:r>
              <a:rPr lang="zh-CN" altLang="zh-CN" sz="2000" dirty="0">
                <a:latin typeface="+mj-ea"/>
                <a:ea typeface="+mj-ea"/>
              </a:rPr>
              <a:t>的回路判断算法并进行了分析。</a:t>
            </a:r>
            <a:endParaRPr lang="zh-CN" altLang="zh-CN" sz="2000" dirty="0">
              <a:latin typeface="+mj-ea"/>
              <a:ea typeface="+mj-ea"/>
            </a:endParaRPr>
          </a:p>
        </p:txBody>
      </p:sp>
      <p:sp>
        <p:nvSpPr>
          <p:cNvPr id="4" name="文本框 3"/>
          <p:cNvSpPr txBox="1"/>
          <p:nvPr/>
        </p:nvSpPr>
        <p:spPr>
          <a:xfrm>
            <a:off x="1137940" y="1868528"/>
            <a:ext cx="3437989" cy="392415"/>
          </a:xfrm>
          <a:prstGeom prst="rect">
            <a:avLst/>
          </a:prstGeom>
          <a:noFill/>
        </p:spPr>
        <p:txBody>
          <a:bodyPr wrap="square" lIns="68580" tIns="34290" rIns="68580" bIns="34290" rtlCol="0">
            <a:spAutoFit/>
          </a:bodyPr>
          <a:lstStyle/>
          <a:p>
            <a:pPr defTabSz="685800"/>
            <a:r>
              <a:rPr lang="zh-CN" altLang="zh-CN" sz="2000" b="1" dirty="0"/>
              <a:t>无权无向图的设计与</a:t>
            </a:r>
            <a:r>
              <a:rPr lang="zh-CN" altLang="zh-CN" sz="2100" b="1" dirty="0"/>
              <a:t>构建</a:t>
            </a:r>
            <a:endParaRPr lang="zh-CN" altLang="en-US" sz="2100" b="1" dirty="0">
              <a:solidFill>
                <a:schemeClr val="tx1">
                  <a:lumMod val="95000"/>
                  <a:lumOff val="5000"/>
                </a:schemeClr>
              </a:solidFill>
              <a:latin typeface="微软雅黑" panose="020B0503020204020204" charset="-122"/>
              <a:ea typeface="微软雅黑" panose="020B0503020204020204" charset="-122"/>
              <a:cs typeface="+mn-ea"/>
              <a:sym typeface="+mn-lt"/>
            </a:endParaRPr>
          </a:p>
        </p:txBody>
      </p:sp>
      <p:sp>
        <p:nvSpPr>
          <p:cNvPr id="7" name="文本框 6"/>
          <p:cNvSpPr txBox="1"/>
          <p:nvPr/>
        </p:nvSpPr>
        <p:spPr>
          <a:xfrm>
            <a:off x="8092142" y="2190950"/>
            <a:ext cx="3756892" cy="3751027"/>
          </a:xfrm>
          <a:prstGeom prst="rect">
            <a:avLst/>
          </a:prstGeom>
          <a:noFill/>
        </p:spPr>
        <p:txBody>
          <a:bodyPr wrap="square" rtlCol="0">
            <a:spAutoFit/>
          </a:bodyPr>
          <a:lstStyle/>
          <a:p>
            <a:pPr>
              <a:lnSpc>
                <a:spcPct val="120000"/>
              </a:lnSpc>
              <a:spcBef>
                <a:spcPct val="0"/>
              </a:spcBef>
            </a:pPr>
            <a:r>
              <a:rPr lang="zh-CN" altLang="en-US" sz="2000" dirty="0"/>
              <a:t>本组</a:t>
            </a:r>
            <a:r>
              <a:rPr lang="zh-CN" altLang="zh-CN" sz="2000" dirty="0"/>
              <a:t>将用户抽象为点，将好友间的联系抽象为边，以此构建无权无向图，并通过邻接数组的方式表示无权无向图，呈现了包括好友及好友间的联系。进入推荐程序后，程序会通过比较不同用户（点）与当前用户间的二阶相似度（即有多少相同的好友，具体定义见项目基本原理），以此为依据向用户推荐最合适的好友。</a:t>
            </a:r>
            <a:endParaRPr lang="en-US" altLang="zh-CN" sz="2000" spc="-150" dirty="0">
              <a:solidFill>
                <a:schemeClr val="tx1">
                  <a:lumMod val="95000"/>
                  <a:lumOff val="5000"/>
                </a:schemeClr>
              </a:solidFill>
              <a:latin typeface="思源黑体 CN Light" panose="020B0300000000000000" pitchFamily="34" charset="-122"/>
              <a:ea typeface="思源黑体 CN Light" panose="020B0300000000000000" pitchFamily="34" charset="-122"/>
              <a:cs typeface="Arial" panose="020B0604020202020204" pitchFamily="34" charset="0"/>
              <a:sym typeface="+mn-lt"/>
            </a:endParaRPr>
          </a:p>
        </p:txBody>
      </p:sp>
      <p:sp>
        <p:nvSpPr>
          <p:cNvPr id="8" name="文本框 7"/>
          <p:cNvSpPr txBox="1"/>
          <p:nvPr/>
        </p:nvSpPr>
        <p:spPr>
          <a:xfrm>
            <a:off x="7794974" y="1878917"/>
            <a:ext cx="2110385" cy="407804"/>
          </a:xfrm>
          <a:prstGeom prst="rect">
            <a:avLst/>
          </a:prstGeom>
          <a:noFill/>
        </p:spPr>
        <p:txBody>
          <a:bodyPr wrap="square" lIns="68580" tIns="34290" rIns="68580" bIns="34290" rtlCol="0">
            <a:spAutoFit/>
          </a:bodyPr>
          <a:lstStyle/>
          <a:p>
            <a:pPr algn="r" defTabSz="685800"/>
            <a:r>
              <a:rPr lang="zh-CN" altLang="zh-CN" sz="2100" b="1" dirty="0">
                <a:latin typeface="+mn-ea"/>
              </a:rPr>
              <a:t>好友推荐程序</a:t>
            </a:r>
            <a:endParaRPr lang="zh-CN" altLang="en-US" sz="2100" b="1" dirty="0">
              <a:solidFill>
                <a:schemeClr val="tx1">
                  <a:lumMod val="95000"/>
                  <a:lumOff val="5000"/>
                </a:schemeClr>
              </a:solidFill>
              <a:latin typeface="+mn-ea"/>
              <a:cs typeface="+mn-ea"/>
              <a:sym typeface="+mn-lt"/>
            </a:endParaRPr>
          </a:p>
        </p:txBody>
      </p:sp>
      <p:grpSp>
        <p:nvGrpSpPr>
          <p:cNvPr id="18" name="组合 17"/>
          <p:cNvGrpSpPr/>
          <p:nvPr/>
        </p:nvGrpSpPr>
        <p:grpSpPr>
          <a:xfrm>
            <a:off x="1058041" y="436838"/>
            <a:ext cx="5325004" cy="712836"/>
            <a:chOff x="724988" y="187653"/>
            <a:chExt cx="5325004" cy="712836"/>
          </a:xfrm>
        </p:grpSpPr>
        <p:sp>
          <p:nvSpPr>
            <p:cNvPr id="19" name="文本框 18"/>
            <p:cNvSpPr txBox="1"/>
            <p:nvPr/>
          </p:nvSpPr>
          <p:spPr>
            <a:xfrm>
              <a:off x="724988" y="187653"/>
              <a:ext cx="5325004" cy="623248"/>
            </a:xfrm>
            <a:prstGeom prst="rect">
              <a:avLst/>
            </a:prstGeom>
            <a:noFill/>
          </p:spPr>
          <p:txBody>
            <a:bodyPr wrap="square" lIns="68580" tIns="34290" rIns="68580" bIns="34290" rtlCol="0">
              <a:spAutoFit/>
            </a:bodyPr>
            <a:lstStyle/>
            <a:p>
              <a:pPr defTabSz="685800"/>
              <a:r>
                <a:rPr lang="zh-CN" altLang="en-US" sz="3600" b="1" dirty="0">
                  <a:latin typeface="+mj-ea"/>
                  <a:ea typeface="+mj-ea"/>
                  <a:cs typeface="+mn-ea"/>
                  <a:sym typeface="+mn-lt"/>
                </a:rPr>
                <a:t>本组应用的实现方法</a:t>
              </a:r>
              <a:endParaRPr lang="zh-CN" altLang="en-US" sz="3600" b="1" dirty="0">
                <a:latin typeface="+mj-ea"/>
                <a:ea typeface="+mj-ea"/>
                <a:cs typeface="+mn-ea"/>
                <a:sym typeface="+mn-lt"/>
              </a:endParaRPr>
            </a:p>
          </p:txBody>
        </p:sp>
        <p:cxnSp>
          <p:nvCxnSpPr>
            <p:cNvPr id="20" name="直接连接符 19"/>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5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28148" y="3429248"/>
            <a:ext cx="2935705" cy="1230666"/>
            <a:chOff x="4615322" y="2848154"/>
            <a:chExt cx="2935705" cy="1230666"/>
          </a:xfrm>
        </p:grpSpPr>
        <p:sp>
          <p:nvSpPr>
            <p:cNvPr id="8" name="文本框 7"/>
            <p:cNvSpPr txBox="1"/>
            <p:nvPr/>
          </p:nvSpPr>
          <p:spPr>
            <a:xfrm>
              <a:off x="5132413" y="3140322"/>
              <a:ext cx="2031325" cy="646331"/>
            </a:xfrm>
            <a:prstGeom prst="rect">
              <a:avLst/>
            </a:prstGeom>
            <a:noFill/>
          </p:spPr>
          <p:txBody>
            <a:bodyPr wrap="none" rtlCol="0">
              <a:spAutoFit/>
            </a:bodyPr>
            <a:lstStyle/>
            <a:p>
              <a:pPr algn="ctr"/>
              <a:r>
                <a:rPr lang="zh-CN" altLang="en-US" sz="3600" dirty="0">
                  <a:latin typeface="思源黑体 CN Heavy" panose="020B0A00000000000000" pitchFamily="34" charset="-122"/>
                  <a:ea typeface="思源黑体 CN Heavy" panose="020B0A00000000000000" pitchFamily="34" charset="-122"/>
                </a:rPr>
                <a:t>项目制作</a:t>
              </a:r>
              <a:endParaRPr lang="zh-CN" altLang="en-US" sz="3600" dirty="0">
                <a:latin typeface="思源黑体 CN Heavy" panose="020B0A00000000000000" pitchFamily="34" charset="-122"/>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ppt_x"/>
                                          </p:val>
                                        </p:tav>
                                        <p:tav tm="100000">
                                          <p:val>
                                            <p:strVal val="#ppt_x"/>
                                          </p:val>
                                        </p:tav>
                                      </p:tavLst>
                                    </p:anim>
                                    <p:anim calcmode="lin" valueType="num">
                                      <p:cBhvr additive="base">
                                        <p:cTn id="14"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7199" y="520371"/>
            <a:ext cx="4488334" cy="712836"/>
            <a:chOff x="716110" y="187653"/>
            <a:chExt cx="4488334" cy="712836"/>
          </a:xfrm>
        </p:grpSpPr>
        <p:sp>
          <p:nvSpPr>
            <p:cNvPr id="3" name="文本框 2"/>
            <p:cNvSpPr txBox="1"/>
            <p:nvPr/>
          </p:nvSpPr>
          <p:spPr>
            <a:xfrm>
              <a:off x="716110" y="187653"/>
              <a:ext cx="4488334" cy="623248"/>
            </a:xfrm>
            <a:prstGeom prst="rect">
              <a:avLst/>
            </a:prstGeom>
            <a:noFill/>
          </p:spPr>
          <p:txBody>
            <a:bodyPr wrap="square" lIns="68580" tIns="34290" rIns="68580" bIns="34290" rtlCol="0">
              <a:spAutoFit/>
            </a:bodyPr>
            <a:lstStyle/>
            <a:p>
              <a:pPr defTabSz="685800"/>
              <a:r>
                <a:rPr lang="en-US" altLang="zh-CN" sz="3600" b="1" dirty="0" err="1">
                  <a:solidFill>
                    <a:srgbClr val="000000"/>
                  </a:solidFill>
                  <a:effectLst/>
                  <a:latin typeface="宋体" panose="02010600030101010101" pitchFamily="2" charset="-122"/>
                  <a:cs typeface="Times New Roman" panose="02020603050405020304" pitchFamily="18" charset="0"/>
                </a:rPr>
                <a:t>研究内容的基本原理</a:t>
              </a:r>
              <a:endParaRPr lang="zh-CN" altLang="en-US" sz="3600" b="1" dirty="0">
                <a:latin typeface="微软雅黑" panose="020B0503020204020204" charset="-122"/>
                <a:ea typeface="微软雅黑" panose="020B0503020204020204" charset="-122"/>
                <a:cs typeface="+mn-ea"/>
                <a:sym typeface="+mn-lt"/>
              </a:endParaRPr>
            </a:p>
          </p:txBody>
        </p:sp>
        <p:cxnSp>
          <p:nvCxnSpPr>
            <p:cNvPr id="4" name="直接连接符 3"/>
            <p:cNvCxnSpPr/>
            <p:nvPr/>
          </p:nvCxnSpPr>
          <p:spPr>
            <a:xfrm>
              <a:off x="774478" y="900489"/>
              <a:ext cx="683932" cy="0"/>
            </a:xfrm>
            <a:prstGeom prst="line">
              <a:avLst/>
            </a:prstGeom>
            <a:noFill/>
            <a:ln w="9525" cap="flat" cmpd="sng" algn="ctr">
              <a:solidFill>
                <a:schemeClr val="tx1">
                  <a:lumMod val="65000"/>
                  <a:lumOff val="35000"/>
                </a:schemeClr>
              </a:solidFill>
              <a:prstDash val="solid"/>
              <a:miter lim="800000"/>
            </a:ln>
            <a:effectLst/>
          </p:spPr>
        </p:cxnSp>
      </p:grpSp>
      <p:grpSp>
        <p:nvGrpSpPr>
          <p:cNvPr id="9" name="组合 8"/>
          <p:cNvGrpSpPr/>
          <p:nvPr/>
        </p:nvGrpSpPr>
        <p:grpSpPr>
          <a:xfrm>
            <a:off x="316778" y="2104218"/>
            <a:ext cx="940842" cy="940842"/>
            <a:chOff x="2361414" y="1854736"/>
            <a:chExt cx="1603375" cy="1603375"/>
          </a:xfrm>
          <a:solidFill>
            <a:srgbClr val="1B4367"/>
          </a:solidFill>
        </p:grpSpPr>
        <p:sp>
          <p:nvSpPr>
            <p:cNvPr id="10" name="Rectangle 3"/>
            <p:cNvSpPr/>
            <p:nvPr/>
          </p:nvSpPr>
          <p:spPr>
            <a:xfrm>
              <a:off x="2361414" y="1854736"/>
              <a:ext cx="1603375" cy="1603375"/>
            </a:xfrm>
            <a:prstGeom prst="flowChartConnector">
              <a:avLst/>
            </a:prstGeom>
            <a:solidFill>
              <a:schemeClr val="tx1">
                <a:lumMod val="75000"/>
                <a:lumOff val="25000"/>
              </a:schemeClr>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altLang="zh-CN" sz="1000" b="0" i="0" u="none" strike="noStrike" kern="0" cap="none" spc="0" normalizeH="0" baseline="0" noProof="0" dirty="0">
                <a:ln>
                  <a:noFill/>
                </a:ln>
                <a:effectLst/>
                <a:uLnTx/>
                <a:uFillTx/>
                <a:latin typeface="微软雅黑" panose="020B0503020204020204" charset="-122"/>
                <a:ea typeface="微软雅黑" panose="020B0503020204020204" charset="-122"/>
                <a:cs typeface="+mn-ea"/>
                <a:sym typeface="+mn-lt"/>
              </a:endParaRPr>
            </a:p>
          </p:txBody>
        </p:sp>
        <p:sp>
          <p:nvSpPr>
            <p:cNvPr id="11"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FFFFFF"/>
            </a:solidFill>
            <a:ln w="9525">
              <a:noFill/>
            </a:ln>
          </p:spPr>
          <p:txBody>
            <a:bodyPr/>
            <a:lstStyle/>
            <a:p>
              <a:pPr marL="0" marR="0" lvl="0" indent="0" defTabSz="6858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effectLst/>
                <a:uLnTx/>
                <a:uFillTx/>
                <a:latin typeface="微软雅黑" panose="020B0503020204020204" charset="-122"/>
                <a:ea typeface="微软雅黑" panose="020B0503020204020204" charset="-122"/>
                <a:cs typeface="+mn-ea"/>
                <a:sym typeface="+mn-lt"/>
              </a:endParaRPr>
            </a:p>
          </p:txBody>
        </p:sp>
      </p:grpSp>
      <p:sp>
        <p:nvSpPr>
          <p:cNvPr id="17" name="TextBox 13"/>
          <p:cNvSpPr txBox="1"/>
          <p:nvPr/>
        </p:nvSpPr>
        <p:spPr>
          <a:xfrm>
            <a:off x="1497598" y="2099019"/>
            <a:ext cx="3351383" cy="2215991"/>
          </a:xfrm>
          <a:prstGeom prst="rect">
            <a:avLst/>
          </a:prstGeom>
          <a:noFill/>
          <a:ln w="9525">
            <a:noFill/>
            <a:miter/>
          </a:ln>
        </p:spPr>
        <p:txBody>
          <a:bodyPr wrap="square" lIns="0" tIns="0" rIns="0" bIns="0">
            <a:spAutoFit/>
          </a:bodyPr>
          <a:lstStyle/>
          <a:p>
            <a:pPr indent="304800" algn="l"/>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用邻接数组描述的</a:t>
            </a:r>
            <a:r>
              <a:rPr lang="en-US" altLang="zh-CN" sz="1800" dirty="0" err="1">
                <a:solidFill>
                  <a:srgbClr val="000000"/>
                </a:solidFill>
                <a:effectLst/>
                <a:latin typeface="Times New Roman" panose="02020603050405020304" pitchFamily="18" charset="0"/>
                <a:ea typeface="宋体" panose="02010600030101010101" pitchFamily="2" charset="-122"/>
              </a:rPr>
              <a:t>arraygraph</a:t>
            </a:r>
            <a:r>
              <a:rPr lang="zh-CN" altLang="zh-CN" sz="1800" dirty="0">
                <a:solidFill>
                  <a:srgbClr val="000000"/>
                </a:solidFill>
                <a:effectLst/>
                <a:latin typeface="Times New Roman" panose="02020603050405020304" pitchFamily="18" charset="0"/>
                <a:ea typeface="宋体" panose="02010600030101010101" pitchFamily="2" charset="-122"/>
              </a:rPr>
              <a:t>类采用数组线性表来描述邻接表</a:t>
            </a:r>
            <a:endParaRPr lang="zh-CN" altLang="zh-CN" sz="1800" dirty="0">
              <a:effectLst/>
              <a:latin typeface="Times New Roman" panose="02020603050405020304" pitchFamily="18" charset="0"/>
              <a:ea typeface="宋体" panose="02010600030101010101" pitchFamily="2" charset="-122"/>
            </a:endParaRPr>
          </a:p>
          <a:p>
            <a:pPr indent="304800" algn="l"/>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公有方法</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graph::cycle()</a:t>
            </a:r>
            <a:r>
              <a:rPr lang="zh-CN" altLang="zh-CN" sz="1800" dirty="0">
                <a:effectLst/>
                <a:latin typeface="Times New Roman" panose="02020603050405020304" pitchFamily="18" charset="0"/>
                <a:ea typeface="宋体" panose="02010600030101010101" pitchFamily="2" charset="-122"/>
                <a:cs typeface="宋体" panose="02010600030101010101" pitchFamily="2" charset="-122"/>
              </a:rPr>
              <a:t>采用广度优先搜索</a:t>
            </a:r>
            <a:endParaRPr lang="zh-CN" altLang="zh-CN" sz="1800" dirty="0">
              <a:effectLst/>
              <a:latin typeface="Times New Roman" panose="02020603050405020304" pitchFamily="18" charset="0"/>
              <a:ea typeface="宋体" panose="02010600030101010101" pitchFamily="2" charset="-122"/>
            </a:endParaRPr>
          </a:p>
          <a:p>
            <a:pPr indent="304800" algn="l"/>
            <a:r>
              <a:rPr lang="zh-CN" altLang="zh-CN" sz="1800" dirty="0">
                <a:solidFill>
                  <a:srgbClr val="000000"/>
                </a:solidFill>
                <a:effectLst/>
                <a:latin typeface="Times New Roman" panose="02020603050405020304" pitchFamily="18" charset="0"/>
                <a:ea typeface="宋体" panose="02010600030101010101" pitchFamily="2" charset="-122"/>
              </a:rPr>
              <a:t>好友关系用好友关系图来描述，每一个独立的用户抽象为图的顶点，而用户与用户之间的好友关系抽象为顶点与顶点之间的边。</a:t>
            </a:r>
            <a:endParaRPr lang="zh-CN" altLang="zh-CN" sz="1800" dirty="0">
              <a:effectLst/>
              <a:latin typeface="Times New Roman" panose="02020603050405020304" pitchFamily="18" charset="0"/>
              <a:ea typeface="宋体" panose="02010600030101010101" pitchFamily="2" charset="-122"/>
            </a:endParaRPr>
          </a:p>
        </p:txBody>
      </p:sp>
      <p:grpSp>
        <p:nvGrpSpPr>
          <p:cNvPr id="18" name="组合 17"/>
          <p:cNvGrpSpPr/>
          <p:nvPr/>
        </p:nvGrpSpPr>
        <p:grpSpPr>
          <a:xfrm>
            <a:off x="5224835" y="2072732"/>
            <a:ext cx="939725" cy="940842"/>
            <a:chOff x="4856202" y="1222146"/>
            <a:chExt cx="1201103" cy="1202531"/>
          </a:xfrm>
          <a:solidFill>
            <a:srgbClr val="1B4367"/>
          </a:solidFill>
        </p:grpSpPr>
        <p:sp>
          <p:nvSpPr>
            <p:cNvPr id="19" name="Rectangle 6"/>
            <p:cNvSpPr/>
            <p:nvPr/>
          </p:nvSpPr>
          <p:spPr>
            <a:xfrm>
              <a:off x="4856202" y="1222146"/>
              <a:ext cx="1201103" cy="1202531"/>
            </a:xfrm>
            <a:prstGeom prst="flowChartConnector">
              <a:avLst/>
            </a:prstGeom>
            <a:solidFill>
              <a:srgbClr val="294F73"/>
            </a:solidFill>
            <a:ln w="9525">
              <a:noFill/>
              <a:miter/>
            </a:ln>
          </p:spPr>
          <p:txBody>
            <a:bodyPr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en-US" altLang="zh-CN" sz="1000" b="0" i="0" u="none" strike="noStrike" kern="0" cap="none" spc="0" normalizeH="0" baseline="0" noProof="0" dirty="0">
                <a:ln>
                  <a:noFill/>
                </a:ln>
                <a:effectLst/>
                <a:uLnTx/>
                <a:uFillTx/>
                <a:latin typeface="微软雅黑" panose="020B0503020204020204" charset="-122"/>
                <a:ea typeface="微软雅黑" panose="020B0503020204020204" charset="-122"/>
                <a:cs typeface="+mn-ea"/>
                <a:sym typeface="+mn-lt"/>
              </a:endParaRPr>
            </a:p>
          </p:txBody>
        </p:sp>
        <p:sp>
          <p:nvSpPr>
            <p:cNvPr id="20"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effectLst/>
                <a:uLnTx/>
                <a:uFillTx/>
                <a:latin typeface="Calibri" panose="020F0502020204030204" pitchFamily="34" charset="0"/>
                <a:ea typeface="宋体" panose="02010600030101010101" pitchFamily="2" charset="-122"/>
              </a:endParaRPr>
            </a:p>
          </p:txBody>
        </p:sp>
      </p:grpSp>
      <p:grpSp>
        <p:nvGrpSpPr>
          <p:cNvPr id="21" name="组合 20"/>
          <p:cNvGrpSpPr/>
          <p:nvPr/>
        </p:nvGrpSpPr>
        <p:grpSpPr>
          <a:xfrm>
            <a:off x="6317834" y="2072732"/>
            <a:ext cx="5874166" cy="2537566"/>
            <a:chOff x="7827986" y="2230016"/>
            <a:chExt cx="2429499" cy="1484390"/>
          </a:xfrm>
        </p:grpSpPr>
        <p:sp>
          <p:nvSpPr>
            <p:cNvPr id="22" name="TextBox 13"/>
            <p:cNvSpPr txBox="1"/>
            <p:nvPr/>
          </p:nvSpPr>
          <p:spPr>
            <a:xfrm>
              <a:off x="7827986" y="2230016"/>
              <a:ext cx="1401112" cy="276999"/>
            </a:xfrm>
            <a:prstGeom prst="rect">
              <a:avLst/>
            </a:prstGeom>
            <a:noFill/>
            <a:ln w="9525">
              <a:noFill/>
              <a:miter/>
            </a:ln>
          </p:spPr>
          <p:txBody>
            <a:bodyPr wrap="square" lIns="0" tIns="0" rIns="0" bIns="0">
              <a:spAutoFit/>
            </a:bodyPr>
            <a:lstStyle/>
            <a:p>
              <a:pPr algn="l"/>
              <a:r>
                <a:rPr lang="zh-CN" altLang="zh-CN" sz="1800" b="1" dirty="0">
                  <a:effectLst/>
                  <a:latin typeface="Times New Roman" panose="02020603050405020304" pitchFamily="18" charset="0"/>
                  <a:ea typeface="宋体" panose="02010600030101010101" pitchFamily="2" charset="-122"/>
                  <a:cs typeface="宋体" panose="02010600030101010101" pitchFamily="2" charset="-122"/>
                </a:rPr>
                <a:t>对问题的定义</a:t>
              </a:r>
              <a:endParaRPr lang="zh-CN" altLang="zh-CN" sz="1800" dirty="0">
                <a:effectLst/>
                <a:latin typeface="Times New Roman" panose="02020603050405020304" pitchFamily="18" charset="0"/>
                <a:ea typeface="宋体" panose="02010600030101010101" pitchFamily="2" charset="-122"/>
              </a:endParaRPr>
            </a:p>
          </p:txBody>
        </p:sp>
        <p:sp>
          <p:nvSpPr>
            <p:cNvPr id="23" name="TextBox 13"/>
            <p:cNvSpPr txBox="1"/>
            <p:nvPr/>
          </p:nvSpPr>
          <p:spPr>
            <a:xfrm>
              <a:off x="7827986" y="2379154"/>
              <a:ext cx="2429499" cy="1335252"/>
            </a:xfrm>
            <a:prstGeom prst="rect">
              <a:avLst/>
            </a:prstGeom>
            <a:noFill/>
            <a:ln w="9525">
              <a:noFill/>
              <a:miter/>
            </a:ln>
          </p:spPr>
          <p:txBody>
            <a:bodyPr wrap="square" lIns="0" tIns="0" rIns="0" bIns="0">
              <a:spAutoFit/>
            </a:bodyPr>
            <a:lstStyle>
              <a:defPPr>
                <a:defRPr lang="zh-CN"/>
              </a:defPPr>
              <a:lvl1pPr>
                <a:lnSpc>
                  <a:spcPct val="120000"/>
                </a:lnSpc>
                <a:spcBef>
                  <a:spcPct val="0"/>
                </a:spcBef>
                <a:defRPr kumimoji="1" sz="1050">
                  <a:solidFill>
                    <a:schemeClr val="tx1">
                      <a:lumMod val="85000"/>
                      <a:lumOff val="15000"/>
                    </a:schemeClr>
                  </a:solidFill>
                  <a:latin typeface="思源黑体 CN Light" panose="020B0300000000000000" pitchFamily="34" charset="-122"/>
                  <a:ea typeface="思源黑体 CN Light" panose="020B0300000000000000" pitchFamily="34" charset="-122"/>
                </a:defRPr>
              </a:lvl1pPr>
            </a:lstStyle>
            <a:p>
              <a:pPr algn="l"/>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定义</a:t>
              </a:r>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1</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800" dirty="0">
                <a:solidFill>
                  <a:schemeClr val="tx1"/>
                </a:solidFill>
                <a:latin typeface="宋体" panose="02010600030101010101" pitchFamily="2" charset="-122"/>
                <a:ea typeface="宋体" panose="02010600030101010101" pitchFamily="2" charset="-122"/>
              </a:endParaRPr>
            </a:p>
            <a:p>
              <a:pPr algn="l"/>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设图</a:t>
              </a:r>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G=&lt;V,E&gt;,</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定义二阶相邻关系</a:t>
              </a:r>
              <a:endPar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R={&lt;v1,v3&gt;|v1,v2,v3∈V,(v1,v2),(v2,v3)∈E,(v1,v3)∉E}</a:t>
              </a:r>
              <a:endParaRPr lang="zh-CN" altLang="zh-CN" sz="1800" dirty="0">
                <a:solidFill>
                  <a:schemeClr val="tx1"/>
                </a:solidFill>
                <a:effectLst/>
                <a:latin typeface="宋体" panose="02010600030101010101" pitchFamily="2" charset="-122"/>
                <a:ea typeface="宋体" panose="02010600030101010101" pitchFamily="2" charset="-122"/>
              </a:endParaRPr>
            </a:p>
            <a:p>
              <a:pPr algn="l"/>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显然</a:t>
              </a:r>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R</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具有对称性。</a:t>
              </a:r>
              <a:endParaRPr lang="zh-CN" altLang="zh-CN" sz="1800" dirty="0">
                <a:solidFill>
                  <a:schemeClr val="tx1"/>
                </a:solidFill>
                <a:effectLst/>
                <a:latin typeface="宋体" panose="02010600030101010101" pitchFamily="2" charset="-122"/>
                <a:ea typeface="宋体" panose="02010600030101010101" pitchFamily="2" charset="-122"/>
              </a:endParaRPr>
            </a:p>
            <a:p>
              <a:pPr algn="l"/>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定义</a:t>
              </a:r>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b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br>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      设v1Rv2，则count(Neighbor(v1)∩Neighbor(v2))</a:t>
              </a:r>
              <a:endParaRPr lang="zh-CN" altLang="zh-CN" sz="1800" dirty="0">
                <a:solidFill>
                  <a:schemeClr val="tx1"/>
                </a:solidFill>
                <a:effectLst/>
                <a:latin typeface="宋体" panose="02010600030101010101" pitchFamily="2" charset="-122"/>
                <a:ea typeface="宋体" panose="02010600030101010101" pitchFamily="2" charset="-122"/>
              </a:endParaRPr>
            </a:p>
            <a:p>
              <a:r>
                <a:rPr lang="en-US"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称为v1与v2的二阶相似度</a:t>
              </a:r>
              <a:r>
                <a:rPr lang="zh-CN" altLang="zh-CN" sz="1800" dirty="0">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800" dirty="0">
                <a:solidFill>
                  <a:schemeClr val="tx1"/>
                </a:solidFill>
                <a:latin typeface="宋体" panose="02010600030101010101" pitchFamily="2" charset="-122"/>
                <a:ea typeface="宋体" panose="02010600030101010101" pitchFamily="2"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3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3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3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3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p="http://schemas.openxmlformats.org/presentationml/2006/main">
  <p:tag name="KSO_WM_UNIT_PLACING_PICTURE_USER_VIEWPORT" val="{&quot;height&quot;:9015,&quot;width&quot;:14190}"/>
</p:tagLst>
</file>

<file path=ppt/tags/tag2.xml><?xml version="1.0" encoding="utf-8"?>
<p:tagLst xmlns:p="http://schemas.openxmlformats.org/presentationml/2006/main">
  <p:tag name="ISPRING_PRESENTATION_TITLE" val="PowerPoint 演示文稿"/>
  <p:tag name="KSO_WPP_MARK_KEY" val="874ec311-b2df-4a20-a430-e76a5634a561"/>
  <p:tag name="COMMONDATA" val="eyJoZGlkIjoiZmJhYTQxZjMyYzI2OGYwMjE5OGZmOGM4NjkxMTExZ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2887</Words>
  <Application>WPS 演示</Application>
  <PresentationFormat>宽屏</PresentationFormat>
  <Paragraphs>159</Paragraphs>
  <Slides>23</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微软雅黑</vt:lpstr>
      <vt:lpstr>Helvetica</vt:lpstr>
      <vt:lpstr>思源黑体 CN Bold</vt:lpstr>
      <vt:lpstr>黑体</vt:lpstr>
      <vt:lpstr>思源黑体 CN Heavy</vt:lpstr>
      <vt:lpstr>Times New Roman</vt:lpstr>
      <vt:lpstr>思源黑体 CN Light</vt:lpstr>
      <vt:lpstr>Calibri</vt:lpstr>
      <vt:lpstr>Arial Unicode MS</vt:lpstr>
      <vt:lpstr>Calibri Light</vt:lpstr>
      <vt:lpstr>Cascadia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edith</cp:lastModifiedBy>
  <cp:revision>50</cp:revision>
  <dcterms:created xsi:type="dcterms:W3CDTF">2018-09-17T11:33:00Z</dcterms:created>
  <dcterms:modified xsi:type="dcterms:W3CDTF">2022-12-07T00:09:48Z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C68196CD5F4A4C2F91706D92520D3AB6</vt:lpwstr>
  </property>
  <property fmtid="{D5CDD505-2E9C-101B-9397-08002B2CF9AE}" pid="3" name="KSOProductBuildVer">
    <vt:lpwstr>2052-11.1.0.12763</vt:lpwstr>
  </property>
</Properties>
</file>