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390" r:id="rId3"/>
    <p:sldId id="455" r:id="rId5"/>
    <p:sldId id="515" r:id="rId6"/>
    <p:sldId id="456" r:id="rId7"/>
    <p:sldId id="512" r:id="rId8"/>
    <p:sldId id="529" r:id="rId9"/>
    <p:sldId id="527" r:id="rId10"/>
    <p:sldId id="528" r:id="rId11"/>
    <p:sldId id="497" r:id="rId12"/>
    <p:sldId id="425" r:id="rId13"/>
    <p:sldId id="430" r:id="rId14"/>
    <p:sldId id="406" r:id="rId15"/>
    <p:sldId id="408" r:id="rId16"/>
    <p:sldId id="416" r:id="rId17"/>
    <p:sldId id="409" r:id="rId18"/>
    <p:sldId id="444" r:id="rId19"/>
    <p:sldId id="388" r:id="rId20"/>
  </p:sldIdLst>
  <p:sldSz cx="9144000" cy="5143500" type="screen16x9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  <a:srgbClr val="3992DB"/>
    <a:srgbClr val="257D32"/>
    <a:srgbClr val="6E4B34"/>
    <a:srgbClr val="0F1836"/>
    <a:srgbClr val="F79600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>
      <p:cViewPr varScale="1">
        <p:scale>
          <a:sx n="146" d="100"/>
          <a:sy n="146" d="100"/>
        </p:scale>
        <p:origin x="86" y="463"/>
      </p:cViewPr>
      <p:guideLst>
        <p:guide orient="horz" pos="1786"/>
        <p:guide pos="29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3175"/>
        <p:guide pos="227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1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1800" b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 advTm="0"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3.xml"/><Relationship Id="rId7" Type="http://schemas.openxmlformats.org/officeDocument/2006/relationships/tags" Target="../tags/tag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1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001" y="1056900"/>
            <a:ext cx="9091503" cy="317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1282141" y="1967245"/>
            <a:ext cx="6561193" cy="1038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大规模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Web3D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情景的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负延迟加载算法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5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文本框 117"/>
          <p:cNvSpPr txBox="1"/>
          <p:nvPr/>
        </p:nvSpPr>
        <p:spPr>
          <a:xfrm>
            <a:off x="12700" y="-5715"/>
            <a:ext cx="3773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直接可见度的计算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46261" y="394322"/>
            <a:ext cx="8712968" cy="106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1691640" y="1094105"/>
            <a:ext cx="332105" cy="33782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278130" y="556260"/>
            <a:ext cx="2136140" cy="770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83210" y="1327150"/>
            <a:ext cx="2059305" cy="956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111885" y="1028065"/>
            <a:ext cx="6350" cy="68008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279775" y="730885"/>
          <a:ext cx="1352550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"/>
                <a:gridCol w="270510"/>
                <a:gridCol w="270510"/>
                <a:gridCol w="270510"/>
                <a:gridCol w="270510"/>
              </a:tblGrid>
              <a:tr h="25654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5654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545459"/>
                        </a:gs>
                        <a:gs pos="0">
                          <a:srgbClr val="8D8D90"/>
                        </a:gs>
                        <a:gs pos="100000">
                          <a:srgbClr val="1B1B21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545459"/>
                        </a:gs>
                        <a:gs pos="0">
                          <a:srgbClr val="8D8D90"/>
                        </a:gs>
                        <a:gs pos="100000">
                          <a:srgbClr val="1B1B21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5654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545459"/>
                        </a:gs>
                        <a:gs pos="0">
                          <a:srgbClr val="8D8D90"/>
                        </a:gs>
                        <a:gs pos="100000">
                          <a:srgbClr val="1B1B21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545459"/>
                        </a:gs>
                        <a:gs pos="0">
                          <a:srgbClr val="8D8D90"/>
                        </a:gs>
                        <a:gs pos="100000">
                          <a:srgbClr val="1B1B21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5654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5654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07315" y="69977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视点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71220" y="69977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屏幕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63395" y="75247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6730" y="2380615"/>
            <a:ext cx="1859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用透视投影进行渲染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2680335" y="1275715"/>
            <a:ext cx="310515" cy="287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131820" y="2351405"/>
            <a:ext cx="1706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一帧由像素构成的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5075555" y="1327150"/>
            <a:ext cx="292100" cy="287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立方体 24"/>
          <p:cNvSpPr/>
          <p:nvPr/>
        </p:nvSpPr>
        <p:spPr>
          <a:xfrm>
            <a:off x="6012180" y="578485"/>
            <a:ext cx="332105" cy="33782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083935" y="1347470"/>
            <a:ext cx="1080135" cy="86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立方体 27"/>
          <p:cNvSpPr/>
          <p:nvPr/>
        </p:nvSpPr>
        <p:spPr>
          <a:xfrm>
            <a:off x="7452360" y="1791335"/>
            <a:ext cx="332105" cy="33782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6336665" y="1342390"/>
            <a:ext cx="179705" cy="50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795645" y="2362200"/>
            <a:ext cx="2773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从上下左右前后六个方向分别进行投影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164070" y="1791335"/>
            <a:ext cx="0" cy="2266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 flipV="1">
            <a:off x="6372225" y="843280"/>
            <a:ext cx="215900" cy="34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6443980" y="1125855"/>
            <a:ext cx="230505" cy="149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553200" y="807720"/>
            <a:ext cx="5772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164070" y="1431925"/>
            <a:ext cx="6045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7205345" y="1715770"/>
            <a:ext cx="86360" cy="12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7524115" y="1716405"/>
            <a:ext cx="73660" cy="126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立方体 37"/>
          <p:cNvSpPr/>
          <p:nvPr/>
        </p:nvSpPr>
        <p:spPr>
          <a:xfrm>
            <a:off x="456565" y="3138805"/>
            <a:ext cx="332105" cy="33782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401955" y="3761105"/>
            <a:ext cx="1062355" cy="94869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立方体 40"/>
          <p:cNvSpPr/>
          <p:nvPr/>
        </p:nvSpPr>
        <p:spPr>
          <a:xfrm>
            <a:off x="1712595" y="4394200"/>
            <a:ext cx="332105" cy="33782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/>
          <p:nvPr/>
        </p:nvCxnSpPr>
        <p:spPr>
          <a:xfrm flipH="1" flipV="1">
            <a:off x="819150" y="3330575"/>
            <a:ext cx="170815" cy="35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906145" y="3565525"/>
            <a:ext cx="86360" cy="12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899160" y="3291840"/>
            <a:ext cx="5772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482090" y="3871595"/>
            <a:ext cx="6045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1475740" y="4156075"/>
            <a:ext cx="144145" cy="238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1769745" y="4152900"/>
            <a:ext cx="66675" cy="219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任意多边形 51"/>
          <p:cNvSpPr/>
          <p:nvPr/>
        </p:nvSpPr>
        <p:spPr>
          <a:xfrm>
            <a:off x="645795" y="3759200"/>
            <a:ext cx="201295" cy="69215"/>
          </a:xfrm>
          <a:custGeom>
            <a:avLst/>
            <a:gdLst>
              <a:gd name="connisteX0" fmla="*/ 201295 w 201295"/>
              <a:gd name="connsiteY0" fmla="*/ 0 h 69215"/>
              <a:gd name="connisteX1" fmla="*/ 137160 w 201295"/>
              <a:gd name="connsiteY1" fmla="*/ 5080 h 69215"/>
              <a:gd name="connisteX2" fmla="*/ 68580 w 201295"/>
              <a:gd name="connsiteY2" fmla="*/ 29845 h 69215"/>
              <a:gd name="connisteX3" fmla="*/ 0 w 201295"/>
              <a:gd name="connsiteY3" fmla="*/ 69215 h 692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01295" h="69215">
                <a:moveTo>
                  <a:pt x="201295" y="0"/>
                </a:moveTo>
                <a:cubicBezTo>
                  <a:pt x="189865" y="635"/>
                  <a:pt x="163830" y="-635"/>
                  <a:pt x="137160" y="5080"/>
                </a:cubicBezTo>
                <a:cubicBezTo>
                  <a:pt x="110490" y="10795"/>
                  <a:pt x="95885" y="17145"/>
                  <a:pt x="68580" y="29845"/>
                </a:cubicBezTo>
                <a:cubicBezTo>
                  <a:pt x="41275" y="42545"/>
                  <a:pt x="12065" y="61595"/>
                  <a:pt x="0" y="6921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>
            <a:off x="1353185" y="4318635"/>
            <a:ext cx="95250" cy="188595"/>
          </a:xfrm>
          <a:custGeom>
            <a:avLst/>
            <a:gdLst>
              <a:gd name="connisteX0" fmla="*/ 78740 w 79473"/>
              <a:gd name="connsiteY0" fmla="*/ 0 h 132080"/>
              <a:gd name="connisteX1" fmla="*/ 68580 w 79473"/>
              <a:gd name="connsiteY1" fmla="*/ 68580 h 132080"/>
              <a:gd name="connisteX2" fmla="*/ 0 w 79473"/>
              <a:gd name="connsiteY2" fmla="*/ 132080 h 1320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9473" h="132080">
                <a:moveTo>
                  <a:pt x="78740" y="0"/>
                </a:moveTo>
                <a:cubicBezTo>
                  <a:pt x="78105" y="12700"/>
                  <a:pt x="84455" y="41910"/>
                  <a:pt x="68580" y="68580"/>
                </a:cubicBezTo>
                <a:cubicBezTo>
                  <a:pt x="52705" y="95250"/>
                  <a:pt x="13335" y="120650"/>
                  <a:pt x="0" y="13208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12700" y="4803775"/>
            <a:ext cx="2621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所有构件投影到单位球上的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面积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6988175" y="3598545"/>
            <a:ext cx="1062355" cy="94869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6807835" y="3451225"/>
            <a:ext cx="1474470" cy="128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77" name="表格 76"/>
          <p:cNvGraphicFramePr/>
          <p:nvPr>
            <p:custDataLst>
              <p:tags r:id="rId2"/>
            </p:custDataLst>
          </p:nvPr>
        </p:nvGraphicFramePr>
        <p:xfrm>
          <a:off x="2991485" y="2996565"/>
          <a:ext cx="1352550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"/>
                <a:gridCol w="270510"/>
                <a:gridCol w="270510"/>
                <a:gridCol w="270510"/>
                <a:gridCol w="270510"/>
              </a:tblGrid>
              <a:tr h="25654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5654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545459"/>
                        </a:gs>
                        <a:gs pos="0">
                          <a:srgbClr val="8D8D90"/>
                        </a:gs>
                        <a:gs pos="100000">
                          <a:srgbClr val="1B1B21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545459"/>
                        </a:gs>
                        <a:gs pos="0">
                          <a:srgbClr val="8D8D90"/>
                        </a:gs>
                        <a:gs pos="100000">
                          <a:srgbClr val="1B1B21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5654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545459"/>
                        </a:gs>
                        <a:gs pos="0">
                          <a:srgbClr val="8D8D90"/>
                        </a:gs>
                        <a:gs pos="100000">
                          <a:srgbClr val="1B1B21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50000">
                          <a:srgbClr val="545459"/>
                        </a:gs>
                        <a:gs pos="0">
                          <a:srgbClr val="8D8D90"/>
                        </a:gs>
                        <a:gs pos="100000">
                          <a:srgbClr val="1B1B21"/>
                        </a:gs>
                      </a:gsLst>
                      <a:lin scaled="1"/>
                    </a:gra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5654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5654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表格 77"/>
          <p:cNvGraphicFramePr/>
          <p:nvPr>
            <p:custDataLst>
              <p:tags r:id="rId3"/>
            </p:custDataLst>
          </p:nvPr>
        </p:nvGraphicFramePr>
        <p:xfrm>
          <a:off x="4427220" y="3046095"/>
          <a:ext cx="1368425" cy="115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85"/>
                <a:gridCol w="273685"/>
                <a:gridCol w="273685"/>
                <a:gridCol w="273685"/>
                <a:gridCol w="273685"/>
              </a:tblGrid>
              <a:tr h="2311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1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1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1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1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" name="左箭头 78"/>
          <p:cNvSpPr/>
          <p:nvPr/>
        </p:nvSpPr>
        <p:spPr>
          <a:xfrm>
            <a:off x="2627630" y="3706495"/>
            <a:ext cx="182880" cy="1752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左箭头 79"/>
          <p:cNvSpPr/>
          <p:nvPr/>
        </p:nvSpPr>
        <p:spPr>
          <a:xfrm>
            <a:off x="6087110" y="3723640"/>
            <a:ext cx="182880" cy="1752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右大括号 80"/>
          <p:cNvSpPr/>
          <p:nvPr/>
        </p:nvSpPr>
        <p:spPr>
          <a:xfrm rot="5400000">
            <a:off x="4345940" y="2963545"/>
            <a:ext cx="104775" cy="28149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3372485" y="4443730"/>
            <a:ext cx="22040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s=1*0.8+1*0.8+1*0.9+1*0.8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下箭头 82"/>
          <p:cNvSpPr/>
          <p:nvPr/>
        </p:nvSpPr>
        <p:spPr>
          <a:xfrm>
            <a:off x="7151370" y="2663825"/>
            <a:ext cx="215900" cy="1962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3092450" y="4719320"/>
            <a:ext cx="2926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计算投影区域的像素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对应单位球上的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面积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083935" y="4732020"/>
            <a:ext cx="2926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计算每个像素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方格投影到单位球上的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面积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 87"/>
          <p:cNvCxnSpPr/>
          <p:nvPr/>
        </p:nvCxnSpPr>
        <p:spPr>
          <a:xfrm>
            <a:off x="6802755" y="3434715"/>
            <a:ext cx="721360" cy="64897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6946900" y="3434715"/>
            <a:ext cx="577215" cy="64897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>
            <a:off x="4211320" y="699770"/>
            <a:ext cx="72390" cy="21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4083050" y="483235"/>
            <a:ext cx="944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投影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直接连接符 91"/>
          <p:cNvCxnSpPr/>
          <p:nvPr/>
        </p:nvCxnSpPr>
        <p:spPr>
          <a:xfrm>
            <a:off x="6802755" y="3434715"/>
            <a:ext cx="14414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H="1">
            <a:off x="6901815" y="3218815"/>
            <a:ext cx="45085" cy="169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6875780" y="3054985"/>
            <a:ext cx="8515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方格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339090" y="1059815"/>
            <a:ext cx="1568450" cy="26352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342265" y="1335405"/>
            <a:ext cx="1493520" cy="15621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0" y="1207135"/>
            <a:ext cx="201930" cy="2247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3510" y="1713230"/>
            <a:ext cx="260985" cy="1562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7275" y="3994785"/>
            <a:ext cx="260985" cy="15621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6007100" y="935990"/>
            <a:ext cx="581025" cy="77152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6" idx="0"/>
          </p:cNvCxnSpPr>
          <p:nvPr/>
        </p:nvCxnSpPr>
        <p:spPr>
          <a:xfrm>
            <a:off x="6373495" y="591820"/>
            <a:ext cx="250825" cy="112141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6" idx="3"/>
          </p:cNvCxnSpPr>
          <p:nvPr/>
        </p:nvCxnSpPr>
        <p:spPr>
          <a:xfrm flipH="1">
            <a:off x="6754495" y="1779905"/>
            <a:ext cx="913765" cy="1143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 flipV="1">
            <a:off x="6732270" y="1851660"/>
            <a:ext cx="857250" cy="3486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42595" y="3502660"/>
            <a:ext cx="457200" cy="72517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815975" y="3412490"/>
            <a:ext cx="83820" cy="815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902970" y="4231640"/>
            <a:ext cx="1004570" cy="14033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902335" y="4236085"/>
            <a:ext cx="789305" cy="49593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670" y="4147185"/>
            <a:ext cx="260985" cy="156210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>
            <a:off x="1113790" y="1186180"/>
            <a:ext cx="1905" cy="2336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60" idx="0"/>
          </p:cNvCxnSpPr>
          <p:nvPr/>
        </p:nvCxnSpPr>
        <p:spPr>
          <a:xfrm flipV="1">
            <a:off x="2475865" y="1419225"/>
            <a:ext cx="1303655" cy="44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弧形 59"/>
          <p:cNvSpPr/>
          <p:nvPr/>
        </p:nvSpPr>
        <p:spPr>
          <a:xfrm flipH="1" flipV="1">
            <a:off x="1187450" y="1083310"/>
            <a:ext cx="2576830" cy="78486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1290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81804" y="2392599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可见度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/>
      <p:bldP spid="5" grpId="0"/>
      <p:bldP spid="2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文本框 117"/>
          <p:cNvSpPr txBox="1"/>
          <p:nvPr/>
        </p:nvSpPr>
        <p:spPr>
          <a:xfrm>
            <a:off x="12700" y="-5715"/>
            <a:ext cx="31788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视觉相关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与间接可见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46261" y="394322"/>
            <a:ext cx="8712968" cy="106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12420" y="1923415"/>
            <a:ext cx="2607310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墙壁</a:t>
            </a:r>
            <a:endParaRPr lang="en-US" altLang="zh-CN"/>
          </a:p>
        </p:txBody>
      </p:sp>
      <p:sp>
        <p:nvSpPr>
          <p:cNvPr id="30" name="椭圆 29"/>
          <p:cNvSpPr/>
          <p:nvPr/>
        </p:nvSpPr>
        <p:spPr>
          <a:xfrm>
            <a:off x="3783965" y="1635760"/>
            <a:ext cx="1075690" cy="1111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构件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2" name="椭圆 31"/>
          <p:cNvSpPr/>
          <p:nvPr/>
        </p:nvSpPr>
        <p:spPr>
          <a:xfrm>
            <a:off x="323215" y="3004185"/>
            <a:ext cx="1075690" cy="1111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构件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4" name="流程图: 摘录 33"/>
          <p:cNvSpPr/>
          <p:nvPr/>
        </p:nvSpPr>
        <p:spPr>
          <a:xfrm rot="20040000">
            <a:off x="774065" y="719455"/>
            <a:ext cx="1593850" cy="45148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视点</a:t>
            </a:r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2001520" y="1122680"/>
            <a:ext cx="1710055" cy="10166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835275" y="122491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直接可见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71395" y="2355850"/>
            <a:ext cx="624840" cy="133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墙壁</a:t>
            </a:r>
            <a:endParaRPr lang="en-US" altLang="zh-CN"/>
          </a:p>
        </p:txBody>
      </p:sp>
      <p:sp>
        <p:nvSpPr>
          <p:cNvPr id="3" name="流程图: 摘录 2"/>
          <p:cNvSpPr/>
          <p:nvPr/>
        </p:nvSpPr>
        <p:spPr>
          <a:xfrm rot="8580000">
            <a:off x="4184650" y="4383405"/>
            <a:ext cx="1623060" cy="45148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视点</a:t>
            </a:r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4" name="直接箭头连接符 3"/>
          <p:cNvCxnSpPr/>
          <p:nvPr/>
        </p:nvCxnSpPr>
        <p:spPr>
          <a:xfrm>
            <a:off x="4431665" y="2787650"/>
            <a:ext cx="504190" cy="12960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1475740" y="3868420"/>
            <a:ext cx="2740025" cy="7194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855720" y="336359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直接可见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7205" y="422783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直接可见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6156325" y="2828925"/>
          <a:ext cx="2903220" cy="14084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67740"/>
                <a:gridCol w="967740"/>
                <a:gridCol w="967740"/>
              </a:tblGrid>
              <a:tr h="33274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/>
                        <a:t>构件1</a:t>
                      </a:r>
                      <a:endParaRPr lang="zh-CN" altLang="en-US" sz="18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/>
                        <a:t>构件2</a:t>
                      </a:r>
                      <a:endParaRPr lang="zh-CN" altLang="en-US" sz="1800"/>
                    </a:p>
                  </a:txBody>
                  <a:tcPr marL="12700" marR="12700" marT="12700" vert="horz" anchor="ctr" anchorCtr="0"/>
                </a:tc>
              </a:tr>
              <a:tr h="5378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/>
                        <a:t>视点1</a:t>
                      </a:r>
                      <a:endParaRPr lang="zh-CN" altLang="en-US" sz="18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/>
                        <a:t>直接可见</a:t>
                      </a:r>
                      <a:endParaRPr lang="zh-CN" altLang="en-US" sz="18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/>
                        <a:t>间接可见</a:t>
                      </a:r>
                      <a:endParaRPr lang="zh-CN" altLang="en-US" sz="1800"/>
                    </a:p>
                  </a:txBody>
                  <a:tcPr marL="12700" marR="12700" marT="12700" vert="horz" anchor="ctr" anchorCtr="0"/>
                </a:tc>
              </a:tr>
              <a:tr h="5378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/>
                        <a:t>视点2</a:t>
                      </a:r>
                      <a:endParaRPr lang="zh-CN" altLang="en-US" sz="18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/>
                        <a:t>直接可见</a:t>
                      </a:r>
                      <a:endParaRPr lang="zh-CN" altLang="en-US" sz="18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/>
                        <a:t>直接可见</a:t>
                      </a:r>
                      <a:endParaRPr lang="zh-CN" altLang="en-US" sz="1800"/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53" name="文本框 52"/>
          <p:cNvSpPr txBox="1"/>
          <p:nvPr/>
        </p:nvSpPr>
        <p:spPr>
          <a:xfrm>
            <a:off x="5288915" y="755650"/>
            <a:ext cx="377063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视觉相关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如果存在某个视点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，使得在视点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下可以同时看到构件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，我们就称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构件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与构件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 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视觉相关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间接可见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如果视点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可见看到构件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，并且构件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视觉相关，我们就称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视点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间接可见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文本框 117"/>
          <p:cNvSpPr txBox="1"/>
          <p:nvPr/>
        </p:nvSpPr>
        <p:spPr>
          <a:xfrm>
            <a:off x="12700" y="-5715"/>
            <a:ext cx="31788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视觉相关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46261" y="394322"/>
            <a:ext cx="8712968" cy="106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2410460" y="2751455"/>
          <a:ext cx="4622800" cy="158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相关度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构件1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构件2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构件3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构件4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构件5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构件6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构件</a:t>
                      </a: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0.5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0.98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0.5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构件</a:t>
                      </a: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构件</a:t>
                      </a: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构件</a:t>
                      </a: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构件</a:t>
                      </a: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0.5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0.5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构件</a:t>
                      </a: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0.5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下箭头 3"/>
          <p:cNvSpPr/>
          <p:nvPr/>
        </p:nvSpPr>
        <p:spPr>
          <a:xfrm>
            <a:off x="5215890" y="2211070"/>
            <a:ext cx="432435" cy="288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87420" y="2282825"/>
            <a:ext cx="1706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计算构件之间的相关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7405" y="4516120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通过计算特征之间夹角的余弦值来描述相关性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相关性的取值范围是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0~1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070" y="1271905"/>
            <a:ext cx="1567815" cy="17722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315" y="3791585"/>
            <a:ext cx="2020570" cy="9359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8242236" y="3156521"/>
                <a:ext cx="492125" cy="2755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1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∗</m:t>
                      </m:r>
                      <m:r>
                        <a:rPr lang="en-US" altLang="zh-CN" sz="1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𝑏</m:t>
                      </m:r>
                    </m:oMath>
                  </m:oMathPara>
                </a14:m>
                <a:endPara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236" y="3156521"/>
                <a:ext cx="492125" cy="275590"/>
              </a:xfrm>
              <a:prstGeom prst="rect">
                <a:avLst/>
              </a:prstGeom>
              <a:blipFill rotWithShape="1">
                <a:blip r:embed="rId4"/>
                <a:stretch>
                  <a:fillRect l="-116" t="-207" r="116" b="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8173085" y="1415415"/>
            <a:ext cx="191770" cy="165671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379970" y="1415415"/>
            <a:ext cx="117475" cy="165671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7809865" y="3215640"/>
            <a:ext cx="432435" cy="527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1043305" y="2468880"/>
                <a:ext cx="1085215" cy="2825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305" y="2468880"/>
                <a:ext cx="1085215" cy="2825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/>
          <p:cNvSpPr txBox="1"/>
          <p:nvPr/>
        </p:nvSpPr>
        <p:spPr>
          <a:xfrm>
            <a:off x="51435" y="555625"/>
            <a:ext cx="365125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的在视点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处的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视觉相关度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(R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，relation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取绝于：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处的直接可见度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和在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处的之间直接可见度的乘积。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755015" y="1851660"/>
                <a:ext cx="1499235" cy="5937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1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15" y="1851660"/>
                <a:ext cx="1499235" cy="59372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/>
          <p:cNvGraphicFramePr/>
          <p:nvPr>
            <p:custDataLst>
              <p:tags r:id="rId7"/>
            </p:custDataLst>
          </p:nvPr>
        </p:nvGraphicFramePr>
        <p:xfrm>
          <a:off x="3924300" y="590550"/>
          <a:ext cx="2938145" cy="16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735"/>
                <a:gridCol w="419735"/>
                <a:gridCol w="419735"/>
                <a:gridCol w="419735"/>
                <a:gridCol w="419735"/>
                <a:gridCol w="419735"/>
                <a:gridCol w="419735"/>
              </a:tblGrid>
              <a:tr h="2641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可见度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构件1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构件2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构件3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构件4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构件5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构件6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视点1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视点2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视点3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视点4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视点5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视点6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418330" y="865505"/>
            <a:ext cx="291465" cy="13271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93410" y="848995"/>
            <a:ext cx="291465" cy="13271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452360" y="987425"/>
            <a:ext cx="944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构件的特征</a:t>
            </a:r>
            <a:endParaRPr lang="zh-CN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文本框 117"/>
          <p:cNvSpPr txBox="1"/>
          <p:nvPr/>
        </p:nvSpPr>
        <p:spPr>
          <a:xfrm>
            <a:off x="12700" y="-5715"/>
            <a:ext cx="80524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间接可见度（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间接可见的评价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46261" y="394322"/>
            <a:ext cx="8712968" cy="106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83515" y="2138680"/>
            <a:ext cx="191960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墙壁</a:t>
            </a:r>
            <a:endParaRPr lang="en-US" altLang="zh-CN"/>
          </a:p>
        </p:txBody>
      </p:sp>
      <p:sp>
        <p:nvSpPr>
          <p:cNvPr id="30" name="椭圆 29"/>
          <p:cNvSpPr/>
          <p:nvPr/>
        </p:nvSpPr>
        <p:spPr>
          <a:xfrm>
            <a:off x="3204210" y="1916430"/>
            <a:ext cx="1075690" cy="1111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构件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2" name="椭圆 31"/>
          <p:cNvSpPr/>
          <p:nvPr/>
        </p:nvSpPr>
        <p:spPr>
          <a:xfrm>
            <a:off x="255905" y="3147695"/>
            <a:ext cx="1075690" cy="1111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构件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4" name="流程图: 摘录 33"/>
          <p:cNvSpPr/>
          <p:nvPr/>
        </p:nvSpPr>
        <p:spPr>
          <a:xfrm rot="20640000">
            <a:off x="435610" y="885825"/>
            <a:ext cx="1423670" cy="45148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视点</a:t>
            </a:r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1570990" y="1337945"/>
            <a:ext cx="1560830" cy="87439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1331595" y="2715895"/>
            <a:ext cx="1800225" cy="72009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411730" y="144145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339975" y="307594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视觉相关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4501515" y="1132205"/>
            <a:ext cx="0" cy="28797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1979930" y="1132205"/>
            <a:ext cx="2520315" cy="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1403985" y="4011930"/>
            <a:ext cx="309626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321560" y="4084320"/>
            <a:ext cx="7981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间接可见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43755" y="1086485"/>
            <a:ext cx="44786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间接可见度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，Indirect visibility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直接可见度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，Direct visibility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正比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该比例由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间的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视觉相关度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，relation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决定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5509895" y="2430780"/>
                <a:ext cx="86804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:r>
                  <a:rPr lang="en-US" altLang="zh-CN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</a:rPr>
                  <a:t>I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∝</m:t>
                    </m:r>
                    <m:r>
                      <a:rPr lang="en-US" altLang="zh-CN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𝑫</m:t>
                    </m:r>
                  </m:oMath>
                </a14:m>
                <a:endPara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895" y="2430780"/>
                <a:ext cx="868045" cy="36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5990590" y="4083685"/>
                <a:ext cx="2613025" cy="5905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=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120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charset="0"/>
                                          <a:ea typeface="微软雅黑" panose="020B0503020204020204" pitchFamily="34" charset="-122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charset="0"/>
                                          <a:ea typeface="微软雅黑" panose="020B0503020204020204" pitchFamily="34" charset="-122"/>
                                          <a:cs typeface="Cambria Math" panose="02040503050406030204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120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charset="0"/>
                                          <a:ea typeface="微软雅黑" panose="020B0503020204020204" pitchFamily="34" charset="-122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20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charset="0"/>
                                          <a:ea typeface="微软雅黑" panose="020B0503020204020204" pitchFamily="34" charset="-122"/>
                                          <a:cs typeface="Cambria Math" panose="02040503050406030204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20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charset="0"/>
                                          <a:ea typeface="微软雅黑" panose="020B0503020204020204" pitchFamily="34" charset="-122"/>
                                          <a:cs typeface="Cambria Math" panose="0204050305040603020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  <m:r>
                        <a:rPr lang="en-US" altLang="zh-CN" sz="1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charset="0"/>
                                          <a:ea typeface="微软雅黑" panose="020B0503020204020204" pitchFamily="34" charset="-122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charset="0"/>
                                          <a:ea typeface="微软雅黑" panose="020B0503020204020204" pitchFamily="34" charset="-122"/>
                                          <a:cs typeface="Cambria Math" panose="02040503050406030204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sz="120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charset="0"/>
                                          <a:ea typeface="微软雅黑" panose="020B0503020204020204" pitchFamily="34" charset="-122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∗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590" y="4083685"/>
                <a:ext cx="2613025" cy="5905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6348095" y="1861185"/>
                <a:ext cx="1253490" cy="5905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∗</m:t>
                              </m:r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095" y="1861185"/>
                <a:ext cx="1253490" cy="5905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375400" y="2651760"/>
                <a:ext cx="1114425" cy="4959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400" y="2651760"/>
                <a:ext cx="1114425" cy="49593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大括号 4"/>
          <p:cNvSpPr/>
          <p:nvPr/>
        </p:nvSpPr>
        <p:spPr>
          <a:xfrm>
            <a:off x="6319520" y="1982470"/>
            <a:ext cx="76200" cy="11747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6804025" y="3435985"/>
            <a:ext cx="143510" cy="360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15685" y="4711700"/>
            <a:ext cx="29489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公式中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是构件个数，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分别是构件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编号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文本框 117"/>
          <p:cNvSpPr txBox="1"/>
          <p:nvPr/>
        </p:nvSpPr>
        <p:spPr>
          <a:xfrm>
            <a:off x="12700" y="-5715"/>
            <a:ext cx="31788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间接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可见度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46261" y="394322"/>
            <a:ext cx="8712968" cy="106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551940" y="2407920"/>
          <a:ext cx="5102860" cy="555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980"/>
                <a:gridCol w="728980"/>
                <a:gridCol w="728980"/>
                <a:gridCol w="728980"/>
                <a:gridCol w="728980"/>
                <a:gridCol w="728980"/>
                <a:gridCol w="728980"/>
              </a:tblGrid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视点</a:t>
                      </a:r>
                      <a:r>
                        <a:rPr lang="en-US" altLang="zh-CN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zh-CN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构件1</a:t>
                      </a:r>
                      <a:endParaRPr lang="zh-CN" altLang="en-US" sz="11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构件2</a:t>
                      </a:r>
                      <a:endParaRPr lang="zh-CN" altLang="en-US" sz="11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构件3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构件4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构件5</a:t>
                      </a:r>
                      <a:endParaRPr lang="zh-CN" altLang="en-US" sz="11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构件6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5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直接可见度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(D)</a:t>
                      </a:r>
                      <a:endParaRPr lang="en-US" alt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1536700" y="628015"/>
          <a:ext cx="3773805" cy="158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115"/>
                <a:gridCol w="539115"/>
                <a:gridCol w="539115"/>
                <a:gridCol w="539115"/>
                <a:gridCol w="539115"/>
                <a:gridCol w="539115"/>
                <a:gridCol w="539115"/>
              </a:tblGrid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视觉相关度</a:t>
                      </a:r>
                      <a:endParaRPr lang="zh-CN" altLang="en-US" sz="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(R)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构件1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构件2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构件3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构件4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构件5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构件6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构件</a:t>
                      </a: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0.5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0.98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0.5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构件</a:t>
                      </a: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构件</a:t>
                      </a: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构件</a:t>
                      </a: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构件</a:t>
                      </a: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0.5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0.5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构件</a:t>
                      </a: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0.5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47700" y="4023995"/>
            <a:ext cx="51003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间接可见度（构件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(0.98*50+0.80*40+0.10*10)/(0.98+0.80+0.10)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间接可见度（构件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0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间接可见度（构件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(0.00*50+0.70*40+0.00*10)/(0.00+0.70+0.00)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1332230" y="576580"/>
            <a:ext cx="144145" cy="24860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3131820" y="3241675"/>
            <a:ext cx="215900" cy="504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654810" y="3241675"/>
                <a:ext cx="1392555" cy="5238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charset="0"/>
                                          <a:ea typeface="微软雅黑" panose="020B0503020204020204" pitchFamily="34" charset="-122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charset="0"/>
                                          <a:ea typeface="微软雅黑" panose="020B0503020204020204" pitchFamily="34" charset="-122"/>
                                          <a:cs typeface="Cambria Math" panose="02040503050406030204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sz="120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charset="0"/>
                                          <a:ea typeface="微软雅黑" panose="020B0503020204020204" pitchFamily="34" charset="-122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∗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810" y="3241675"/>
                <a:ext cx="1392555" cy="5238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-32385" y="1491615"/>
            <a:ext cx="13493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视觉相关度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</a:t>
            </a:r>
            <a:endParaRPr lang="zh-CN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直接可见度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040" y="3648710"/>
            <a:ext cx="2068195" cy="10788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2435" y="843915"/>
            <a:ext cx="2330450" cy="1079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0515" y="2073275"/>
            <a:ext cx="1104900" cy="1225550"/>
          </a:xfrm>
          <a:prstGeom prst="rect">
            <a:avLst/>
          </a:prstGeom>
        </p:spPr>
      </p:pic>
    </p:spTree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文本框 117"/>
          <p:cNvSpPr txBox="1"/>
          <p:nvPr/>
        </p:nvSpPr>
        <p:spPr>
          <a:xfrm>
            <a:off x="12700" y="-5715"/>
            <a:ext cx="49803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测试案例（直接可见列表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资源加载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顺序）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46261" y="394322"/>
            <a:ext cx="8712968" cy="106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915920" y="4083685"/>
            <a:ext cx="621665" cy="462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构件</a:t>
            </a:r>
            <a:endParaRPr lang="zh-CN" altLang="en-US" sz="1000"/>
          </a:p>
          <a:p>
            <a:pPr algn="ctr"/>
            <a:r>
              <a:rPr lang="en-US" altLang="zh-CN" sz="1000"/>
              <a:t>0</a:t>
            </a:r>
            <a:endParaRPr lang="en-US" altLang="zh-CN" sz="1000"/>
          </a:p>
        </p:txBody>
      </p:sp>
      <p:sp>
        <p:nvSpPr>
          <p:cNvPr id="3" name="流程图: 摘录 2"/>
          <p:cNvSpPr/>
          <p:nvPr/>
        </p:nvSpPr>
        <p:spPr>
          <a:xfrm>
            <a:off x="4109085" y="4083685"/>
            <a:ext cx="349250" cy="28702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0</a:t>
            </a:r>
            <a:endParaRPr lang="en-US" altLang="zh-CN" sz="1000"/>
          </a:p>
        </p:txBody>
      </p:sp>
      <p:sp>
        <p:nvSpPr>
          <p:cNvPr id="9" name="六边形 8"/>
          <p:cNvSpPr/>
          <p:nvPr/>
        </p:nvSpPr>
        <p:spPr>
          <a:xfrm>
            <a:off x="2844165" y="1347470"/>
            <a:ext cx="2879725" cy="2592705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147945" y="4083685"/>
            <a:ext cx="621665" cy="462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构件</a:t>
            </a:r>
            <a:endParaRPr lang="zh-CN" altLang="en-US" sz="1000"/>
          </a:p>
          <a:p>
            <a:pPr algn="ctr"/>
            <a:r>
              <a:rPr lang="en-US" altLang="zh-CN" sz="1000"/>
              <a:t>1</a:t>
            </a:r>
            <a:endParaRPr lang="en-US" altLang="zh-CN" sz="1000"/>
          </a:p>
        </p:txBody>
      </p:sp>
      <p:sp>
        <p:nvSpPr>
          <p:cNvPr id="11" name="椭圆 10"/>
          <p:cNvSpPr/>
          <p:nvPr/>
        </p:nvSpPr>
        <p:spPr>
          <a:xfrm>
            <a:off x="6012180" y="2412365"/>
            <a:ext cx="621665" cy="462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构件</a:t>
            </a:r>
            <a:endParaRPr lang="zh-CN" altLang="en-US" sz="1000"/>
          </a:p>
          <a:p>
            <a:pPr algn="ctr"/>
            <a:r>
              <a:rPr lang="en-US" altLang="zh-CN" sz="1000"/>
              <a:t>2</a:t>
            </a:r>
            <a:endParaRPr lang="en-US" altLang="zh-CN" sz="1000"/>
          </a:p>
        </p:txBody>
      </p:sp>
      <p:sp>
        <p:nvSpPr>
          <p:cNvPr id="12" name="椭圆 11"/>
          <p:cNvSpPr/>
          <p:nvPr/>
        </p:nvSpPr>
        <p:spPr>
          <a:xfrm>
            <a:off x="5003800" y="843915"/>
            <a:ext cx="621665" cy="462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构件</a:t>
            </a:r>
            <a:endParaRPr lang="zh-CN" altLang="en-US" sz="1000"/>
          </a:p>
          <a:p>
            <a:pPr algn="ctr"/>
            <a:r>
              <a:rPr lang="en-US" altLang="zh-CN" sz="1000"/>
              <a:t>3</a:t>
            </a:r>
            <a:endParaRPr lang="en-US" altLang="zh-CN" sz="1000"/>
          </a:p>
        </p:txBody>
      </p:sp>
      <p:sp>
        <p:nvSpPr>
          <p:cNvPr id="13" name="椭圆 12"/>
          <p:cNvSpPr/>
          <p:nvPr/>
        </p:nvSpPr>
        <p:spPr>
          <a:xfrm>
            <a:off x="2195830" y="1491615"/>
            <a:ext cx="621665" cy="462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构件</a:t>
            </a:r>
            <a:endParaRPr lang="zh-CN" altLang="en-US" sz="1000"/>
          </a:p>
          <a:p>
            <a:pPr algn="ctr"/>
            <a:r>
              <a:rPr lang="en-US" altLang="zh-CN" sz="1000"/>
              <a:t>4</a:t>
            </a:r>
            <a:endParaRPr lang="en-US" altLang="zh-CN" sz="1000"/>
          </a:p>
        </p:txBody>
      </p:sp>
      <p:sp>
        <p:nvSpPr>
          <p:cNvPr id="14" name="椭圆 13"/>
          <p:cNvSpPr/>
          <p:nvPr/>
        </p:nvSpPr>
        <p:spPr>
          <a:xfrm>
            <a:off x="4284345" y="2499995"/>
            <a:ext cx="621665" cy="462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构件</a:t>
            </a:r>
            <a:endParaRPr lang="zh-CN" altLang="en-US" sz="1000"/>
          </a:p>
          <a:p>
            <a:pPr algn="ctr"/>
            <a:r>
              <a:rPr lang="en-US" altLang="zh-CN" sz="1000"/>
              <a:t>5</a:t>
            </a:r>
            <a:endParaRPr lang="en-US" altLang="zh-CN" sz="1000"/>
          </a:p>
        </p:txBody>
      </p:sp>
      <p:sp>
        <p:nvSpPr>
          <p:cNvPr id="15" name="流程图: 摘录 14"/>
          <p:cNvSpPr/>
          <p:nvPr/>
        </p:nvSpPr>
        <p:spPr>
          <a:xfrm>
            <a:off x="5507990" y="3147695"/>
            <a:ext cx="349250" cy="28702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</a:t>
            </a:r>
            <a:endParaRPr lang="en-US" altLang="zh-CN" sz="1000"/>
          </a:p>
        </p:txBody>
      </p:sp>
      <p:sp>
        <p:nvSpPr>
          <p:cNvPr id="16" name="流程图: 摘录 15"/>
          <p:cNvSpPr/>
          <p:nvPr/>
        </p:nvSpPr>
        <p:spPr>
          <a:xfrm>
            <a:off x="5507990" y="1635760"/>
            <a:ext cx="349250" cy="28702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</a:t>
            </a:r>
            <a:endParaRPr lang="en-US" altLang="zh-CN" sz="1000"/>
          </a:p>
        </p:txBody>
      </p:sp>
      <p:sp>
        <p:nvSpPr>
          <p:cNvPr id="17" name="流程图: 摘录 16"/>
          <p:cNvSpPr/>
          <p:nvPr/>
        </p:nvSpPr>
        <p:spPr>
          <a:xfrm>
            <a:off x="2817495" y="1635760"/>
            <a:ext cx="349250" cy="28702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3</a:t>
            </a:r>
            <a:endParaRPr lang="en-US" altLang="zh-CN" sz="1000"/>
          </a:p>
        </p:txBody>
      </p:sp>
      <p:sp>
        <p:nvSpPr>
          <p:cNvPr id="18" name="流程图: 摘录 17"/>
          <p:cNvSpPr/>
          <p:nvPr/>
        </p:nvSpPr>
        <p:spPr>
          <a:xfrm>
            <a:off x="3759835" y="1954530"/>
            <a:ext cx="349250" cy="28702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4</a:t>
            </a:r>
            <a:endParaRPr lang="en-US" altLang="zh-CN" sz="1000"/>
          </a:p>
        </p:txBody>
      </p:sp>
      <p:sp>
        <p:nvSpPr>
          <p:cNvPr id="19" name="矩形 18"/>
          <p:cNvSpPr/>
          <p:nvPr/>
        </p:nvSpPr>
        <p:spPr>
          <a:xfrm>
            <a:off x="494665" y="699770"/>
            <a:ext cx="1265555" cy="208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94665" y="2787650"/>
            <a:ext cx="1265555" cy="208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流程图: 摘录 20"/>
          <p:cNvSpPr/>
          <p:nvPr/>
        </p:nvSpPr>
        <p:spPr>
          <a:xfrm>
            <a:off x="899795" y="1635760"/>
            <a:ext cx="349250" cy="28702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5</a:t>
            </a:r>
            <a:endParaRPr lang="en-US" altLang="zh-CN" sz="1000"/>
          </a:p>
        </p:txBody>
      </p:sp>
      <p:sp>
        <p:nvSpPr>
          <p:cNvPr id="22" name="流程图: 摘录 21"/>
          <p:cNvSpPr/>
          <p:nvPr/>
        </p:nvSpPr>
        <p:spPr>
          <a:xfrm>
            <a:off x="971550" y="3291840"/>
            <a:ext cx="349250" cy="28130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6</a:t>
            </a:r>
            <a:endParaRPr lang="en-US" altLang="zh-CN" sz="100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2360" y="2701925"/>
            <a:ext cx="1092200" cy="123825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874770" y="4370705"/>
            <a:ext cx="12731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直接可见</a:t>
            </a:r>
            <a:r>
              <a:rPr lang="en-US" altLang="zh-CN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[0,1]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加载顺序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[0,1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,2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</a:t>
            </a:r>
            <a:endParaRPr lang="zh-CN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805170" y="3254375"/>
            <a:ext cx="13995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直接</a:t>
            </a:r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可见:</a:t>
            </a:r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[2</a:t>
            </a:r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 smtClean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加载顺序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2,1,0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</a:t>
            </a:r>
            <a:endParaRPr lang="zh-CN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796280" y="1544955"/>
            <a:ext cx="12731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直接</a:t>
            </a:r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可见:</a:t>
            </a:r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[3</a:t>
            </a:r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,2</a:t>
            </a:r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 smtClean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加载顺序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3,2,1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</a:t>
            </a:r>
            <a:endParaRPr lang="zh-CN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907030" y="1247140"/>
            <a:ext cx="10655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直接可见: [4]</a:t>
            </a:r>
            <a:endParaRPr lang="zh-CN" altLang="en-US" sz="1200" dirty="0" smtClean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加载顺序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</a:t>
            </a:r>
            <a:endParaRPr lang="zh-CN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06850" y="1779270"/>
            <a:ext cx="10204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直接</a:t>
            </a:r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可见:</a:t>
            </a:r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[5]</a:t>
            </a:r>
            <a:endParaRPr lang="zh-CN" altLang="en-US" sz="1200" dirty="0" smtClean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加载顺序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</a:t>
            </a:r>
            <a:endParaRPr lang="zh-CN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83895" y="988060"/>
            <a:ext cx="9309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直接</a:t>
            </a:r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可见:</a:t>
            </a:r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endParaRPr lang="zh-CN" altLang="en-US" sz="1200" dirty="0" smtClean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间接可见</a:t>
            </a:r>
            <a:r>
              <a:rPr lang="en-US" altLang="zh-CN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:[]</a:t>
            </a:r>
            <a:endParaRPr lang="zh-CN" altLang="en-US" sz="1200" dirty="0" smtClean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加载顺序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[]</a:t>
            </a:r>
            <a:endParaRPr lang="zh-CN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83895" y="3573145"/>
            <a:ext cx="9309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可见构件:</a:t>
            </a:r>
            <a:r>
              <a:rPr lang="zh-CN" altLang="en-US" sz="1200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endParaRPr lang="zh-CN" altLang="en-US" sz="1200" dirty="0" smtClean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加载顺序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[]</a:t>
            </a:r>
            <a:endParaRPr lang="zh-CN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935" y="4443730"/>
            <a:ext cx="3041015" cy="54673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260" y="627380"/>
            <a:ext cx="765810" cy="1689100"/>
          </a:xfrm>
          <a:prstGeom prst="rect">
            <a:avLst/>
          </a:prstGeom>
        </p:spPr>
      </p:pic>
      <p:sp>
        <p:nvSpPr>
          <p:cNvPr id="37" name="下箭头 36"/>
          <p:cNvSpPr/>
          <p:nvPr/>
        </p:nvSpPr>
        <p:spPr>
          <a:xfrm>
            <a:off x="7884160" y="2427605"/>
            <a:ext cx="360045" cy="144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>
            <a:off x="7884160" y="4082415"/>
            <a:ext cx="360045" cy="144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75995" y="4876165"/>
            <a:ext cx="40170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上述示意图中三角形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表示视点，圆形为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89831"/>
            <a:ext cx="9144000" cy="317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707904" y="1347614"/>
            <a:ext cx="1104979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2365788" y="2183056"/>
            <a:ext cx="894259" cy="504163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81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257838" y="2896334"/>
            <a:ext cx="894259" cy="496081"/>
            <a:chOff x="2215144" y="3018134"/>
            <a:chExt cx="1244730" cy="909499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045041" y="2210906"/>
            <a:ext cx="3857250" cy="45969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40583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直接可见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度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2937091" y="2916488"/>
            <a:ext cx="3857250" cy="45969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40583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间接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可见度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956376" y="490833"/>
            <a:ext cx="432048" cy="432834"/>
            <a:chOff x="6084168" y="1274820"/>
            <a:chExt cx="432048" cy="432834"/>
          </a:xfrm>
        </p:grpSpPr>
        <p:sp>
          <p:nvSpPr>
            <p:cNvPr id="35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charset="0"/>
              </a:endParaRPr>
            </a:p>
          </p:txBody>
        </p:sp>
        <p:sp>
          <p:nvSpPr>
            <p:cNvPr id="36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60232" y="491226"/>
            <a:ext cx="432048" cy="432048"/>
            <a:chOff x="4788024" y="1275213"/>
            <a:chExt cx="432048" cy="432048"/>
          </a:xfrm>
        </p:grpSpPr>
        <p:sp>
          <p:nvSpPr>
            <p:cNvPr id="3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charset="0"/>
              </a:endParaRPr>
            </a:p>
          </p:txBody>
        </p:sp>
        <p:sp>
          <p:nvSpPr>
            <p:cNvPr id="3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308304" y="490833"/>
            <a:ext cx="432833" cy="432834"/>
            <a:chOff x="5436096" y="1274820"/>
            <a:chExt cx="432833" cy="432834"/>
          </a:xfrm>
        </p:grpSpPr>
        <p:sp>
          <p:nvSpPr>
            <p:cNvPr id="4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charset="0"/>
              </a:endParaRPr>
            </a:p>
          </p:txBody>
        </p:sp>
        <p:sp>
          <p:nvSpPr>
            <p:cNvPr id="4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364088" y="490833"/>
            <a:ext cx="432833" cy="432834"/>
            <a:chOff x="3491880" y="1274820"/>
            <a:chExt cx="432833" cy="432834"/>
          </a:xfrm>
        </p:grpSpPr>
        <p:sp>
          <p:nvSpPr>
            <p:cNvPr id="75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charset="0"/>
              </a:endParaRPr>
            </a:p>
          </p:txBody>
        </p:sp>
        <p:sp>
          <p:nvSpPr>
            <p:cNvPr id="76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12160" y="490833"/>
            <a:ext cx="432833" cy="432834"/>
            <a:chOff x="4139952" y="1274820"/>
            <a:chExt cx="432833" cy="432834"/>
          </a:xfrm>
        </p:grpSpPr>
        <p:sp>
          <p:nvSpPr>
            <p:cNvPr id="78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charset="0"/>
              </a:endParaRPr>
            </a:p>
          </p:txBody>
        </p:sp>
        <p:sp>
          <p:nvSpPr>
            <p:cNvPr id="79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381028" y="1463601"/>
            <a:ext cx="894259" cy="521970"/>
            <a:chOff x="2215144" y="1952311"/>
            <a:chExt cx="1244730" cy="956965"/>
          </a:xfrm>
        </p:grpSpPr>
        <p:sp>
          <p:nvSpPr>
            <p:cNvPr id="9" name="平行四边形 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0" name="文本框 10"/>
            <p:cNvSpPr txBox="1"/>
            <p:nvPr/>
          </p:nvSpPr>
          <p:spPr>
            <a:xfrm>
              <a:off x="2393075" y="1952311"/>
              <a:ext cx="1066799" cy="956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060281" y="1491451"/>
            <a:ext cx="3857250" cy="459690"/>
            <a:chOff x="4315150" y="1647579"/>
            <a:chExt cx="3857250" cy="540057"/>
          </a:xfrm>
        </p:grpSpPr>
        <p:sp>
          <p:nvSpPr>
            <p:cNvPr id="12" name="矩形 11"/>
            <p:cNvSpPr/>
            <p:nvPr/>
          </p:nvSpPr>
          <p:spPr>
            <a:xfrm>
              <a:off x="4841196" y="1730243"/>
              <a:ext cx="2827147" cy="40583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冗余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去除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文本框 117"/>
          <p:cNvSpPr txBox="1"/>
          <p:nvPr/>
        </p:nvSpPr>
        <p:spPr>
          <a:xfrm>
            <a:off x="12700" y="-5715"/>
            <a:ext cx="31788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路线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46261" y="394322"/>
            <a:ext cx="8712968" cy="106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磁盘 5"/>
          <p:cNvSpPr/>
          <p:nvPr/>
        </p:nvSpPr>
        <p:spPr>
          <a:xfrm>
            <a:off x="139700" y="3650615"/>
            <a:ext cx="1122680" cy="410210"/>
          </a:xfrm>
          <a:prstGeom prst="flowChartMagneticDisk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用户移动</a:t>
            </a:r>
            <a:r>
              <a:rPr lang="zh-CN" altLang="en-US" sz="1200"/>
              <a:t>轨迹</a:t>
            </a:r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4721860" y="1013460"/>
            <a:ext cx="1064260" cy="29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间接可见度</a:t>
            </a:r>
            <a:r>
              <a:rPr lang="en-US" altLang="zh-CN" sz="1200"/>
              <a:t>,I</a:t>
            </a:r>
            <a:endParaRPr lang="en-US" altLang="zh-CN" sz="1200"/>
          </a:p>
        </p:txBody>
      </p:sp>
      <p:sp>
        <p:nvSpPr>
          <p:cNvPr id="11" name="矩形 10"/>
          <p:cNvSpPr/>
          <p:nvPr/>
        </p:nvSpPr>
        <p:spPr>
          <a:xfrm>
            <a:off x="6443980" y="4102735"/>
            <a:ext cx="980440" cy="29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引诱</a:t>
            </a:r>
            <a:r>
              <a:rPr lang="zh-CN" altLang="en-US" sz="1200"/>
              <a:t>场</a:t>
            </a:r>
            <a:endParaRPr lang="zh-CN" altLang="en-US" sz="1200"/>
          </a:p>
        </p:txBody>
      </p:sp>
      <p:sp>
        <p:nvSpPr>
          <p:cNvPr id="12" name="左大括号 11"/>
          <p:cNvSpPr/>
          <p:nvPr/>
        </p:nvSpPr>
        <p:spPr>
          <a:xfrm flipH="1">
            <a:off x="6083935" y="3639820"/>
            <a:ext cx="247015" cy="11709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流程图: 可选过程 13"/>
          <p:cNvSpPr/>
          <p:nvPr/>
        </p:nvSpPr>
        <p:spPr>
          <a:xfrm>
            <a:off x="5182870" y="3708400"/>
            <a:ext cx="869950" cy="294640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引诱度</a:t>
            </a:r>
            <a:endParaRPr lang="en-US" altLang="zh-CN" sz="1200"/>
          </a:p>
        </p:txBody>
      </p:sp>
      <p:sp>
        <p:nvSpPr>
          <p:cNvPr id="15" name="矩形 14"/>
          <p:cNvSpPr/>
          <p:nvPr/>
        </p:nvSpPr>
        <p:spPr>
          <a:xfrm>
            <a:off x="1979295" y="1851660"/>
            <a:ext cx="3155950" cy="29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直接可见度</a:t>
            </a:r>
            <a:r>
              <a:rPr lang="en-US" altLang="zh-CN" sz="1200"/>
              <a:t>,D</a:t>
            </a:r>
            <a:endParaRPr lang="en-US" altLang="zh-CN" sz="1200"/>
          </a:p>
        </p:txBody>
      </p:sp>
      <p:sp>
        <p:nvSpPr>
          <p:cNvPr id="20" name="流程图: 磁盘 19"/>
          <p:cNvSpPr/>
          <p:nvPr/>
        </p:nvSpPr>
        <p:spPr>
          <a:xfrm>
            <a:off x="46355" y="1795145"/>
            <a:ext cx="1265555" cy="410210"/>
          </a:xfrm>
          <a:prstGeom prst="flowChartMagneticDisk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视点可见</a:t>
            </a:r>
            <a:r>
              <a:rPr lang="zh-CN" altLang="en-US" sz="1200"/>
              <a:t>度采样</a:t>
            </a:r>
            <a:endParaRPr lang="zh-CN" altLang="en-US" sz="1200"/>
          </a:p>
        </p:txBody>
      </p:sp>
      <p:sp>
        <p:nvSpPr>
          <p:cNvPr id="21" name="右箭头 20"/>
          <p:cNvSpPr/>
          <p:nvPr/>
        </p:nvSpPr>
        <p:spPr>
          <a:xfrm>
            <a:off x="1408430" y="1924050"/>
            <a:ext cx="44450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右箭头 1"/>
          <p:cNvSpPr/>
          <p:nvPr/>
        </p:nvSpPr>
        <p:spPr>
          <a:xfrm>
            <a:off x="4909820" y="3747770"/>
            <a:ext cx="218440" cy="2159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流程图: 终止 2"/>
          <p:cNvSpPr/>
          <p:nvPr/>
        </p:nvSpPr>
        <p:spPr>
          <a:xfrm>
            <a:off x="8028305" y="1674495"/>
            <a:ext cx="978535" cy="648335"/>
          </a:xfrm>
          <a:prstGeom prst="flowChartTerminator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dk1"/>
                </a:solidFill>
              </a:rPr>
              <a:t>数据包</a:t>
            </a:r>
            <a:endParaRPr lang="zh-CN" altLang="en-US" sz="1200">
              <a:solidFill>
                <a:schemeClr val="dk1"/>
              </a:solidFill>
            </a:endParaRPr>
          </a:p>
          <a:p>
            <a:pPr algn="ctr"/>
            <a:r>
              <a:rPr lang="zh-CN" altLang="en-US" sz="1200">
                <a:solidFill>
                  <a:schemeClr val="dk1"/>
                </a:solidFill>
              </a:rPr>
              <a:t>加载顺序</a:t>
            </a:r>
            <a:endParaRPr lang="zh-CN" altLang="en-US" sz="1200">
              <a:solidFill>
                <a:schemeClr val="dk1"/>
              </a:solidFill>
            </a:endParaRPr>
          </a:p>
        </p:txBody>
      </p:sp>
      <p:cxnSp>
        <p:nvCxnSpPr>
          <p:cNvPr id="4" name="肘形连接符 3"/>
          <p:cNvCxnSpPr>
            <a:stCxn id="10" idx="3"/>
            <a:endCxn id="3" idx="1"/>
          </p:cNvCxnSpPr>
          <p:nvPr/>
        </p:nvCxnSpPr>
        <p:spPr>
          <a:xfrm>
            <a:off x="5786120" y="1160780"/>
            <a:ext cx="2242185" cy="838200"/>
          </a:xfrm>
          <a:prstGeom prst="bentConnector3">
            <a:avLst>
              <a:gd name="adj1" fmla="val 500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15" idx="3"/>
            <a:endCxn id="3" idx="1"/>
          </p:cNvCxnSpPr>
          <p:nvPr/>
        </p:nvCxnSpPr>
        <p:spPr>
          <a:xfrm>
            <a:off x="5135245" y="1998980"/>
            <a:ext cx="2893060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11" idx="3"/>
            <a:endCxn id="3" idx="1"/>
          </p:cNvCxnSpPr>
          <p:nvPr/>
        </p:nvCxnSpPr>
        <p:spPr>
          <a:xfrm flipV="1">
            <a:off x="7424420" y="1998980"/>
            <a:ext cx="603885" cy="2251075"/>
          </a:xfrm>
          <a:prstGeom prst="bentConnector3">
            <a:avLst>
              <a:gd name="adj1" fmla="val 500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/>
        </p:nvSpPr>
        <p:spPr>
          <a:xfrm>
            <a:off x="1316990" y="3760470"/>
            <a:ext cx="122047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82040" y="1496695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去除冗余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视点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流程图: 可选过程 23"/>
          <p:cNvSpPr/>
          <p:nvPr/>
        </p:nvSpPr>
        <p:spPr>
          <a:xfrm>
            <a:off x="2578100" y="3704590"/>
            <a:ext cx="854075" cy="294640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引诱</a:t>
            </a:r>
            <a:r>
              <a:rPr lang="zh-CN" altLang="en-US" sz="1200"/>
              <a:t>物体</a:t>
            </a:r>
            <a:endParaRPr lang="zh-CN" altLang="en-US" sz="1200"/>
          </a:p>
        </p:txBody>
      </p:sp>
      <p:sp>
        <p:nvSpPr>
          <p:cNvPr id="25" name="下箭头 24"/>
          <p:cNvSpPr/>
          <p:nvPr/>
        </p:nvSpPr>
        <p:spPr>
          <a:xfrm>
            <a:off x="2203450" y="2284730"/>
            <a:ext cx="190500" cy="1364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角右箭头 25"/>
          <p:cNvSpPr/>
          <p:nvPr/>
        </p:nvSpPr>
        <p:spPr>
          <a:xfrm flipV="1">
            <a:off x="3131820" y="4209415"/>
            <a:ext cx="2008505" cy="482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流程图: 可选过程 27"/>
          <p:cNvSpPr/>
          <p:nvPr/>
        </p:nvSpPr>
        <p:spPr>
          <a:xfrm>
            <a:off x="5171440" y="4397375"/>
            <a:ext cx="881380" cy="294640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引诱</a:t>
            </a:r>
            <a:r>
              <a:rPr lang="zh-CN" altLang="en-US" sz="1200"/>
              <a:t>方向</a:t>
            </a:r>
            <a:endParaRPr lang="zh-CN" altLang="en-US" sz="1200"/>
          </a:p>
        </p:txBody>
      </p:sp>
      <p:sp>
        <p:nvSpPr>
          <p:cNvPr id="29" name="矩形 28"/>
          <p:cNvSpPr/>
          <p:nvPr/>
        </p:nvSpPr>
        <p:spPr>
          <a:xfrm>
            <a:off x="2194560" y="988695"/>
            <a:ext cx="1415415" cy="29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视觉相关度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,R</a:t>
            </a:r>
            <a:endParaRPr lang="en-US" altLang="zh-CN" sz="1200"/>
          </a:p>
        </p:txBody>
      </p:sp>
      <p:sp>
        <p:nvSpPr>
          <p:cNvPr id="30" name="下箭头 29"/>
          <p:cNvSpPr/>
          <p:nvPr/>
        </p:nvSpPr>
        <p:spPr>
          <a:xfrm flipV="1">
            <a:off x="2699385" y="1327785"/>
            <a:ext cx="191135" cy="382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3723005" y="1054100"/>
            <a:ext cx="91948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流程图: 可选过程 31"/>
              <p:cNvSpPr/>
              <p:nvPr/>
            </p:nvSpPr>
            <p:spPr>
              <a:xfrm>
                <a:off x="3848100" y="3708400"/>
                <a:ext cx="990600" cy="294640"/>
              </a:xfrm>
              <a:prstGeom prst="flowChartAlternateProcess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1200"/>
                  <a:t>引诱因子</a:t>
                </a:r>
                <a:r>
                  <a:rPr lang="en-US" altLang="zh-CN" sz="1200"/>
                  <a:t>, 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𝜆</m:t>
                    </m:r>
                  </m:oMath>
                </a14:m>
                <a:r>
                  <a:rPr lang="en-US" altLang="zh-CN" sz="1200"/>
                  <a:t>      </a:t>
                </a:r>
                <a:endParaRPr lang="en-US" altLang="zh-CN" sz="1200"/>
              </a:p>
            </p:txBody>
          </p:sp>
        </mc:Choice>
        <mc:Fallback>
          <p:sp>
            <p:nvSpPr>
              <p:cNvPr id="32" name="流程图: 可选过程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100" y="3708400"/>
                <a:ext cx="990600" cy="294640"/>
              </a:xfrm>
              <a:prstGeom prst="flowChartAlternateProcess">
                <a:avLst/>
              </a:prstGeom>
              <a:blipFill rotWithShape="1">
                <a:blip r:embed="rId1"/>
                <a:stretch>
                  <a:fillRect l="-1282" t="-4310" r="-1282" b="-4310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右箭头 32"/>
          <p:cNvSpPr/>
          <p:nvPr/>
        </p:nvSpPr>
        <p:spPr>
          <a:xfrm>
            <a:off x="3483610" y="3747770"/>
            <a:ext cx="334645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下箭头 33"/>
          <p:cNvSpPr/>
          <p:nvPr/>
        </p:nvSpPr>
        <p:spPr>
          <a:xfrm>
            <a:off x="3563620" y="2298700"/>
            <a:ext cx="190500" cy="13677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>
            <a:off x="4909820" y="2287270"/>
            <a:ext cx="190500" cy="1296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246505" y="1676400"/>
            <a:ext cx="7988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2858770" y="1349375"/>
                <a:ext cx="963295" cy="4229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8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8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8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sz="8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sz="8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8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8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8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sz="8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sz="8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70" y="1349375"/>
                <a:ext cx="963295" cy="4229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/>
          <p:cNvSpPr txBox="1"/>
          <p:nvPr/>
        </p:nvSpPr>
        <p:spPr>
          <a:xfrm>
            <a:off x="3636010" y="257175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226185" y="402018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用户移动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时可见度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增加最大的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物体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392805" y="4681855"/>
            <a:ext cx="1249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引诱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物体可见度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增加最快的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652135" y="2016760"/>
            <a:ext cx="1249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当前可见的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939790" y="682625"/>
            <a:ext cx="944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预测未来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所需的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659880" y="296735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预测视点的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未来移动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3635375" y="2835910"/>
                <a:ext cx="1180465" cy="3663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𝑆𝑖𝑔𝑚𝑜𝑖𝑑</m:t>
                      </m:r>
                      <m:d>
                        <m:dPr>
                          <m:ctrlPr>
                            <a:rPr lang="en-US" altLang="zh-CN" sz="8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sz="8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𝑘</m:t>
                              </m:r>
                            </m:sup>
                          </m:sSubSup>
                          <m:f>
                            <m:fPr>
                              <m:ctrlPr>
                                <a:rPr lang="en-US" altLang="zh-CN" sz="8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8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8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8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8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8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8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8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375" y="2835910"/>
                <a:ext cx="1180465" cy="3663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下箭头 4"/>
          <p:cNvSpPr/>
          <p:nvPr/>
        </p:nvSpPr>
        <p:spPr>
          <a:xfrm flipV="1">
            <a:off x="4139565" y="1318260"/>
            <a:ext cx="191135" cy="382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3392805" y="452755"/>
                <a:ext cx="1579245" cy="5905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zh-CN" sz="120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=</m:t>
                                  </m:r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20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120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charset="0"/>
                                          <a:ea typeface="微软雅黑" panose="020B0503020204020204" pitchFamily="34" charset="-122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charset="0"/>
                                          <a:ea typeface="微软雅黑" panose="020B0503020204020204" pitchFamily="34" charset="-122"/>
                                          <a:cs typeface="Cambria Math" panose="02040503050406030204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120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charset="0"/>
                                          <a:ea typeface="微软雅黑" panose="020B0503020204020204" pitchFamily="34" charset="-122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20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charset="0"/>
                                          <a:ea typeface="微软雅黑" panose="020B0503020204020204" pitchFamily="34" charset="-122"/>
                                          <a:cs typeface="Cambria Math" panose="02040503050406030204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20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charset="0"/>
                                          <a:ea typeface="微软雅黑" panose="020B0503020204020204" pitchFamily="34" charset="-122"/>
                                          <a:cs typeface="Cambria Math" panose="0204050305040603020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805" y="452755"/>
                <a:ext cx="1579245" cy="5905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984115" y="2882265"/>
                <a:ext cx="955675" cy="2755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12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𝐿</m:t>
                          </m:r>
                        </m:e>
                      </m:d>
                      <m:r>
                        <a:rPr lang="en-US" sz="1200" i="1">
                          <a:latin typeface="Cambria Math" panose="02040503050406030204" charset="0"/>
                        </a:rPr>
                        <m:t>=</m:t>
                      </m:r>
                      <m:r>
                        <a:rPr lang="en-US" altLang="zh-CN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m:t>𝐷</m:t>
                      </m:r>
                      <m:r>
                        <a:rPr lang="en-US" altLang="zh-CN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m:t>∗</m:t>
                      </m:r>
                      <m:r>
                        <a:rPr lang="en-US" altLang="zh-CN" sz="12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𝜆</m:t>
                      </m:r>
                    </m:oMath>
                  </m:oMathPara>
                </a14:m>
                <a:endPara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115" y="2882265"/>
                <a:ext cx="955675" cy="27559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1290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81804" y="2392599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冗余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去除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/>
      <p:bldP spid="5" grpId="0"/>
      <p:bldP spid="2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文本框 117"/>
          <p:cNvSpPr txBox="1"/>
          <p:nvPr/>
        </p:nvSpPr>
        <p:spPr>
          <a:xfrm>
            <a:off x="12700" y="-5715"/>
            <a:ext cx="31788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分块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46261" y="394322"/>
            <a:ext cx="8712968" cy="106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050925" y="1146810"/>
                <a:ext cx="2959100" cy="399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2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sym typeface="+mn-ea"/>
                          </a:rPr>
                          <m:t>𝐷𝑖𝑓𝑓</m:t>
                        </m:r>
                      </m:e>
                      <m:sub>
                        <m:r>
                          <a:rPr lang="en-US" altLang="zh-CN" sz="12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12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12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2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2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2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∗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12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  <m:t>𝑃𝑜𝑠</m:t>
                            </m:r>
                          </m:e>
                          <m:sub>
                            <m:r>
                              <a:rPr lang="en-US" altLang="zh-CN" sz="12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2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2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  <m:t>𝑃𝑜𝑠</m:t>
                            </m:r>
                          </m:e>
                          <m:sub>
                            <m:r>
                              <a:rPr lang="en-US" altLang="zh-CN" sz="12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12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zh-CN" sz="12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2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2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2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∗</m:t>
                    </m:r>
                    <m:f>
                      <m:fPr>
                        <m:ctrlPr>
                          <a:rPr lang="en-US" altLang="zh-CN" sz="12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2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12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2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12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12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sz="12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120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2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∗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sz="12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120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925" y="1146810"/>
                <a:ext cx="2959100" cy="39941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文本框 117"/>
          <p:cNvSpPr txBox="1"/>
          <p:nvPr/>
        </p:nvSpPr>
        <p:spPr>
          <a:xfrm>
            <a:off x="12700" y="-5715"/>
            <a:ext cx="31788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视点的树状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46261" y="394322"/>
            <a:ext cx="8712968" cy="106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1290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81804" y="2392599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可见度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/>
      <p:bldP spid="5" grpId="0"/>
      <p:bldP spid="2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文本框 117"/>
          <p:cNvSpPr txBox="1"/>
          <p:nvPr/>
        </p:nvSpPr>
        <p:spPr>
          <a:xfrm>
            <a:off x="12700" y="-5715"/>
            <a:ext cx="31788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可见度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46261" y="394322"/>
            <a:ext cx="8712968" cy="106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835785" y="915670"/>
          <a:ext cx="4965065" cy="188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295"/>
                <a:gridCol w="709295"/>
                <a:gridCol w="709295"/>
                <a:gridCol w="709295"/>
                <a:gridCol w="709295"/>
                <a:gridCol w="709295"/>
                <a:gridCol w="709295"/>
              </a:tblGrid>
              <a:tr h="2686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可见度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构件1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构件2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构件3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构件4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构件5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构件6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6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视点1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6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视点2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6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视点3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6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视点4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6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视点5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6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视点6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02590" y="3114675"/>
            <a:ext cx="79273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：一个视点下的可以看到哪些构件（可视资源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列表），以及每个构件的可见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：一个构件可以被哪些位置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看到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直接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可见度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以视点为中心的建立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一个单位球，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构件在这个单位球上经过遮挡后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的投影面积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25" y="1708150"/>
            <a:ext cx="2362200" cy="31553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452360" y="1432560"/>
            <a:ext cx="640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全景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08860" y="2757170"/>
            <a:ext cx="3383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注：表格中的视点指的是位置，不包含方向信息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文本框 117"/>
          <p:cNvSpPr txBox="1"/>
          <p:nvPr/>
        </p:nvSpPr>
        <p:spPr>
          <a:xfrm>
            <a:off x="12700" y="-5715"/>
            <a:ext cx="31788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去除冗余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视点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46261" y="394322"/>
            <a:ext cx="8712968" cy="106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2776220" y="734060"/>
          <a:ext cx="2938145" cy="16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735"/>
                <a:gridCol w="419735"/>
                <a:gridCol w="419735"/>
                <a:gridCol w="419735"/>
                <a:gridCol w="419735"/>
                <a:gridCol w="419735"/>
                <a:gridCol w="419735"/>
              </a:tblGrid>
              <a:tr h="2641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可见度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构件1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构件2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构件3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构件4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构件5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构件6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视点1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视点2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视点3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98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视点4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视点5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视点6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270250" y="1009015"/>
            <a:ext cx="2444750" cy="2159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79775" y="1635125"/>
            <a:ext cx="2393315" cy="2571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95645" y="987425"/>
            <a:ext cx="944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视点的特征</a:t>
            </a:r>
            <a:endParaRPr lang="zh-CN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4400" y="2508250"/>
            <a:ext cx="606234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以可见度矩阵的行向量为视点的特征，通过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k-mean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算法基于视点的可视度特征进行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完成聚类后每一类只保留距离中心最近的那个视点，其余视点都作为冗余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去除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2ee14361-29f8-4eb4-adc5-25bda6e68376}"/>
  <p:tag name="TABLE_ENDDRAG_ORIGIN_RECT" val="390*147"/>
  <p:tag name="TABLE_ENDDRAG_RECT" val="142*116*390*148"/>
</p:tagLst>
</file>

<file path=ppt/tags/tag10.xml><?xml version="1.0" encoding="utf-8"?>
<p:tagLst xmlns:p="http://schemas.openxmlformats.org/presentationml/2006/main">
  <p:tag name="KSO_WM_UNIT_TABLE_BEAUTIFY" val="smartTable{0e5825f1-07f4-47be-b7c8-41f0ae37f105}"/>
  <p:tag name="TABLE_ENDDRAG_ORIGIN_RECT" val="297*119"/>
  <p:tag name="TABLE_ENDDRAG_RECT" val="194*48*297*119"/>
</p:tagLst>
</file>

<file path=ppt/tags/tag11.xml><?xml version="1.0" encoding="utf-8"?>
<p:tagLst xmlns:p="http://schemas.openxmlformats.org/presentationml/2006/main">
  <p:tag name="ISPRING_PRESENTATION_TITLE" val="Write Your Title Here"/>
  <p:tag name="COMMONDATA" val="eyJoZGlkIjoiM2QyYTZhZDczNzBhYTU5MDM3ZmQ1ZTc0NmUxYWM1OTIifQ=="/>
</p:tagLst>
</file>

<file path=ppt/tags/tag2.xml><?xml version="1.0" encoding="utf-8"?>
<p:tagLst xmlns:p="http://schemas.openxmlformats.org/presentationml/2006/main">
  <p:tag name="KSO_WM_UNIT_TABLE_BEAUTIFY" val="smartTable{2ee14361-29f8-4eb4-adc5-25bda6e68376}"/>
  <p:tag name="TABLE_ENDDRAG_ORIGIN_RECT" val="231*114"/>
  <p:tag name="TABLE_ENDDRAG_RECT" val="309*59*231*114"/>
</p:tagLst>
</file>

<file path=ppt/tags/tag3.xml><?xml version="1.0" encoding="utf-8"?>
<p:tagLst xmlns:p="http://schemas.openxmlformats.org/presentationml/2006/main">
  <p:tag name="KSO_WM_UNIT_TABLE_BEAUTIFY" val="smartTable{326ca125-63e3-4c12-ac18-a14089c11bf8}"/>
</p:tagLst>
</file>

<file path=ppt/tags/tag4.xml><?xml version="1.0" encoding="utf-8"?>
<p:tagLst xmlns:p="http://schemas.openxmlformats.org/presentationml/2006/main">
  <p:tag name="KSO_WM_UNIT_TABLE_BEAUTIFY" val="smartTable{7b47166d-f526-425b-9e58-a716f92bf10d}"/>
</p:tagLst>
</file>

<file path=ppt/tags/tag5.xml><?xml version="1.0" encoding="utf-8"?>
<p:tagLst xmlns:p="http://schemas.openxmlformats.org/presentationml/2006/main">
  <p:tag name="KSO_WM_UNIT_TABLE_BEAUTIFY" val="smartTable{a807dd18-09f4-44ea-adce-fb9d8aed82be}"/>
  <p:tag name="TABLE_ENDDRAG_ORIGIN_RECT" val="107*90"/>
  <p:tag name="TABLE_ENDDRAG_RECT" val="291*55*107*90"/>
</p:tagLst>
</file>

<file path=ppt/tags/tag6.xml><?xml version="1.0" encoding="utf-8"?>
<p:tagLst xmlns:p="http://schemas.openxmlformats.org/presentationml/2006/main">
  <p:tag name="KSO_WM_UNIT_TABLE_BEAUTIFY" val="smartTable{8404ec27-3ee2-4446-9839-94f49142f401}"/>
  <p:tag name="TABLE_ENDDRAG_ORIGIN_RECT" val="228*108"/>
  <p:tag name="TABLE_ENDDRAG_RECT" val="484*224*228*108"/>
</p:tagLst>
</file>

<file path=ppt/tags/tag7.xml><?xml version="1.0" encoding="utf-8"?>
<p:tagLst xmlns:p="http://schemas.openxmlformats.org/presentationml/2006/main">
  <p:tag name="KSO_WM_UNIT_TABLE_BEAUTIFY" val="smartTable{0e5825f1-07f4-47be-b7c8-41f0ae37f105}"/>
  <p:tag name="TABLE_ENDDRAG_ORIGIN_RECT" val="364*111"/>
  <p:tag name="TABLE_ENDDRAG_RECT" val="189*230*364*111"/>
</p:tagLst>
</file>

<file path=ppt/tags/tag8.xml><?xml version="1.0" encoding="utf-8"?>
<p:tagLst xmlns:p="http://schemas.openxmlformats.org/presentationml/2006/main">
  <p:tag name="KSO_WM_UNIT_TABLE_BEAUTIFY" val="smartTable{2ee14361-29f8-4eb4-adc5-25bda6e68376}"/>
  <p:tag name="TABLE_ENDDRAG_ORIGIN_RECT" val="231*114"/>
  <p:tag name="TABLE_ENDDRAG_RECT" val="309*59*231*114"/>
</p:tagLst>
</file>

<file path=ppt/tags/tag9.xml><?xml version="1.0" encoding="utf-8"?>
<p:tagLst xmlns:p="http://schemas.openxmlformats.org/presentationml/2006/main">
  <p:tag name="KSO_WM_UNIT_TABLE_BEAUTIFY" val="smartTable{1eddd3f8-a3bf-4687-a732-cdee5f15c983}"/>
  <p:tag name="TABLE_ENDDRAG_ORIGIN_RECT" val="401*43"/>
  <p:tag name="TABLE_ENDDRAG_RECT" val="122*189*401*43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2603</Words>
  <Application>WPS 演示</Application>
  <PresentationFormat>全屏显示(16:9)</PresentationFormat>
  <Paragraphs>878</Paragraphs>
  <Slides>17</Slides>
  <Notes>9</Notes>
  <HiddenSlides>0</HiddenSlides>
  <MMClips>3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微软雅黑 Light</vt:lpstr>
      <vt:lpstr>Impact</vt:lpstr>
      <vt:lpstr>Calibri</vt:lpstr>
      <vt:lpstr>Roboto Light</vt:lpstr>
      <vt:lpstr>Cambria Math</vt:lpstr>
      <vt:lpstr>Arial Unicode MS</vt:lpstr>
      <vt:lpstr>Segoe Print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述职报告</dc:title>
  <dc:creator>第一PPT</dc:creator>
  <cp:keywords>www.1ppt.com</cp:keywords>
  <cp:lastModifiedBy>大橙子</cp:lastModifiedBy>
  <cp:revision>1030</cp:revision>
  <dcterms:created xsi:type="dcterms:W3CDTF">2015-12-11T17:46:00Z</dcterms:created>
  <dcterms:modified xsi:type="dcterms:W3CDTF">2022-08-29T17:29:25Z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4FBC32A1B5E84CF6954D2FE49FA656AD</vt:lpwstr>
  </property>
  <property fmtid="{D5CDD505-2E9C-101B-9397-08002B2CF9AE}" pid="3" name="KSOProductBuildVer">
    <vt:lpwstr>2052-11.1.0.12313</vt:lpwstr>
  </property>
</Properties>
</file>