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90" r:id="rId3"/>
    <p:sldId id="455" r:id="rId5"/>
    <p:sldId id="515" r:id="rId6"/>
    <p:sldId id="456" r:id="rId7"/>
    <p:sldId id="512" r:id="rId8"/>
    <p:sldId id="529" r:id="rId9"/>
    <p:sldId id="527" r:id="rId10"/>
    <p:sldId id="528" r:id="rId11"/>
    <p:sldId id="497" r:id="rId12"/>
    <p:sldId id="425" r:id="rId13"/>
    <p:sldId id="430" r:id="rId14"/>
    <p:sldId id="406" r:id="rId15"/>
    <p:sldId id="408" r:id="rId16"/>
    <p:sldId id="416" r:id="rId17"/>
    <p:sldId id="409" r:id="rId18"/>
    <p:sldId id="444" r:id="rId19"/>
    <p:sldId id="388" r:id="rId20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3992DB"/>
    <a:srgbClr val="257D32"/>
    <a:srgbClr val="6E4B34"/>
    <a:srgbClr val="0F1836"/>
    <a:srgbClr val="F79600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46" d="100"/>
          <a:sy n="146" d="100"/>
        </p:scale>
        <p:origin x="86" y="463"/>
      </p:cViewPr>
      <p:guideLst>
        <p:guide orient="horz" pos="1786"/>
        <p:guide pos="2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175"/>
        <p:guide pos="22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Tm="0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001" y="1056900"/>
            <a:ext cx="9091503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282141" y="1967245"/>
            <a:ext cx="6561193" cy="1038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Web3D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负延迟加载算法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773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直接可见度的计算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691640" y="1094105"/>
            <a:ext cx="332105" cy="3378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78130" y="556260"/>
            <a:ext cx="2136140" cy="7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83210" y="1327150"/>
            <a:ext cx="2059305" cy="956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11885" y="1028065"/>
            <a:ext cx="6350" cy="6800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279775" y="730885"/>
          <a:ext cx="1352550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  <a:gridCol w="270510"/>
              </a:tblGrid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07315" y="6997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视点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1220" y="6997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63395" y="7524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6730" y="238061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用透视投影进行渲染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2680335" y="1275715"/>
            <a:ext cx="310515" cy="28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131820" y="2351405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一帧由像素构成的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5075555" y="1327150"/>
            <a:ext cx="292100" cy="28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6012180" y="578485"/>
            <a:ext cx="332105" cy="3378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83935" y="1347470"/>
            <a:ext cx="1080135" cy="8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7452360" y="1791335"/>
            <a:ext cx="332105" cy="3378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6336665" y="1342390"/>
            <a:ext cx="179705" cy="5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795645" y="2362200"/>
            <a:ext cx="2773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从上下左右前后六个方向分别进行投影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164070" y="1791335"/>
            <a:ext cx="0" cy="226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6372225" y="843280"/>
            <a:ext cx="215900" cy="3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6443980" y="1125855"/>
            <a:ext cx="230505" cy="14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53200" y="807720"/>
            <a:ext cx="577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64070" y="1431925"/>
            <a:ext cx="604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7205345" y="1715770"/>
            <a:ext cx="86360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524115" y="1716405"/>
            <a:ext cx="73660" cy="126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立方体 37"/>
          <p:cNvSpPr/>
          <p:nvPr/>
        </p:nvSpPr>
        <p:spPr>
          <a:xfrm>
            <a:off x="456565" y="3138805"/>
            <a:ext cx="332105" cy="3378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01955" y="3761105"/>
            <a:ext cx="1062355" cy="9486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1712595" y="4394200"/>
            <a:ext cx="332105" cy="3378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H="1" flipV="1">
            <a:off x="819150" y="3330575"/>
            <a:ext cx="170815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906145" y="3565525"/>
            <a:ext cx="86360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99160" y="3291840"/>
            <a:ext cx="577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82090" y="3871595"/>
            <a:ext cx="604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1475740" y="4156075"/>
            <a:ext cx="144145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769745" y="4152900"/>
            <a:ext cx="66675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多边形 51"/>
          <p:cNvSpPr/>
          <p:nvPr/>
        </p:nvSpPr>
        <p:spPr>
          <a:xfrm>
            <a:off x="645795" y="3759200"/>
            <a:ext cx="201295" cy="69215"/>
          </a:xfrm>
          <a:custGeom>
            <a:avLst/>
            <a:gdLst>
              <a:gd name="connisteX0" fmla="*/ 201295 w 201295"/>
              <a:gd name="connsiteY0" fmla="*/ 0 h 69215"/>
              <a:gd name="connisteX1" fmla="*/ 137160 w 201295"/>
              <a:gd name="connsiteY1" fmla="*/ 5080 h 69215"/>
              <a:gd name="connisteX2" fmla="*/ 68580 w 201295"/>
              <a:gd name="connsiteY2" fmla="*/ 29845 h 69215"/>
              <a:gd name="connisteX3" fmla="*/ 0 w 201295"/>
              <a:gd name="connsiteY3" fmla="*/ 69215 h 692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01295" h="69215">
                <a:moveTo>
                  <a:pt x="201295" y="0"/>
                </a:moveTo>
                <a:cubicBezTo>
                  <a:pt x="189865" y="635"/>
                  <a:pt x="163830" y="-635"/>
                  <a:pt x="137160" y="5080"/>
                </a:cubicBezTo>
                <a:cubicBezTo>
                  <a:pt x="110490" y="10795"/>
                  <a:pt x="95885" y="17145"/>
                  <a:pt x="68580" y="29845"/>
                </a:cubicBezTo>
                <a:cubicBezTo>
                  <a:pt x="41275" y="42545"/>
                  <a:pt x="12065" y="61595"/>
                  <a:pt x="0" y="6921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1353185" y="4318635"/>
            <a:ext cx="95250" cy="188595"/>
          </a:xfrm>
          <a:custGeom>
            <a:avLst/>
            <a:gdLst>
              <a:gd name="connisteX0" fmla="*/ 78740 w 79473"/>
              <a:gd name="connsiteY0" fmla="*/ 0 h 132080"/>
              <a:gd name="connisteX1" fmla="*/ 68580 w 79473"/>
              <a:gd name="connsiteY1" fmla="*/ 68580 h 132080"/>
              <a:gd name="connisteX2" fmla="*/ 0 w 79473"/>
              <a:gd name="connsiteY2" fmla="*/ 132080 h 1320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9473" h="132080">
                <a:moveTo>
                  <a:pt x="78740" y="0"/>
                </a:moveTo>
                <a:cubicBezTo>
                  <a:pt x="78105" y="12700"/>
                  <a:pt x="84455" y="41910"/>
                  <a:pt x="68580" y="68580"/>
                </a:cubicBezTo>
                <a:cubicBezTo>
                  <a:pt x="52705" y="95250"/>
                  <a:pt x="13335" y="120650"/>
                  <a:pt x="0" y="1320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2700" y="4803775"/>
            <a:ext cx="2621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所有构件投影到单位球上的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6988175" y="3598545"/>
            <a:ext cx="1062355" cy="9486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807835" y="3451225"/>
            <a:ext cx="1474470" cy="128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7" name="表格 76"/>
          <p:cNvGraphicFramePr/>
          <p:nvPr>
            <p:custDataLst>
              <p:tags r:id="rId2"/>
            </p:custDataLst>
          </p:nvPr>
        </p:nvGraphicFramePr>
        <p:xfrm>
          <a:off x="2991485" y="2996565"/>
          <a:ext cx="1352550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  <a:gridCol w="270510"/>
              </a:tblGrid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/>
          <p:nvPr>
            <p:custDataLst>
              <p:tags r:id="rId3"/>
            </p:custDataLst>
          </p:nvPr>
        </p:nvGraphicFramePr>
        <p:xfrm>
          <a:off x="4427220" y="3046095"/>
          <a:ext cx="1368425" cy="115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"/>
                <a:gridCol w="273685"/>
                <a:gridCol w="273685"/>
                <a:gridCol w="273685"/>
                <a:gridCol w="273685"/>
              </a:tblGrid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左箭头 78"/>
          <p:cNvSpPr/>
          <p:nvPr/>
        </p:nvSpPr>
        <p:spPr>
          <a:xfrm>
            <a:off x="2627630" y="3706495"/>
            <a:ext cx="182880" cy="175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左箭头 79"/>
          <p:cNvSpPr/>
          <p:nvPr/>
        </p:nvSpPr>
        <p:spPr>
          <a:xfrm>
            <a:off x="6087110" y="3723640"/>
            <a:ext cx="182880" cy="175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大括号 80"/>
          <p:cNvSpPr/>
          <p:nvPr/>
        </p:nvSpPr>
        <p:spPr>
          <a:xfrm rot="5400000">
            <a:off x="4345940" y="2963545"/>
            <a:ext cx="104775" cy="28149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3372485" y="4443730"/>
            <a:ext cx="22040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s=1*0.8+1*0.8+1*0.9+1*0.8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下箭头 82"/>
          <p:cNvSpPr/>
          <p:nvPr/>
        </p:nvSpPr>
        <p:spPr>
          <a:xfrm>
            <a:off x="7151370" y="2663825"/>
            <a:ext cx="215900" cy="196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3092450" y="4719320"/>
            <a:ext cx="2926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计算投影区域的像素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对应单位球上的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083935" y="4732020"/>
            <a:ext cx="2926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计算每个像素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方格投影到单位球上的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6802755" y="3434715"/>
            <a:ext cx="721360" cy="6489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946900" y="3434715"/>
            <a:ext cx="577215" cy="6489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4211320" y="699770"/>
            <a:ext cx="7239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4083050" y="483235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6802755" y="3434715"/>
            <a:ext cx="1441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>
            <a:off x="6901815" y="3218815"/>
            <a:ext cx="45085" cy="169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6875780" y="3054985"/>
            <a:ext cx="8515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方格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39090" y="1059815"/>
            <a:ext cx="1568450" cy="26352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42265" y="1335405"/>
            <a:ext cx="1493520" cy="15621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" y="1207135"/>
            <a:ext cx="201930" cy="224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510" y="1713230"/>
            <a:ext cx="260985" cy="1562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275" y="3994785"/>
            <a:ext cx="260985" cy="15621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6007100" y="935990"/>
            <a:ext cx="581025" cy="77152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6" idx="0"/>
          </p:cNvCxnSpPr>
          <p:nvPr/>
        </p:nvCxnSpPr>
        <p:spPr>
          <a:xfrm>
            <a:off x="6373495" y="591820"/>
            <a:ext cx="250825" cy="112141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6" idx="3"/>
          </p:cNvCxnSpPr>
          <p:nvPr/>
        </p:nvCxnSpPr>
        <p:spPr>
          <a:xfrm flipH="1">
            <a:off x="6754495" y="1779905"/>
            <a:ext cx="913765" cy="114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6732270" y="1851660"/>
            <a:ext cx="857250" cy="348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42595" y="3502660"/>
            <a:ext cx="457200" cy="7251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15975" y="3412490"/>
            <a:ext cx="83820" cy="815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02970" y="4231640"/>
            <a:ext cx="1004570" cy="1403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02335" y="4236085"/>
            <a:ext cx="789305" cy="4959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70" y="4147185"/>
            <a:ext cx="260985" cy="15621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1113790" y="1186180"/>
            <a:ext cx="1905" cy="233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0" idx="0"/>
          </p:cNvCxnSpPr>
          <p:nvPr/>
        </p:nvCxnSpPr>
        <p:spPr>
          <a:xfrm flipV="1">
            <a:off x="2475865" y="1419225"/>
            <a:ext cx="1303655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弧形 59"/>
          <p:cNvSpPr/>
          <p:nvPr/>
        </p:nvSpPr>
        <p:spPr>
          <a:xfrm flipH="1" flipV="1">
            <a:off x="1187450" y="1083310"/>
            <a:ext cx="2576830" cy="7848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1804" y="2392599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可见度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视觉相关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与间接可见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12420" y="1923415"/>
            <a:ext cx="260731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墙壁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3783965" y="1635760"/>
            <a:ext cx="1075690" cy="111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构件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2" name="椭圆 31"/>
          <p:cNvSpPr/>
          <p:nvPr/>
        </p:nvSpPr>
        <p:spPr>
          <a:xfrm>
            <a:off x="323215" y="3004185"/>
            <a:ext cx="1075690" cy="111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构件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4" name="流程图: 摘录 33"/>
          <p:cNvSpPr/>
          <p:nvPr/>
        </p:nvSpPr>
        <p:spPr>
          <a:xfrm rot="20040000">
            <a:off x="774065" y="719455"/>
            <a:ext cx="1593850" cy="4514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视点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001520" y="1122680"/>
            <a:ext cx="1710055" cy="1016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835275" y="122491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71395" y="2355850"/>
            <a:ext cx="624840" cy="133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墙壁</a:t>
            </a:r>
            <a:endParaRPr lang="en-US" altLang="zh-CN"/>
          </a:p>
        </p:txBody>
      </p:sp>
      <p:sp>
        <p:nvSpPr>
          <p:cNvPr id="3" name="流程图: 摘录 2"/>
          <p:cNvSpPr/>
          <p:nvPr/>
        </p:nvSpPr>
        <p:spPr>
          <a:xfrm rot="8580000">
            <a:off x="4184650" y="4383405"/>
            <a:ext cx="1623060" cy="4514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视点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431665" y="2787650"/>
            <a:ext cx="504190" cy="12960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475740" y="3868420"/>
            <a:ext cx="2740025" cy="7194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55720" y="336359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7205" y="422783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6156325" y="2828925"/>
          <a:ext cx="2903220" cy="14084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7740"/>
                <a:gridCol w="967740"/>
                <a:gridCol w="967740"/>
              </a:tblGrid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构件1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构件2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</a:tr>
              <a:tr h="537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视点1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直接可见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间接可见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</a:tr>
              <a:tr h="537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视点2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直接可见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直接可见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5288915" y="755650"/>
            <a:ext cx="37706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视觉相关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如果存在某个视点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，使得在视点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下可以同时看到构件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，我们就称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与构件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视觉相关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如果视点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可见看到构件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视觉相关，我们就称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视点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视觉相关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410460" y="2751455"/>
          <a:ext cx="4622800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相关度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下箭头 3"/>
          <p:cNvSpPr/>
          <p:nvPr/>
        </p:nvSpPr>
        <p:spPr>
          <a:xfrm>
            <a:off x="5215890" y="2211070"/>
            <a:ext cx="432435" cy="288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87420" y="2282825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计算构件之间的相关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7405" y="451612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通过计算特征之间夹角的余弦值来描述相关性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相关性的取值范围是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70" y="1271905"/>
            <a:ext cx="1567815" cy="17722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15" y="3791585"/>
            <a:ext cx="2020570" cy="935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242236" y="3156521"/>
                <a:ext cx="492125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236" y="3156521"/>
                <a:ext cx="492125" cy="275590"/>
              </a:xfrm>
              <a:prstGeom prst="rect">
                <a:avLst/>
              </a:prstGeom>
              <a:blipFill rotWithShape="1">
                <a:blip r:embed="rId4"/>
                <a:stretch>
                  <a:fillRect l="-116" t="-207" r="116" b="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8173085" y="1415415"/>
            <a:ext cx="191770" cy="16567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379970" y="1415415"/>
            <a:ext cx="117475" cy="16567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7809865" y="3215640"/>
            <a:ext cx="432435" cy="527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043305" y="2468880"/>
                <a:ext cx="1085215" cy="2825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05" y="2468880"/>
                <a:ext cx="1085215" cy="2825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51435" y="555625"/>
            <a:ext cx="36512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的在视点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视觉相关度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，relation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取绝于：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处的直接可见度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处的之间直接可见度的乘积。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55015" y="1851660"/>
                <a:ext cx="1499235" cy="593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15" y="1851660"/>
                <a:ext cx="1499235" cy="5937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/>
          <p:nvPr>
            <p:custDataLst>
              <p:tags r:id="rId7"/>
            </p:custDataLst>
          </p:nvPr>
        </p:nvGraphicFramePr>
        <p:xfrm>
          <a:off x="3924300" y="590550"/>
          <a:ext cx="2938145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  <a:gridCol w="419735"/>
                <a:gridCol w="419735"/>
                <a:gridCol w="419735"/>
                <a:gridCol w="419735"/>
              </a:tblGrid>
              <a:tr h="264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可见度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418330" y="865505"/>
            <a:ext cx="291465" cy="13271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93410" y="848995"/>
            <a:ext cx="291465" cy="13271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52360" y="987425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构件的特征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8052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间接可见度（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间接可见的评价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83515" y="2138680"/>
            <a:ext cx="191960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墙壁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3204210" y="1916430"/>
            <a:ext cx="1075690" cy="111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构件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2" name="椭圆 31"/>
          <p:cNvSpPr/>
          <p:nvPr/>
        </p:nvSpPr>
        <p:spPr>
          <a:xfrm>
            <a:off x="255905" y="3147695"/>
            <a:ext cx="1075690" cy="111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构件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4" name="流程图: 摘录 33"/>
          <p:cNvSpPr/>
          <p:nvPr/>
        </p:nvSpPr>
        <p:spPr>
          <a:xfrm rot="20640000">
            <a:off x="435610" y="885825"/>
            <a:ext cx="1423670" cy="4514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视点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570990" y="1337945"/>
            <a:ext cx="1560830" cy="8743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1331595" y="2715895"/>
            <a:ext cx="1800225" cy="72009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411730" y="144145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39975" y="307594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视觉相关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501515" y="1132205"/>
            <a:ext cx="0" cy="2879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979930" y="1132205"/>
            <a:ext cx="2520315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1403985" y="4011930"/>
            <a:ext cx="30962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21560" y="4084320"/>
            <a:ext cx="798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3755" y="1086485"/>
            <a:ext cx="4478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，Indirect visibility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直接可见度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，Direct visibility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正比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该比例由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视觉相关度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，relation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509895" y="2430780"/>
                <a:ext cx="86804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I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∝</m:t>
                    </m:r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𝑫</m:t>
                    </m:r>
                  </m:oMath>
                </a14:m>
                <a:endPara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95" y="2430780"/>
                <a:ext cx="86804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990590" y="4083685"/>
                <a:ext cx="2613025" cy="590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90" y="4083685"/>
                <a:ext cx="2613025" cy="590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348095" y="1861185"/>
                <a:ext cx="1253490" cy="590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∗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5" y="1861185"/>
                <a:ext cx="1253490" cy="5905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375400" y="2651760"/>
                <a:ext cx="1114425" cy="4959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400" y="2651760"/>
                <a:ext cx="1114425" cy="4959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/>
          <p:cNvSpPr/>
          <p:nvPr/>
        </p:nvSpPr>
        <p:spPr>
          <a:xfrm>
            <a:off x="6319520" y="1982470"/>
            <a:ext cx="76200" cy="1174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6804025" y="3435985"/>
            <a:ext cx="143510" cy="36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15685" y="4711700"/>
            <a:ext cx="29489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公式中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是构件个数，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分别是构件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可见度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551940" y="2407920"/>
          <a:ext cx="5102860" cy="55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视点</a:t>
                      </a: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zh-CN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直接可见度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(D)</a:t>
                      </a:r>
                      <a:endParaRPr lang="en-US" alt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536700" y="628015"/>
          <a:ext cx="3773805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539115"/>
                <a:gridCol w="539115"/>
                <a:gridCol w="539115"/>
                <a:gridCol w="539115"/>
                <a:gridCol w="539115"/>
                <a:gridCol w="539115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视觉相关度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(R)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47700" y="4023995"/>
            <a:ext cx="51003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间接可见度（构件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(0.98*50+0.80*40+0.10*10)/(0.98+0.80+0.10)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间接可见度（构件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0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间接可见度（构件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(0.00*50+0.70*40+0.00*10)/(0.00+0.70+0.00)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332230" y="576580"/>
            <a:ext cx="144145" cy="2486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3131820" y="3241675"/>
            <a:ext cx="215900" cy="504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654810" y="3241675"/>
                <a:ext cx="1392555" cy="5238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810" y="3241675"/>
                <a:ext cx="1392555" cy="523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-32385" y="1491615"/>
            <a:ext cx="13493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视觉相关度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40" y="3648710"/>
            <a:ext cx="2068195" cy="1078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435" y="843915"/>
            <a:ext cx="2330450" cy="1079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515" y="2073275"/>
            <a:ext cx="1104900" cy="1225550"/>
          </a:xfrm>
          <a:prstGeom prst="rect">
            <a:avLst/>
          </a:prstGeom>
        </p:spPr>
      </p:pic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4980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测试案例（直接可见列表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资源加载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15920" y="408368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0</a:t>
            </a:r>
            <a:endParaRPr lang="en-US" altLang="zh-CN" sz="1000"/>
          </a:p>
        </p:txBody>
      </p:sp>
      <p:sp>
        <p:nvSpPr>
          <p:cNvPr id="3" name="流程图: 摘录 2"/>
          <p:cNvSpPr/>
          <p:nvPr/>
        </p:nvSpPr>
        <p:spPr>
          <a:xfrm>
            <a:off x="4109085" y="4083685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0</a:t>
            </a:r>
            <a:endParaRPr lang="en-US" altLang="zh-CN" sz="1000"/>
          </a:p>
        </p:txBody>
      </p:sp>
      <p:sp>
        <p:nvSpPr>
          <p:cNvPr id="9" name="六边形 8"/>
          <p:cNvSpPr/>
          <p:nvPr/>
        </p:nvSpPr>
        <p:spPr>
          <a:xfrm>
            <a:off x="2844165" y="1347470"/>
            <a:ext cx="2879725" cy="259270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147945" y="408368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11" name="椭圆 10"/>
          <p:cNvSpPr/>
          <p:nvPr/>
        </p:nvSpPr>
        <p:spPr>
          <a:xfrm>
            <a:off x="6012180" y="241236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12" name="椭圆 11"/>
          <p:cNvSpPr/>
          <p:nvPr/>
        </p:nvSpPr>
        <p:spPr>
          <a:xfrm>
            <a:off x="5003800" y="84391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3</a:t>
            </a:r>
            <a:endParaRPr lang="en-US" altLang="zh-CN" sz="1000"/>
          </a:p>
        </p:txBody>
      </p:sp>
      <p:sp>
        <p:nvSpPr>
          <p:cNvPr id="13" name="椭圆 12"/>
          <p:cNvSpPr/>
          <p:nvPr/>
        </p:nvSpPr>
        <p:spPr>
          <a:xfrm>
            <a:off x="2195830" y="149161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4</a:t>
            </a:r>
            <a:endParaRPr lang="en-US" altLang="zh-CN" sz="1000"/>
          </a:p>
        </p:txBody>
      </p:sp>
      <p:sp>
        <p:nvSpPr>
          <p:cNvPr id="14" name="椭圆 13"/>
          <p:cNvSpPr/>
          <p:nvPr/>
        </p:nvSpPr>
        <p:spPr>
          <a:xfrm>
            <a:off x="4284345" y="249999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5</a:t>
            </a:r>
            <a:endParaRPr lang="en-US" altLang="zh-CN" sz="1000"/>
          </a:p>
        </p:txBody>
      </p:sp>
      <p:sp>
        <p:nvSpPr>
          <p:cNvPr id="15" name="流程图: 摘录 14"/>
          <p:cNvSpPr/>
          <p:nvPr/>
        </p:nvSpPr>
        <p:spPr>
          <a:xfrm>
            <a:off x="5507990" y="3147695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16" name="流程图: 摘录 15"/>
          <p:cNvSpPr/>
          <p:nvPr/>
        </p:nvSpPr>
        <p:spPr>
          <a:xfrm>
            <a:off x="5507990" y="1635760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17" name="流程图: 摘录 16"/>
          <p:cNvSpPr/>
          <p:nvPr/>
        </p:nvSpPr>
        <p:spPr>
          <a:xfrm>
            <a:off x="2817495" y="1635760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</a:t>
            </a:r>
            <a:endParaRPr lang="en-US" altLang="zh-CN" sz="1000"/>
          </a:p>
        </p:txBody>
      </p:sp>
      <p:sp>
        <p:nvSpPr>
          <p:cNvPr id="18" name="流程图: 摘录 17"/>
          <p:cNvSpPr/>
          <p:nvPr/>
        </p:nvSpPr>
        <p:spPr>
          <a:xfrm>
            <a:off x="3759835" y="1954530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4</a:t>
            </a:r>
            <a:endParaRPr lang="en-US" altLang="zh-CN" sz="1000"/>
          </a:p>
        </p:txBody>
      </p:sp>
      <p:sp>
        <p:nvSpPr>
          <p:cNvPr id="19" name="矩形 18"/>
          <p:cNvSpPr/>
          <p:nvPr/>
        </p:nvSpPr>
        <p:spPr>
          <a:xfrm>
            <a:off x="494665" y="699770"/>
            <a:ext cx="1265555" cy="208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94665" y="2787650"/>
            <a:ext cx="1265555" cy="208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流程图: 摘录 20"/>
          <p:cNvSpPr/>
          <p:nvPr/>
        </p:nvSpPr>
        <p:spPr>
          <a:xfrm>
            <a:off x="899795" y="1635760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5</a:t>
            </a:r>
            <a:endParaRPr lang="en-US" altLang="zh-CN" sz="1000"/>
          </a:p>
        </p:txBody>
      </p:sp>
      <p:sp>
        <p:nvSpPr>
          <p:cNvPr id="22" name="流程图: 摘录 21"/>
          <p:cNvSpPr/>
          <p:nvPr/>
        </p:nvSpPr>
        <p:spPr>
          <a:xfrm>
            <a:off x="971550" y="3291840"/>
            <a:ext cx="349250" cy="28130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6</a:t>
            </a:r>
            <a:endParaRPr lang="en-US" altLang="zh-CN" sz="10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2360" y="2701925"/>
            <a:ext cx="1092200" cy="12382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874770" y="4370705"/>
            <a:ext cx="12731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直接可见</a:t>
            </a:r>
            <a:r>
              <a:rPr lang="en-US" altLang="zh-CN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[0,1]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[0,1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,2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05170" y="3254375"/>
            <a:ext cx="1399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可见: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[2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2,1,0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96280" y="1544955"/>
            <a:ext cx="12731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可见: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[3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,2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3,2,1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07030" y="1247140"/>
            <a:ext cx="10655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直接可见: [4]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06850" y="1779270"/>
            <a:ext cx="1020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可见: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3895" y="988060"/>
            <a:ext cx="930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可见: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</a:t>
            </a:r>
            <a:r>
              <a:rPr lang="en-US" altLang="zh-CN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:[]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3895" y="3573145"/>
            <a:ext cx="930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可见构件: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35" y="4443730"/>
            <a:ext cx="3041015" cy="54673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60" y="627380"/>
            <a:ext cx="765810" cy="1689100"/>
          </a:xfrm>
          <a:prstGeom prst="rect">
            <a:avLst/>
          </a:prstGeom>
        </p:spPr>
      </p:pic>
      <p:sp>
        <p:nvSpPr>
          <p:cNvPr id="37" name="下箭头 36"/>
          <p:cNvSpPr/>
          <p:nvPr/>
        </p:nvSpPr>
        <p:spPr>
          <a:xfrm>
            <a:off x="7884160" y="2427605"/>
            <a:ext cx="360045" cy="144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7884160" y="4082415"/>
            <a:ext cx="360045" cy="144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5995" y="4876165"/>
            <a:ext cx="4017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上述示意图中三角形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表示视点，圆形为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89831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707904" y="1347614"/>
            <a:ext cx="1104979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365788" y="218305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257838" y="289633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45041" y="221090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直接可见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937091" y="291648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间接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可见度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81028" y="1463601"/>
            <a:ext cx="894259" cy="521970"/>
            <a:chOff x="2215144" y="1952311"/>
            <a:chExt cx="1244730" cy="956965"/>
          </a:xfrm>
        </p:grpSpPr>
        <p:sp>
          <p:nvSpPr>
            <p:cNvPr id="9" name="平行四边形 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" name="文本框 10"/>
            <p:cNvSpPr txBox="1"/>
            <p:nvPr/>
          </p:nvSpPr>
          <p:spPr>
            <a:xfrm>
              <a:off x="2393075" y="1952311"/>
              <a:ext cx="1066799" cy="95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60281" y="1491451"/>
            <a:ext cx="3857250" cy="459690"/>
            <a:chOff x="4315150" y="1647579"/>
            <a:chExt cx="3857250" cy="540057"/>
          </a:xfrm>
        </p:grpSpPr>
        <p:sp>
          <p:nvSpPr>
            <p:cNvPr id="12" name="矩形 11"/>
            <p:cNvSpPr/>
            <p:nvPr/>
          </p:nvSpPr>
          <p:spPr>
            <a:xfrm>
              <a:off x="4841196" y="1730243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冗余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去除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路线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139700" y="3650615"/>
            <a:ext cx="1122680" cy="410210"/>
          </a:xfrm>
          <a:prstGeom prst="flowChartMagneticDisk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用户移动</a:t>
            </a:r>
            <a:r>
              <a:rPr lang="zh-CN" altLang="en-US" sz="1200"/>
              <a:t>轨迹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721860" y="1013460"/>
            <a:ext cx="106426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间接可见度</a:t>
            </a:r>
            <a:r>
              <a:rPr lang="en-US" altLang="zh-CN" sz="1200"/>
              <a:t>,I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6443980" y="4102735"/>
            <a:ext cx="98044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引诱</a:t>
            </a:r>
            <a:r>
              <a:rPr lang="zh-CN" altLang="en-US" sz="1200"/>
              <a:t>场</a:t>
            </a:r>
            <a:endParaRPr lang="zh-CN" altLang="en-US" sz="1200"/>
          </a:p>
        </p:txBody>
      </p:sp>
      <p:sp>
        <p:nvSpPr>
          <p:cNvPr id="12" name="左大括号 11"/>
          <p:cNvSpPr/>
          <p:nvPr/>
        </p:nvSpPr>
        <p:spPr>
          <a:xfrm flipH="1">
            <a:off x="6083935" y="3639820"/>
            <a:ext cx="247015" cy="11709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5182870" y="3708400"/>
            <a:ext cx="869950" cy="29464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引诱度</a:t>
            </a:r>
            <a:endParaRPr lang="en-US" altLang="zh-CN" sz="1200"/>
          </a:p>
        </p:txBody>
      </p:sp>
      <p:sp>
        <p:nvSpPr>
          <p:cNvPr id="15" name="矩形 14"/>
          <p:cNvSpPr/>
          <p:nvPr/>
        </p:nvSpPr>
        <p:spPr>
          <a:xfrm>
            <a:off x="1979295" y="1851660"/>
            <a:ext cx="315595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直接可见度</a:t>
            </a:r>
            <a:r>
              <a:rPr lang="en-US" altLang="zh-CN" sz="1200"/>
              <a:t>,D</a:t>
            </a:r>
            <a:endParaRPr lang="en-US" altLang="zh-CN" sz="1200"/>
          </a:p>
        </p:txBody>
      </p:sp>
      <p:sp>
        <p:nvSpPr>
          <p:cNvPr id="20" name="流程图: 磁盘 19"/>
          <p:cNvSpPr/>
          <p:nvPr/>
        </p:nvSpPr>
        <p:spPr>
          <a:xfrm>
            <a:off x="46355" y="1795145"/>
            <a:ext cx="1265555" cy="410210"/>
          </a:xfrm>
          <a:prstGeom prst="flowChartMagneticDisk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视点可见</a:t>
            </a:r>
            <a:r>
              <a:rPr lang="zh-CN" altLang="en-US" sz="1200"/>
              <a:t>度采样</a:t>
            </a:r>
            <a:endParaRPr lang="zh-CN" altLang="en-US" sz="1200"/>
          </a:p>
        </p:txBody>
      </p:sp>
      <p:sp>
        <p:nvSpPr>
          <p:cNvPr id="21" name="右箭头 20"/>
          <p:cNvSpPr/>
          <p:nvPr/>
        </p:nvSpPr>
        <p:spPr>
          <a:xfrm>
            <a:off x="1408430" y="1924050"/>
            <a:ext cx="4445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4909820" y="3747770"/>
            <a:ext cx="218440" cy="2159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终止 2"/>
          <p:cNvSpPr/>
          <p:nvPr/>
        </p:nvSpPr>
        <p:spPr>
          <a:xfrm>
            <a:off x="8028305" y="1674495"/>
            <a:ext cx="978535" cy="648335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dk1"/>
                </a:solidFill>
              </a:rPr>
              <a:t>数据包</a:t>
            </a:r>
            <a:endParaRPr lang="zh-CN" altLang="en-US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>
                <a:solidFill>
                  <a:schemeClr val="dk1"/>
                </a:solidFill>
              </a:rPr>
              <a:t>加载顺序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4" name="肘形连接符 3"/>
          <p:cNvCxnSpPr>
            <a:stCxn id="10" idx="3"/>
            <a:endCxn id="3" idx="1"/>
          </p:cNvCxnSpPr>
          <p:nvPr/>
        </p:nvCxnSpPr>
        <p:spPr>
          <a:xfrm>
            <a:off x="5786120" y="1160780"/>
            <a:ext cx="2242185" cy="838200"/>
          </a:xfrm>
          <a:prstGeom prst="bentConnector3">
            <a:avLst>
              <a:gd name="adj1" fmla="val 50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5" idx="3"/>
            <a:endCxn id="3" idx="1"/>
          </p:cNvCxnSpPr>
          <p:nvPr/>
        </p:nvCxnSpPr>
        <p:spPr>
          <a:xfrm>
            <a:off x="5135245" y="1998980"/>
            <a:ext cx="289306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1" idx="3"/>
            <a:endCxn id="3" idx="1"/>
          </p:cNvCxnSpPr>
          <p:nvPr/>
        </p:nvCxnSpPr>
        <p:spPr>
          <a:xfrm flipV="1">
            <a:off x="7424420" y="1998980"/>
            <a:ext cx="603885" cy="2251075"/>
          </a:xfrm>
          <a:prstGeom prst="bentConnector3">
            <a:avLst>
              <a:gd name="adj1" fmla="val 500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1316990" y="3760470"/>
            <a:ext cx="122047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82040" y="149669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去除冗余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视点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2578100" y="3704590"/>
            <a:ext cx="854075" cy="29464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引诱</a:t>
            </a:r>
            <a:r>
              <a:rPr lang="zh-CN" altLang="en-US" sz="1200"/>
              <a:t>物体</a:t>
            </a:r>
            <a:endParaRPr lang="zh-CN" altLang="en-US" sz="1200"/>
          </a:p>
        </p:txBody>
      </p:sp>
      <p:sp>
        <p:nvSpPr>
          <p:cNvPr id="25" name="下箭头 24"/>
          <p:cNvSpPr/>
          <p:nvPr/>
        </p:nvSpPr>
        <p:spPr>
          <a:xfrm>
            <a:off x="2203450" y="2284730"/>
            <a:ext cx="190500" cy="1364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右箭头 25"/>
          <p:cNvSpPr/>
          <p:nvPr/>
        </p:nvSpPr>
        <p:spPr>
          <a:xfrm flipV="1">
            <a:off x="3131820" y="4209415"/>
            <a:ext cx="2008505" cy="482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流程图: 可选过程 27"/>
          <p:cNvSpPr/>
          <p:nvPr/>
        </p:nvSpPr>
        <p:spPr>
          <a:xfrm>
            <a:off x="5171440" y="4397375"/>
            <a:ext cx="881380" cy="29464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引诱</a:t>
            </a:r>
            <a:r>
              <a:rPr lang="zh-CN" altLang="en-US" sz="1200"/>
              <a:t>方向</a:t>
            </a:r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2194560" y="988695"/>
            <a:ext cx="1415415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视觉相关度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,R</a:t>
            </a:r>
            <a:endParaRPr lang="en-US" altLang="zh-CN" sz="1200"/>
          </a:p>
        </p:txBody>
      </p:sp>
      <p:sp>
        <p:nvSpPr>
          <p:cNvPr id="30" name="下箭头 29"/>
          <p:cNvSpPr/>
          <p:nvPr/>
        </p:nvSpPr>
        <p:spPr>
          <a:xfrm flipV="1">
            <a:off x="2699385" y="1327785"/>
            <a:ext cx="191135" cy="382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3723005" y="1054100"/>
            <a:ext cx="9194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流程图: 可选过程 31"/>
              <p:cNvSpPr/>
              <p:nvPr/>
            </p:nvSpPr>
            <p:spPr>
              <a:xfrm>
                <a:off x="3848100" y="3708400"/>
                <a:ext cx="990600" cy="294640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引诱因子</a:t>
                </a:r>
                <a:r>
                  <a:rPr lang="en-US" altLang="zh-CN" sz="1200"/>
                  <a:t>,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en-US" altLang="zh-CN" sz="1200"/>
                  <a:t>      </a:t>
                </a:r>
                <a:endParaRPr lang="en-US" altLang="zh-CN" sz="1200"/>
              </a:p>
            </p:txBody>
          </p:sp>
        </mc:Choice>
        <mc:Fallback>
          <p:sp>
            <p:nvSpPr>
              <p:cNvPr id="32" name="流程图: 可选过程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00" y="3708400"/>
                <a:ext cx="990600" cy="294640"/>
              </a:xfrm>
              <a:prstGeom prst="flowChartAlternateProcess">
                <a:avLst/>
              </a:prstGeom>
              <a:blipFill rotWithShape="1">
                <a:blip r:embed="rId1"/>
                <a:stretch>
                  <a:fillRect l="-1282" t="-4310" r="-1282" b="-431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箭头 32"/>
          <p:cNvSpPr/>
          <p:nvPr/>
        </p:nvSpPr>
        <p:spPr>
          <a:xfrm>
            <a:off x="3483610" y="3747770"/>
            <a:ext cx="33464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3563620" y="2298700"/>
            <a:ext cx="190500" cy="1367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4909820" y="2287270"/>
            <a:ext cx="190500" cy="1296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246505" y="1676400"/>
            <a:ext cx="7988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2858770" y="1349375"/>
                <a:ext cx="963295" cy="4229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8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8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70" y="1349375"/>
                <a:ext cx="963295" cy="4229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3636010" y="257175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226185" y="402018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用户移动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时可见度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增加最大的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392805" y="4681855"/>
            <a:ext cx="124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引诱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物体可见度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增加最快的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52135" y="2016760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当前可见的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39790" y="682625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预测未来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659880" y="296735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预测视点的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未来移动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3635375" y="2835910"/>
                <a:ext cx="1180465" cy="3663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𝑆𝑖𝑔𝑚𝑜𝑖𝑑</m:t>
                      </m:r>
                      <m:d>
                        <m:dPr>
                          <m:ctrlP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8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75" y="2835910"/>
                <a:ext cx="1180465" cy="3663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 flipV="1">
            <a:off x="4139565" y="1318260"/>
            <a:ext cx="191135" cy="382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392805" y="452755"/>
                <a:ext cx="1579245" cy="590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05" y="452755"/>
                <a:ext cx="1579245" cy="5905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984115" y="2882265"/>
                <a:ext cx="955675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𝐿</m:t>
                          </m:r>
                        </m:e>
                      </m:d>
                      <m:r>
                        <a:rPr lang="en-US" sz="1200" i="1">
                          <a:latin typeface="Cambria Math" panose="02040503050406030204" charset="0"/>
                        </a:rPr>
                        <m:t>=</m:t>
                      </m:r>
                      <m:r>
                        <a:rPr lang="en-US" altLang="zh-CN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m:t>𝐷</m:t>
                      </m:r>
                      <m:r>
                        <a:rPr lang="en-US" altLang="zh-CN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m:t>∗</m:t>
                      </m:r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𝜆</m:t>
                      </m:r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115" y="2882265"/>
                <a:ext cx="955675" cy="2755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1804" y="2392599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50925" y="1146810"/>
                <a:ext cx="2959100" cy="399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2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𝐷𝑖𝑓𝑓</m:t>
                        </m:r>
                      </m:e>
                      <m:sub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∗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𝑃𝑜𝑠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𝑃𝑜𝑠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∗</m:t>
                    </m:r>
                    <m:f>
                      <m:fPr>
                        <m:ctrlP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2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∗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2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25" y="1146810"/>
                <a:ext cx="2959100" cy="3994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视点的树状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1804" y="2392599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可见度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可见度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835785" y="915670"/>
          <a:ext cx="4965065" cy="188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295"/>
                <a:gridCol w="709295"/>
                <a:gridCol w="709295"/>
                <a:gridCol w="709295"/>
                <a:gridCol w="709295"/>
                <a:gridCol w="709295"/>
                <a:gridCol w="709295"/>
              </a:tblGrid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可见度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02590" y="3114675"/>
            <a:ext cx="79273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：一个视点下的可以看到哪些构件（可视资源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列表），以及每个构件的可见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：一个构件可以被哪些位置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看到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可见度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以视点为中心的建立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一个单位球，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构件在这个单位球上经过遮挡后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的投影面积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5" y="1708150"/>
            <a:ext cx="2362200" cy="3155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52360" y="143256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08860" y="2757170"/>
            <a:ext cx="3383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注：表格中的视点指的是位置，不包含方向信息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去除冗余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视点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776220" y="734060"/>
          <a:ext cx="2938145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  <a:gridCol w="419735"/>
                <a:gridCol w="419735"/>
                <a:gridCol w="419735"/>
                <a:gridCol w="419735"/>
              </a:tblGrid>
              <a:tr h="264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可见度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70250" y="1009015"/>
            <a:ext cx="2444750" cy="2159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79775" y="1635125"/>
            <a:ext cx="2393315" cy="2571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95645" y="987425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视点的特征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4400" y="2508250"/>
            <a:ext cx="60623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以可见度矩阵的行向量为视点的特征，通过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算法基于视点的可视度特征进行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完成聚类后每一类只保留距离中心最近的那个视点，其余视点都作为冗余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2ee14361-29f8-4eb4-adc5-25bda6e68376}"/>
  <p:tag name="TABLE_ENDDRAG_ORIGIN_RECT" val="390*147"/>
  <p:tag name="TABLE_ENDDRAG_RECT" val="142*116*390*148"/>
</p:tagLst>
</file>

<file path=ppt/tags/tag10.xml><?xml version="1.0" encoding="utf-8"?>
<p:tagLst xmlns:p="http://schemas.openxmlformats.org/presentationml/2006/main">
  <p:tag name="KSO_WM_UNIT_TABLE_BEAUTIFY" val="smartTable{0e5825f1-07f4-47be-b7c8-41f0ae37f105}"/>
  <p:tag name="TABLE_ENDDRAG_ORIGIN_RECT" val="297*119"/>
  <p:tag name="TABLE_ENDDRAG_RECT" val="194*48*297*119"/>
</p:tagLst>
</file>

<file path=ppt/tags/tag11.xml><?xml version="1.0" encoding="utf-8"?>
<p:tagLst xmlns:p="http://schemas.openxmlformats.org/presentationml/2006/main">
  <p:tag name="ISPRING_PRESENTATION_TITLE" val="Write Your Title Here"/>
  <p:tag name="COMMONDATA" val="eyJoZGlkIjoiM2QyYTZhZDczNzBhYTU5MDM3ZmQ1ZTc0NmUxYWM1OTIifQ=="/>
</p:tagLst>
</file>

<file path=ppt/tags/tag2.xml><?xml version="1.0" encoding="utf-8"?>
<p:tagLst xmlns:p="http://schemas.openxmlformats.org/presentationml/2006/main">
  <p:tag name="KSO_WM_UNIT_TABLE_BEAUTIFY" val="smartTable{2ee14361-29f8-4eb4-adc5-25bda6e68376}"/>
  <p:tag name="TABLE_ENDDRAG_ORIGIN_RECT" val="231*114"/>
  <p:tag name="TABLE_ENDDRAG_RECT" val="309*59*231*114"/>
</p:tagLst>
</file>

<file path=ppt/tags/tag3.xml><?xml version="1.0" encoding="utf-8"?>
<p:tagLst xmlns:p="http://schemas.openxmlformats.org/presentationml/2006/main">
  <p:tag name="KSO_WM_UNIT_TABLE_BEAUTIFY" val="smartTable{326ca125-63e3-4c12-ac18-a14089c11bf8}"/>
</p:tagLst>
</file>

<file path=ppt/tags/tag4.xml><?xml version="1.0" encoding="utf-8"?>
<p:tagLst xmlns:p="http://schemas.openxmlformats.org/presentationml/2006/main">
  <p:tag name="KSO_WM_UNIT_TABLE_BEAUTIFY" val="smartTable{7b47166d-f526-425b-9e58-a716f92bf10d}"/>
</p:tagLst>
</file>

<file path=ppt/tags/tag5.xml><?xml version="1.0" encoding="utf-8"?>
<p:tagLst xmlns:p="http://schemas.openxmlformats.org/presentationml/2006/main">
  <p:tag name="KSO_WM_UNIT_TABLE_BEAUTIFY" val="smartTable{a807dd18-09f4-44ea-adce-fb9d8aed82be}"/>
  <p:tag name="TABLE_ENDDRAG_ORIGIN_RECT" val="107*90"/>
  <p:tag name="TABLE_ENDDRAG_RECT" val="291*55*107*90"/>
</p:tagLst>
</file>

<file path=ppt/tags/tag6.xml><?xml version="1.0" encoding="utf-8"?>
<p:tagLst xmlns:p="http://schemas.openxmlformats.org/presentationml/2006/main">
  <p:tag name="KSO_WM_UNIT_TABLE_BEAUTIFY" val="smartTable{8404ec27-3ee2-4446-9839-94f49142f401}"/>
  <p:tag name="TABLE_ENDDRAG_ORIGIN_RECT" val="228*108"/>
  <p:tag name="TABLE_ENDDRAG_RECT" val="484*224*228*108"/>
</p:tagLst>
</file>

<file path=ppt/tags/tag7.xml><?xml version="1.0" encoding="utf-8"?>
<p:tagLst xmlns:p="http://schemas.openxmlformats.org/presentationml/2006/main">
  <p:tag name="KSO_WM_UNIT_TABLE_BEAUTIFY" val="smartTable{0e5825f1-07f4-47be-b7c8-41f0ae37f105}"/>
  <p:tag name="TABLE_ENDDRAG_ORIGIN_RECT" val="364*111"/>
  <p:tag name="TABLE_ENDDRAG_RECT" val="189*230*364*111"/>
</p:tagLst>
</file>

<file path=ppt/tags/tag8.xml><?xml version="1.0" encoding="utf-8"?>
<p:tagLst xmlns:p="http://schemas.openxmlformats.org/presentationml/2006/main">
  <p:tag name="KSO_WM_UNIT_TABLE_BEAUTIFY" val="smartTable{2ee14361-29f8-4eb4-adc5-25bda6e68376}"/>
  <p:tag name="TABLE_ENDDRAG_ORIGIN_RECT" val="231*114"/>
  <p:tag name="TABLE_ENDDRAG_RECT" val="309*59*231*114"/>
</p:tagLst>
</file>

<file path=ppt/tags/tag9.xml><?xml version="1.0" encoding="utf-8"?>
<p:tagLst xmlns:p="http://schemas.openxmlformats.org/presentationml/2006/main">
  <p:tag name="KSO_WM_UNIT_TABLE_BEAUTIFY" val="smartTable{1eddd3f8-a3bf-4687-a732-cdee5f15c983}"/>
  <p:tag name="TABLE_ENDDRAG_ORIGIN_RECT" val="401*43"/>
  <p:tag name="TABLE_ENDDRAG_RECT" val="122*189*401*43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WPS 演示</Application>
  <PresentationFormat>全屏显示(16:9)</PresentationFormat>
  <Paragraphs>878</Paragraphs>
  <Slides>17</Slides>
  <Notes>9</Notes>
  <HiddenSlides>0</HiddenSlides>
  <MMClips>3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微软雅黑 Light</vt:lpstr>
      <vt:lpstr>Impact</vt:lpstr>
      <vt:lpstr>Calibri</vt:lpstr>
      <vt:lpstr>Roboto Light</vt:lpstr>
      <vt:lpstr>Cambria Math</vt:lpstr>
      <vt:lpstr>Arial Unicode MS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cp:lastModifiedBy>大橙子</cp:lastModifiedBy>
  <cp:revision>1032</cp:revision>
  <dcterms:created xsi:type="dcterms:W3CDTF">2015-12-11T17:46:00Z</dcterms:created>
  <dcterms:modified xsi:type="dcterms:W3CDTF">2022-09-30T01:23:28Z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4FBC32A1B5E84CF6954D2FE49FA656AD</vt:lpwstr>
  </property>
  <property fmtid="{D5CDD505-2E9C-101B-9397-08002B2CF9AE}" pid="3" name="KSOProductBuildVer">
    <vt:lpwstr>2052-11.1.0.12358</vt:lpwstr>
  </property>
</Properties>
</file>