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总体技术路线" id="{44487082-DF70-41F0-B37A-E841C80BD908}">
          <p14:sldIdLst>
            <p14:sldId id="258"/>
          </p14:sldIdLst>
        </p14:section>
        <p14:section name="静态场景处理" id="{3BC2CAA7-619B-455D-B579-68A05FB082FF}">
          <p14:sldIdLst/>
        </p14:section>
        <p14:section name="PM处理流程" id="{0F06179D-A5C6-4D24-9BA4-0C758687534C}">
          <p14:sldIdLst>
            <p14:sldId id="264"/>
          </p14:sldIdLst>
        </p14:section>
        <p14:section name="实例化渲染" id="{54ed33b0-787b-428c-b977-2e3446021edc}">
          <p14:sldIdLst>
            <p14:sldId id="265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" initials="J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燕尾形 1"/>
          <p:cNvSpPr/>
          <p:nvPr/>
        </p:nvSpPr>
        <p:spPr>
          <a:xfrm>
            <a:off x="4632325" y="568325"/>
            <a:ext cx="230187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Exterior</a:t>
            </a:r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extraction</a:t>
            </a:r>
            <a:endParaRPr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燕尾形 2"/>
          <p:cNvSpPr/>
          <p:nvPr/>
        </p:nvSpPr>
        <p:spPr>
          <a:xfrm>
            <a:off x="6994525" y="568325"/>
            <a:ext cx="220535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Repetitions removal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9110980" y="568325"/>
            <a:ext cx="2653030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Lightmap baking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4511675" y="2809875"/>
            <a:ext cx="2482215" cy="55372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Fine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-g</a:t>
            </a:r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rained transmission</a:t>
            </a:r>
            <a:endParaRPr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6873875" y="2829560"/>
            <a:ext cx="2326640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Incremental</a:t>
            </a:r>
            <a:r>
              <a:rPr lang="zh-CN" altLang="en-US" sz="1600" b="1">
                <a:latin typeface="Times New Roman" panose="02020603050405020304" charset="0"/>
                <a:cs typeface="Times New Roman" panose="02020603050405020304" charset="0"/>
              </a:rPr>
              <a:t> transmission</a:t>
            </a:r>
            <a:endParaRPr lang="zh-CN" alt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9201150" y="2829560"/>
            <a:ext cx="2562225" cy="53403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Bandwidth adaptive transmission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4512310" y="3562350"/>
            <a:ext cx="2670810" cy="55435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Progressive transmitting avatars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2" name="燕尾形 21"/>
          <p:cNvSpPr/>
          <p:nvPr/>
        </p:nvSpPr>
        <p:spPr>
          <a:xfrm>
            <a:off x="4511675" y="4944110"/>
            <a:ext cx="2482850" cy="55372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Online parsing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4" name="燕尾形 23"/>
          <p:cNvSpPr/>
          <p:nvPr/>
        </p:nvSpPr>
        <p:spPr>
          <a:xfrm>
            <a:off x="4511675" y="5693410"/>
            <a:ext cx="2362200" cy="7258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Hierarchically reusing resources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8" name="燕尾形 27"/>
          <p:cNvSpPr/>
          <p:nvPr/>
        </p:nvSpPr>
        <p:spPr>
          <a:xfrm>
            <a:off x="9250045" y="5693410"/>
            <a:ext cx="2513330" cy="7258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Divers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ing</a:t>
            </a:r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crowd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behavior</a:t>
            </a:r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using</a:t>
            </a:r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vertex shader</a:t>
            </a:r>
            <a:endParaRPr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五边形 30"/>
          <p:cNvSpPr/>
          <p:nvPr/>
        </p:nvSpPr>
        <p:spPr>
          <a:xfrm>
            <a:off x="3249930" y="568325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tatic scene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五边形 31"/>
          <p:cNvSpPr/>
          <p:nvPr/>
        </p:nvSpPr>
        <p:spPr>
          <a:xfrm>
            <a:off x="3259455" y="2809875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tatic scene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3259455" y="4944110"/>
            <a:ext cx="1372235" cy="55372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tatic scene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4" name="五边形 33"/>
          <p:cNvSpPr/>
          <p:nvPr/>
        </p:nvSpPr>
        <p:spPr>
          <a:xfrm>
            <a:off x="3249930" y="1412240"/>
            <a:ext cx="1372235" cy="6934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Dynamic scenario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5" name="五边形 34"/>
          <p:cNvSpPr/>
          <p:nvPr/>
        </p:nvSpPr>
        <p:spPr>
          <a:xfrm>
            <a:off x="3259455" y="3562985"/>
            <a:ext cx="1372235" cy="553720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Dynamic scenario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6" name="五边形 35"/>
          <p:cNvSpPr/>
          <p:nvPr/>
        </p:nvSpPr>
        <p:spPr>
          <a:xfrm>
            <a:off x="3259455" y="5693410"/>
            <a:ext cx="1372235" cy="725805"/>
          </a:xfrm>
          <a:prstGeom prst="homePlat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Dynamic scenario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17880" y="568325"/>
            <a:ext cx="2130425" cy="1398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Lightweight Preprocess of 3D Conference Scenes</a:t>
            </a:r>
            <a:endParaRPr lang="en-US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17880" y="2809875"/>
            <a:ext cx="2130425" cy="1398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Networking Progressive Transmission</a:t>
            </a:r>
            <a:endParaRPr lang="en-US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17880" y="4944110"/>
            <a:ext cx="2130425" cy="1398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Lightweitght Web3D Rendering</a:t>
            </a:r>
            <a:endParaRPr lang="en-US" alt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97230" y="4732655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40080" y="402590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99770" y="2618105"/>
            <a:ext cx="11229340" cy="182054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燕尾形 4"/>
          <p:cNvSpPr/>
          <p:nvPr/>
        </p:nvSpPr>
        <p:spPr>
          <a:xfrm>
            <a:off x="4622165" y="1412875"/>
            <a:ext cx="2442210" cy="69215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parametering variation of crowd behavior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6993890" y="1412240"/>
            <a:ext cx="2364105" cy="69342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Lightweight</a:t>
            </a:r>
            <a:r>
              <a:rPr 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ing of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skeleton</a:t>
            </a:r>
            <a:r>
              <a:rPr 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animation </a:t>
            </a:r>
            <a:endParaRPr lang="zh-CN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7040880" y="3562985"/>
            <a:ext cx="2429510" cy="5734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Transmission of  animation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data</a:t>
            </a:r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</a:t>
            </a:r>
            <a:endParaRPr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6873240" y="4944110"/>
            <a:ext cx="2485390" cy="55372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Online assemblying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9250045" y="4944110"/>
            <a:ext cx="2513330" cy="55372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instance rendering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9283065" y="1421765"/>
            <a:ext cx="2480945" cy="68389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Lightweighting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of texture map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</a:t>
            </a:r>
            <a:endPara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6680835" y="5674360"/>
            <a:ext cx="2676525" cy="74485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lightweight animation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using</a:t>
            </a:r>
            <a:r>
              <a:rPr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fragment shader</a:t>
            </a:r>
            <a:endParaRPr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9334500" y="3562985"/>
            <a:ext cx="2429510" cy="573405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T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ransmission of texture map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</a:t>
            </a:r>
            <a:endPara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左弧形箭头 14"/>
          <p:cNvSpPr/>
          <p:nvPr/>
        </p:nvSpPr>
        <p:spPr>
          <a:xfrm>
            <a:off x="212090" y="1704975"/>
            <a:ext cx="361950" cy="1212850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左弧形箭头 18"/>
          <p:cNvSpPr/>
          <p:nvPr/>
        </p:nvSpPr>
        <p:spPr>
          <a:xfrm>
            <a:off x="237490" y="3975735"/>
            <a:ext cx="361950" cy="1212850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595360" y="663575"/>
            <a:ext cx="3039110" cy="2980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431790" y="662940"/>
            <a:ext cx="2759710" cy="3064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95525" y="711835"/>
            <a:ext cx="2759710" cy="2932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2671445" y="1699895"/>
            <a:ext cx="2136775" cy="61341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Mesh simplification</a:t>
            </a:r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753100" y="1727200"/>
            <a:ext cx="1912620" cy="58674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Tr</a:t>
            </a:r>
            <a:r>
              <a:rPr lang="zh-CN" altLang="en-US">
                <a:sym typeface="+mn-ea"/>
              </a:rPr>
              <a:t>ansmission base mesh</a:t>
            </a:r>
            <a:endParaRPr lang="zh-CN" altLang="en-US">
              <a:sym typeface="+mn-ea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847715" y="2654300"/>
            <a:ext cx="1928495" cy="58737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Transmission </a:t>
            </a:r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stream of records </a:t>
            </a:r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9112250" y="1727200"/>
            <a:ext cx="1888490" cy="82423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M</a:t>
            </a:r>
            <a:r>
              <a:rPr lang="zh-CN" altLang="en-US">
                <a:sym typeface="+mn-ea"/>
              </a:rPr>
              <a:t>esh </a:t>
            </a:r>
            <a:r>
              <a:rPr lang="zh-CN" altLang="en-US">
                <a:sym typeface="+mn-ea"/>
              </a:rPr>
              <a:t>fineness </a:t>
            </a:r>
            <a:r>
              <a:rPr lang="zh-CN" altLang="en-US">
                <a:sym typeface="+mn-ea"/>
              </a:rPr>
              <a:t>improvements</a:t>
            </a:r>
            <a:endParaRPr lang="zh-CN" altLang="en-US">
              <a:sym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898140" y="4471035"/>
            <a:ext cx="2026920" cy="883920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Hierarchical preprocessing of texture mapping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8932545" y="4601845"/>
            <a:ext cx="2231390" cy="695325"/>
          </a:xfrm>
          <a:prstGeom prst="round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stA="45000"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dirty="0"/>
              <a:t>skeleton animation extraction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99085" y="170815"/>
            <a:ext cx="11783695" cy="6245225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五边形 44"/>
          <p:cNvSpPr/>
          <p:nvPr/>
        </p:nvSpPr>
        <p:spPr>
          <a:xfrm>
            <a:off x="2747010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server</a:t>
            </a:r>
            <a:endParaRPr lang="zh-CN" altLang="en-US"/>
          </a:p>
        </p:txBody>
      </p:sp>
      <p:sp>
        <p:nvSpPr>
          <p:cNvPr id="49" name="五边形 48"/>
          <p:cNvSpPr/>
          <p:nvPr/>
        </p:nvSpPr>
        <p:spPr>
          <a:xfrm>
            <a:off x="5677535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transmission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9190990" y="410845"/>
            <a:ext cx="2060575" cy="764540"/>
          </a:xfrm>
          <a:prstGeom prst="homePlate">
            <a:avLst/>
          </a:prstGeom>
          <a:effectLst>
            <a:outerShdw blurRad="88900" dir="1914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client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195" y="1482090"/>
            <a:ext cx="11557635" cy="197993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1660" y="179006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Model </a:t>
            </a:r>
            <a:r>
              <a:rPr kumimoji="1"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geometry</a:t>
            </a:r>
            <a:endParaRPr kumimoji="1" lang="en-US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5330" y="4273550"/>
            <a:ext cx="5018405" cy="131953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69735" y="4237355"/>
            <a:ext cx="5018405" cy="1395095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4230" y="4590415"/>
            <a:ext cx="1411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Texture mapping</a:t>
            </a:r>
            <a:endParaRPr kumimoji="1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38010" y="4488815"/>
            <a:ext cx="1411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Skeleton animation</a:t>
            </a:r>
            <a:endParaRPr kumimoji="1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5965" y="5913120"/>
            <a:ext cx="10725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4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注释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: </a:t>
            </a:r>
            <a:r>
              <a:rPr kumimoji="1" lang="zh-CN" altLang="en-US" sz="2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这张图画的不够饱满 建议相应地插入一些示意图在每个步骤 图文并茂</a:t>
            </a:r>
            <a:endParaRPr kumimoji="1" lang="zh-CN" altLang="en-US" sz="24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146050" y="2060575"/>
            <a:ext cx="2369185" cy="4493895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821940" y="2287905"/>
            <a:ext cx="2834640" cy="209677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顶点着色器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785860" y="2342515"/>
            <a:ext cx="2835910" cy="20415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片元着色器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6080" y="2174875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Attribute属性变量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03620" y="2342515"/>
            <a:ext cx="2298065" cy="212598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57925" y="2626360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Varying变量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18510" y="4918075"/>
            <a:ext cx="2337435" cy="15595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492500" y="5170170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内建输出变量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20965" y="125730"/>
            <a:ext cx="2113915" cy="15595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720330" y="210185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Uniform一致变量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014585" y="125730"/>
            <a:ext cx="2038985" cy="15595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238740" y="210185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采样器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609090" y="125730"/>
            <a:ext cx="2337435" cy="15595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674495" y="187960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Uniform一致变量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101465" y="125730"/>
            <a:ext cx="2029460" cy="15595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295140" y="187960"/>
            <a:ext cx="127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采样器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050020" y="4932045"/>
            <a:ext cx="2337435" cy="155956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224010" y="5184140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内建输出变量</a:t>
            </a: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2515235" y="3115310"/>
            <a:ext cx="208915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5791835" y="3115310"/>
            <a:ext cx="208915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8489315" y="3122295"/>
            <a:ext cx="208915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3221990" y="1781175"/>
            <a:ext cx="278130" cy="27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4792345" y="1781175"/>
            <a:ext cx="278130" cy="27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>
            <a:off x="8983345" y="1781175"/>
            <a:ext cx="278130" cy="27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>
            <a:off x="10868660" y="1781175"/>
            <a:ext cx="278130" cy="27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4339590" y="4468495"/>
            <a:ext cx="278130" cy="27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>
            <a:off x="10064750" y="4468495"/>
            <a:ext cx="278130" cy="278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10176510" y="847725"/>
            <a:ext cx="1513205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贴图个数</a:t>
            </a:r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8033385" y="847725"/>
            <a:ext cx="1483360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纹理贴图</a:t>
            </a:r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9449435" y="5648960"/>
            <a:ext cx="1662430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片元颜色</a:t>
            </a:r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3647440" y="5648960"/>
            <a:ext cx="1662430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顶点屏幕坐标</a:t>
            </a:r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4329430" y="847725"/>
            <a:ext cx="1662430" cy="4476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骨骼动画数据</a:t>
            </a:r>
            <a:endParaRPr lang="zh-CN" altLang="en-US"/>
          </a:p>
        </p:txBody>
      </p:sp>
      <p:sp>
        <p:nvSpPr>
          <p:cNvPr id="55" name="圆角矩形 54"/>
          <p:cNvSpPr/>
          <p:nvPr/>
        </p:nvSpPr>
        <p:spPr>
          <a:xfrm>
            <a:off x="1820545" y="578485"/>
            <a:ext cx="1826895" cy="10179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模型视图矩阵</a:t>
            </a:r>
            <a:endParaRPr lang="zh-CN" altLang="en-US"/>
          </a:p>
          <a:p>
            <a:pPr algn="ctr"/>
            <a:r>
              <a:rPr lang="zh-CN" altLang="en-US"/>
              <a:t>投影矩阵</a:t>
            </a:r>
            <a:endParaRPr lang="zh-CN" altLang="en-US"/>
          </a:p>
          <a:p>
            <a:pPr algn="ctr"/>
            <a:r>
              <a:rPr lang="zh-CN" altLang="en-US"/>
              <a:t>时间</a:t>
            </a:r>
            <a:endParaRPr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6257925" y="3115310"/>
            <a:ext cx="1826895" cy="10179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顶点所在部位</a:t>
            </a:r>
            <a:endParaRPr lang="zh-CN" altLang="en-US"/>
          </a:p>
          <a:p>
            <a:pPr algn="ctr"/>
            <a:r>
              <a:rPr lang="zh-CN" altLang="en-US"/>
              <a:t>贴图类型</a:t>
            </a:r>
            <a:endParaRPr lang="zh-CN" altLang="en-US"/>
          </a:p>
          <a:p>
            <a:pPr algn="ctr"/>
            <a:r>
              <a:rPr lang="zh-CN" altLang="en-US"/>
              <a:t>色调</a:t>
            </a:r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386080" y="3122295"/>
            <a:ext cx="1907540" cy="101790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顶点的原坐标</a:t>
            </a:r>
            <a:endParaRPr lang="zh-CN" altLang="en-US"/>
          </a:p>
          <a:p>
            <a:pPr algn="ctr"/>
            <a:r>
              <a:rPr lang="zh-CN" altLang="en-US"/>
              <a:t>顶点的UV</a:t>
            </a:r>
            <a:endParaRPr lang="zh-CN" altLang="en-US"/>
          </a:p>
          <a:p>
            <a:pPr algn="ctr"/>
            <a:r>
              <a:rPr lang="zh-CN" altLang="en-US"/>
              <a:t>骨骼索引</a:t>
            </a:r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344805" y="4633595"/>
            <a:ext cx="1989455" cy="17240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对象的</a:t>
            </a:r>
            <a:r>
              <a:rPr lang="zh-CN" altLang="en-US"/>
              <a:t>变换矩阵</a:t>
            </a:r>
            <a:endParaRPr lang="zh-CN" altLang="en-US"/>
          </a:p>
          <a:p>
            <a:pPr algn="ctr"/>
            <a:r>
              <a:rPr lang="zh-CN" altLang="en-US"/>
              <a:t>动画播放速度</a:t>
            </a:r>
            <a:endParaRPr lang="zh-CN" altLang="en-US"/>
          </a:p>
          <a:p>
            <a:pPr algn="ctr"/>
            <a:r>
              <a:rPr lang="zh-CN" altLang="en-US"/>
              <a:t>动画类型</a:t>
            </a:r>
            <a:endParaRPr lang="zh-CN" altLang="en-US"/>
          </a:p>
          <a:p>
            <a:pPr algn="ctr"/>
            <a:r>
              <a:rPr lang="zh-CN" altLang="en-US"/>
              <a:t>贴图类型</a:t>
            </a:r>
            <a:endParaRPr lang="zh-CN" altLang="en-US"/>
          </a:p>
          <a:p>
            <a:pPr algn="ctr"/>
            <a:r>
              <a:rPr lang="zh-CN" altLang="en-US"/>
              <a:t>色调</a:t>
            </a:r>
            <a:endParaRPr lang="zh-CN" altLang="en-US"/>
          </a:p>
        </p:txBody>
      </p:sp>
      <p:sp>
        <p:nvSpPr>
          <p:cNvPr id="73" name="五边形 72"/>
          <p:cNvSpPr/>
          <p:nvPr/>
        </p:nvSpPr>
        <p:spPr>
          <a:xfrm>
            <a:off x="363855" y="2758440"/>
            <a:ext cx="1223645" cy="41783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顶点数据</a:t>
            </a:r>
            <a:endParaRPr lang="zh-CN" altLang="en-US"/>
          </a:p>
        </p:txBody>
      </p:sp>
      <p:sp>
        <p:nvSpPr>
          <p:cNvPr id="75" name="五边形 74"/>
          <p:cNvSpPr/>
          <p:nvPr/>
        </p:nvSpPr>
        <p:spPr>
          <a:xfrm>
            <a:off x="385445" y="4329430"/>
            <a:ext cx="1223645" cy="41783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对象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19825" y="5010785"/>
            <a:ext cx="21818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1. </a:t>
            </a:r>
            <a:r>
              <a:rPr lang="zh-CN" altLang="en-US" sz="2400" b="1">
                <a:solidFill>
                  <a:srgbClr val="FF0000"/>
                </a:solidFill>
              </a:rPr>
              <a:t>插入示意图</a:t>
            </a:r>
            <a:endParaRPr lang="zh-CN" altLang="en-US" sz="2400" b="1">
              <a:solidFill>
                <a:srgbClr val="FF0000"/>
              </a:solidFill>
            </a:endParaRPr>
          </a:p>
          <a:p>
            <a:pPr algn="ctr"/>
            <a:r>
              <a:rPr lang="en-US" altLang="zh-CN" sz="2400" b="1">
                <a:solidFill>
                  <a:srgbClr val="FF0000"/>
                </a:solidFill>
              </a:rPr>
              <a:t>2. </a:t>
            </a:r>
            <a:r>
              <a:rPr lang="zh-CN" altLang="en-US" sz="2400" b="1">
                <a:solidFill>
                  <a:srgbClr val="FF0000"/>
                </a:solidFill>
              </a:rPr>
              <a:t>用一个实例</a:t>
            </a:r>
            <a:r>
              <a:rPr lang="zh-CN" altLang="en-US" sz="2400" b="1">
                <a:solidFill>
                  <a:srgbClr val="FF0000"/>
                </a:solidFill>
              </a:rPr>
              <a:t>将算法的流程的步骤一部</a:t>
            </a:r>
            <a:r>
              <a:rPr lang="zh-CN" altLang="en-US" sz="2400" b="1">
                <a:solidFill>
                  <a:srgbClr val="FF0000"/>
                </a:solidFill>
              </a:rPr>
              <a:t>展示出来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 rot="18360000">
            <a:off x="8199755" y="4548505"/>
            <a:ext cx="697865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3320000">
            <a:off x="5511800" y="4594225"/>
            <a:ext cx="881380" cy="4279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1172</Words>
  <Application>WPS 演示</Application>
  <PresentationFormat>宽屏</PresentationFormat>
  <Paragraphs>136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大橙子</cp:lastModifiedBy>
  <cp:revision>23</cp:revision>
  <dcterms:created xsi:type="dcterms:W3CDTF">2021-02-04T06:09:00Z</dcterms:created>
  <dcterms:modified xsi:type="dcterms:W3CDTF">2021-02-10T02:11:13Z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