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4" r:id="rId5"/>
    <p:sldId id="266" r:id="rId6"/>
    <p:sldId id="269" r:id="rId7"/>
    <p:sldId id="270" r:id="rId8"/>
    <p:sldId id="271" r:id="rId9"/>
    <p:sldId id="268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总体技术路线" id="{44487082-DF70-41F0-B37A-E841C80BD908}">
          <p14:sldIdLst>
            <p14:sldId id="258"/>
          </p14:sldIdLst>
        </p14:section>
        <p14:section name="静态场景处理" id="{3BC2CAA7-619B-455D-B579-68A05FB082FF}">
          <p14:sldIdLst/>
        </p14:section>
        <p14:section name="PM处理流程" id="{0F06179D-A5C6-4D24-9BA4-0C758687534C}">
          <p14:sldIdLst>
            <p14:sldId id="264"/>
            <p14:sldId id="268"/>
            <p14:sldId id="266"/>
            <p14:sldId id="269"/>
            <p14:sldId id="270"/>
            <p14:sldId id="271"/>
          </p14:sldIdLst>
        </p14:section>
        <p14:section name="实例化渲染" id="{54ed33b0-787b-428c-b977-2e3446021edc}">
          <p14:sldIdLst>
            <p14:sldId id="26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0" Type="http://schemas.openxmlformats.org/officeDocument/2006/relationships/notesSlide" Target="../notesSlides/notesSlide2.xml"/><Relationship Id="rId2" Type="http://schemas.openxmlformats.org/officeDocument/2006/relationships/image" Target="../media/image6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2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>
            <a:off x="4632325" y="568325"/>
            <a:ext cx="230187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Exterior</a:t>
            </a:r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extraction</a:t>
            </a:r>
            <a:endParaRPr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6994525" y="568325"/>
            <a:ext cx="220535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Repetitions removal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9110980" y="568325"/>
            <a:ext cx="2653030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Lightmap baking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4511675" y="2809875"/>
            <a:ext cx="248221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Fine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-g</a:t>
            </a:r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rained transmission</a:t>
            </a:r>
            <a:endParaRPr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6873875" y="2829560"/>
            <a:ext cx="2326640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Incremental</a:t>
            </a:r>
            <a:r>
              <a:rPr lang="zh-CN" altLang="en-US" sz="1600" b="1">
                <a:latin typeface="Times New Roman" panose="02020603050405020304" charset="0"/>
                <a:cs typeface="Times New Roman" panose="02020603050405020304" charset="0"/>
              </a:rPr>
              <a:t> transmission</a:t>
            </a:r>
            <a:endParaRPr lang="zh-CN" alt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9201150" y="2829560"/>
            <a:ext cx="2562225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Bandwidth adaptive transmission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4512310" y="3562350"/>
            <a:ext cx="2670810" cy="55435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Progressive transmitting avatars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4511675" y="4944110"/>
            <a:ext cx="2482850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Online parsing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511675" y="5693410"/>
            <a:ext cx="2362200" cy="7258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Hierarchically reusing resources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8" name="燕尾形 27"/>
          <p:cNvSpPr/>
          <p:nvPr/>
        </p:nvSpPr>
        <p:spPr>
          <a:xfrm>
            <a:off x="9250045" y="5693410"/>
            <a:ext cx="2513330" cy="7258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Divers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ing</a:t>
            </a:r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crowd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behavior</a:t>
            </a:r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using</a:t>
            </a:r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vertex shader</a:t>
            </a:r>
            <a:endParaRPr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3249930" y="56832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tatic scene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五边形 31"/>
          <p:cNvSpPr/>
          <p:nvPr/>
        </p:nvSpPr>
        <p:spPr>
          <a:xfrm>
            <a:off x="3259455" y="280987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tatic scene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3259455" y="4944110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tatic scene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4" name="五边形 33"/>
          <p:cNvSpPr/>
          <p:nvPr/>
        </p:nvSpPr>
        <p:spPr>
          <a:xfrm>
            <a:off x="3249930" y="1412240"/>
            <a:ext cx="1372235" cy="6934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Dynamic scenario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5" name="五边形 34"/>
          <p:cNvSpPr/>
          <p:nvPr/>
        </p:nvSpPr>
        <p:spPr>
          <a:xfrm>
            <a:off x="3259455" y="3562985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Dynamic scenario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6" name="五边形 35"/>
          <p:cNvSpPr/>
          <p:nvPr/>
        </p:nvSpPr>
        <p:spPr>
          <a:xfrm>
            <a:off x="3259455" y="5693410"/>
            <a:ext cx="1372235" cy="725805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Dynamic scenario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17880" y="568325"/>
            <a:ext cx="2130425" cy="1398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Lightweight Preprocess of 3D Conference Scenes</a:t>
            </a:r>
            <a:endParaRPr lang="en-US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17880" y="2809875"/>
            <a:ext cx="2130425" cy="1398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Networking Progressive Transmission</a:t>
            </a:r>
            <a:endParaRPr lang="en-US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17880" y="4944110"/>
            <a:ext cx="2130425" cy="1398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Lightweitght Web3D Rendering</a:t>
            </a:r>
            <a:endParaRPr lang="en-US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7230" y="473265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40080" y="402590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9770" y="261810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4622165" y="1412875"/>
            <a:ext cx="2442210" cy="69215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parametering variation of crowd behavior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6993890" y="1412240"/>
            <a:ext cx="2364105" cy="69342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Lightweight</a:t>
            </a:r>
            <a:r>
              <a:rPr 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ing of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skeleton</a:t>
            </a:r>
            <a:r>
              <a:rPr 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animation </a:t>
            </a:r>
            <a:endParaRPr lang="zh-CN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7040880" y="3562985"/>
            <a:ext cx="2429510" cy="5734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Transmission of  animation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data</a:t>
            </a:r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</a:t>
            </a:r>
            <a:endParaRPr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873240" y="4944110"/>
            <a:ext cx="2485390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Online assemblying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9250045" y="4944110"/>
            <a:ext cx="2513330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instance rendering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9283065" y="1421765"/>
            <a:ext cx="2480945" cy="68389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Lightweighting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of texture map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6680835" y="5674360"/>
            <a:ext cx="2676525" cy="74485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lightweight animation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using</a:t>
            </a:r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fragment shader</a:t>
            </a:r>
            <a:endParaRPr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9334500" y="3562985"/>
            <a:ext cx="2429510" cy="5734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T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ransmission of texture map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左弧形箭头 14"/>
          <p:cNvSpPr/>
          <p:nvPr/>
        </p:nvSpPr>
        <p:spPr>
          <a:xfrm>
            <a:off x="212090" y="1704975"/>
            <a:ext cx="361950" cy="1212850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左弧形箭头 18"/>
          <p:cNvSpPr/>
          <p:nvPr/>
        </p:nvSpPr>
        <p:spPr>
          <a:xfrm>
            <a:off x="237490" y="3975735"/>
            <a:ext cx="361950" cy="1212850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95360" y="663575"/>
            <a:ext cx="3039110" cy="2980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31790" y="662940"/>
            <a:ext cx="2759710" cy="3064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95525" y="711835"/>
            <a:ext cx="2759710" cy="293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671445" y="1699895"/>
            <a:ext cx="2136775" cy="61341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Mesh simplification</a:t>
            </a:r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753100" y="1727200"/>
            <a:ext cx="1912620" cy="58674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Tr</a:t>
            </a:r>
            <a:r>
              <a:rPr lang="zh-CN" altLang="en-US">
                <a:sym typeface="+mn-ea"/>
              </a:rPr>
              <a:t>ansmission base mesh</a:t>
            </a:r>
            <a:endParaRPr lang="zh-CN" altLang="en-US"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847715" y="2654300"/>
            <a:ext cx="1928495" cy="58737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Transmission </a:t>
            </a:r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stream of records 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112250" y="1727200"/>
            <a:ext cx="1888490" cy="82423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M</a:t>
            </a:r>
            <a:r>
              <a:rPr lang="zh-CN" altLang="en-US">
                <a:sym typeface="+mn-ea"/>
              </a:rPr>
              <a:t>esh </a:t>
            </a:r>
            <a:r>
              <a:rPr lang="zh-CN" altLang="en-US">
                <a:sym typeface="+mn-ea"/>
              </a:rPr>
              <a:t>fineness </a:t>
            </a:r>
            <a:r>
              <a:rPr lang="zh-CN" altLang="en-US">
                <a:sym typeface="+mn-ea"/>
              </a:rPr>
              <a:t>improvements</a:t>
            </a:r>
            <a:endParaRPr lang="zh-CN" altLang="en-US">
              <a:sym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898140" y="4471035"/>
            <a:ext cx="2026920" cy="88392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Hierarchical preprocessing of texture mapping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8932545" y="4601845"/>
            <a:ext cx="2231390" cy="6953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dirty="0"/>
              <a:t>skeleton animation extraction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99085" y="170815"/>
            <a:ext cx="11783695" cy="62452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server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5677535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transmission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client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1482090"/>
            <a:ext cx="11557635" cy="197993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1660" y="179006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Model </a:t>
            </a:r>
            <a:r>
              <a:rPr kumimoji="1"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geometry</a:t>
            </a:r>
            <a:endParaRPr kumimoji="1" lang="en-US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5330" y="4273550"/>
            <a:ext cx="5018405" cy="131953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69735" y="4237355"/>
            <a:ext cx="5018405" cy="139509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4230" y="459041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Texture mapping</a:t>
            </a:r>
            <a:endParaRPr kumimoji="1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38010" y="4488815"/>
            <a:ext cx="141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Skeleton animation</a:t>
            </a:r>
            <a:endParaRPr kumimoji="1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5965" y="5913120"/>
            <a:ext cx="10725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4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注释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: </a:t>
            </a:r>
            <a:r>
              <a:rPr kumimoji="1" lang="zh-CN" altLang="en-US" sz="2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这张图画的不够饱满 建议相应地插入一些示意图在每个步骤 图文并茂</a:t>
            </a:r>
            <a:endParaRPr kumimoji="1" lang="zh-CN" altLang="en-US" sz="24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48980" y="410210"/>
            <a:ext cx="3540760" cy="28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835015" y="410210"/>
            <a:ext cx="2179955" cy="286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30655" y="410845"/>
            <a:ext cx="4199890" cy="286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934075" y="1086485"/>
            <a:ext cx="1911350" cy="58674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base mesh</a:t>
            </a:r>
            <a:endParaRPr lang="zh-CN" altLang="en-US"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934710" y="2052955"/>
            <a:ext cx="1910715" cy="58737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Transmission </a:t>
            </a:r>
            <a:r>
              <a:rPr kumimoj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stream of records </a:t>
            </a:r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99085" y="170815"/>
            <a:ext cx="11783695" cy="62452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server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6039485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transmission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client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677545"/>
            <a:ext cx="11557635" cy="278447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7345" y="175069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Model </a:t>
            </a:r>
            <a:r>
              <a:rPr kumimoji="1"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geometry</a:t>
            </a:r>
            <a:endParaRPr kumimoji="1" lang="en-US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6560" y="3667760"/>
            <a:ext cx="541845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69735" y="3668395"/>
            <a:ext cx="498792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4230" y="459041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Texture mapping</a:t>
            </a:r>
            <a:endParaRPr kumimoji="1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38010" y="4488815"/>
            <a:ext cx="141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Skeleton animation</a:t>
            </a:r>
            <a:endParaRPr kumimoji="1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4205" y="4350385"/>
            <a:ext cx="822325" cy="151003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540" y="4350385"/>
            <a:ext cx="781050" cy="14922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4350385"/>
            <a:ext cx="740410" cy="141732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2130" y="4130040"/>
            <a:ext cx="1003935" cy="13462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065" y="4040505"/>
            <a:ext cx="811530" cy="1525270"/>
          </a:xfrm>
          <a:prstGeom prst="rect">
            <a:avLst/>
          </a:prstGeom>
        </p:spPr>
      </p:pic>
      <p:sp>
        <p:nvSpPr>
          <p:cNvPr id="27" name="右箭头 26"/>
          <p:cNvSpPr/>
          <p:nvPr/>
        </p:nvSpPr>
        <p:spPr>
          <a:xfrm>
            <a:off x="9190355" y="4040505"/>
            <a:ext cx="1501775" cy="163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dirty="0">
                <a:sym typeface="+mn-ea"/>
              </a:rPr>
              <a:t>skeleton animation extraction</a:t>
            </a:r>
            <a:endParaRPr lang="zh-CN" altLang="en-US"/>
          </a:p>
        </p:txBody>
      </p:sp>
      <p:sp>
        <p:nvSpPr>
          <p:cNvPr id="28" name="燕尾形 27"/>
          <p:cNvSpPr/>
          <p:nvPr/>
        </p:nvSpPr>
        <p:spPr>
          <a:xfrm>
            <a:off x="858329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fineness improvements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09215" y="2499360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540</a:t>
            </a:r>
            <a:endParaRPr lang="en-US" altLang="zh-CN" sz="1000"/>
          </a:p>
        </p:txBody>
      </p:sp>
      <p:sp>
        <p:nvSpPr>
          <p:cNvPr id="38" name="文本框 37"/>
          <p:cNvSpPr txBox="1"/>
          <p:nvPr/>
        </p:nvSpPr>
        <p:spPr>
          <a:xfrm>
            <a:off x="1567180" y="249936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Faces: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39" name="燕尾形 38"/>
          <p:cNvSpPr/>
          <p:nvPr/>
        </p:nvSpPr>
        <p:spPr>
          <a:xfrm>
            <a:off x="1675130" y="3764915"/>
            <a:ext cx="4021455" cy="5226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Hierarchical preprocessing of texture mapping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667510" y="5860415"/>
            <a:ext cx="958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贴图像素</a:t>
            </a:r>
            <a:r>
              <a:rPr lang="en-US" altLang="zh-CN" sz="1000"/>
              <a:t>:1</a:t>
            </a:r>
            <a:r>
              <a:rPr lang="zh-CN" altLang="en-US" sz="1000"/>
              <a:t>×</a:t>
            </a:r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41" name="文本框 40"/>
          <p:cNvSpPr txBox="1"/>
          <p:nvPr/>
        </p:nvSpPr>
        <p:spPr>
          <a:xfrm>
            <a:off x="2994025" y="5860415"/>
            <a:ext cx="1096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贴图像素</a:t>
            </a:r>
            <a:r>
              <a:rPr lang="en-US" altLang="zh-CN" sz="1000"/>
              <a:t>:26</a:t>
            </a:r>
            <a:r>
              <a:rPr lang="zh-CN" altLang="en-US" sz="1000"/>
              <a:t>×</a:t>
            </a:r>
            <a:r>
              <a:rPr lang="en-US" altLang="zh-CN" sz="1000"/>
              <a:t>26</a:t>
            </a:r>
            <a:endParaRPr lang="en-US" altLang="zh-CN" sz="1000"/>
          </a:p>
        </p:txBody>
      </p:sp>
      <p:sp>
        <p:nvSpPr>
          <p:cNvPr id="42" name="文本框 41"/>
          <p:cNvSpPr txBox="1"/>
          <p:nvPr/>
        </p:nvSpPr>
        <p:spPr>
          <a:xfrm>
            <a:off x="4330700" y="5860415"/>
            <a:ext cx="1283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贴图像素</a:t>
            </a:r>
            <a:r>
              <a:rPr lang="en-US" altLang="zh-CN" sz="1000"/>
              <a:t>:512</a:t>
            </a:r>
            <a:r>
              <a:rPr lang="zh-CN" altLang="en-US" sz="1000"/>
              <a:t>×</a:t>
            </a:r>
            <a:r>
              <a:rPr lang="en-US" altLang="zh-CN" sz="1000"/>
              <a:t>512</a:t>
            </a:r>
            <a:endParaRPr lang="en-US" altLang="zh-CN" sz="1000"/>
          </a:p>
        </p:txBody>
      </p:sp>
      <p:sp>
        <p:nvSpPr>
          <p:cNvPr id="7" name="燕尾形 6"/>
          <p:cNvSpPr/>
          <p:nvPr/>
        </p:nvSpPr>
        <p:spPr>
          <a:xfrm>
            <a:off x="188912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simplification</a:t>
            </a:r>
            <a:endParaRPr lang="zh-CN" altLang="en-US"/>
          </a:p>
        </p:txBody>
      </p:sp>
      <p:pic>
        <p:nvPicPr>
          <p:cNvPr id="13" name="图片 12" descr="2{_O2@ION09[ZP1O31H{QZ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635" y="1322070"/>
            <a:ext cx="806450" cy="1073785"/>
          </a:xfrm>
          <a:prstGeom prst="rect">
            <a:avLst/>
          </a:prstGeom>
        </p:spPr>
      </p:pic>
      <p:pic>
        <p:nvPicPr>
          <p:cNvPr id="16" name="图片 15" descr="4TMQX_0UD(HFD{[RTA6553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2230" y="1322070"/>
            <a:ext cx="812165" cy="1077595"/>
          </a:xfrm>
          <a:prstGeom prst="rect">
            <a:avLst/>
          </a:prstGeom>
        </p:spPr>
      </p:pic>
      <p:pic>
        <p:nvPicPr>
          <p:cNvPr id="34" name="图片 33" descr="{@IR23U)OJ@7$$(A4WGH{`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5535" y="1322070"/>
            <a:ext cx="799465" cy="1087755"/>
          </a:xfrm>
          <a:prstGeom prst="rect">
            <a:avLst/>
          </a:prstGeom>
        </p:spPr>
      </p:pic>
      <p:pic>
        <p:nvPicPr>
          <p:cNvPr id="43" name="图片 42" descr="9}V4([VFP[112H20ZQ{]WQQ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9305" y="1322070"/>
            <a:ext cx="831850" cy="110236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3680460" y="2499360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4608830" y="2499360"/>
            <a:ext cx="838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6780" y="1314450"/>
            <a:ext cx="638810" cy="118491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76410" y="1326515"/>
            <a:ext cx="605790" cy="116141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44455" y="1323975"/>
            <a:ext cx="598170" cy="113792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12500" y="1326515"/>
            <a:ext cx="583565" cy="111633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451850" y="2508250"/>
            <a:ext cx="838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4" name="文本框 53"/>
          <p:cNvSpPr txBox="1"/>
          <p:nvPr/>
        </p:nvSpPr>
        <p:spPr>
          <a:xfrm>
            <a:off x="9302750" y="2506345"/>
            <a:ext cx="958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5" name="文本框 54"/>
          <p:cNvSpPr txBox="1"/>
          <p:nvPr/>
        </p:nvSpPr>
        <p:spPr>
          <a:xfrm>
            <a:off x="10176510" y="2506345"/>
            <a:ext cx="880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540</a:t>
            </a:r>
            <a:endParaRPr lang="en-US" altLang="zh-CN" sz="1000"/>
          </a:p>
        </p:txBody>
      </p:sp>
      <p:sp>
        <p:nvSpPr>
          <p:cNvPr id="56" name="文本框 55"/>
          <p:cNvSpPr txBox="1"/>
          <p:nvPr/>
        </p:nvSpPr>
        <p:spPr>
          <a:xfrm>
            <a:off x="11062335" y="2506345"/>
            <a:ext cx="777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Faces: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58" name="下弧形箭头 57"/>
          <p:cNvSpPr/>
          <p:nvPr/>
        </p:nvSpPr>
        <p:spPr>
          <a:xfrm>
            <a:off x="8841105" y="274510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260215" y="3004185"/>
            <a:ext cx="6076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record1</a:t>
            </a:r>
            <a:endParaRPr lang="en-US" altLang="zh-CN" sz="1000"/>
          </a:p>
        </p:txBody>
      </p:sp>
      <p:sp>
        <p:nvSpPr>
          <p:cNvPr id="61" name="文本框 60"/>
          <p:cNvSpPr txBox="1"/>
          <p:nvPr/>
        </p:nvSpPr>
        <p:spPr>
          <a:xfrm>
            <a:off x="3164205" y="2995295"/>
            <a:ext cx="651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record2</a:t>
            </a:r>
            <a:endParaRPr lang="en-US" altLang="zh-CN" sz="1000"/>
          </a:p>
        </p:txBody>
      </p:sp>
      <p:sp>
        <p:nvSpPr>
          <p:cNvPr id="62" name="文本框 61"/>
          <p:cNvSpPr txBox="1"/>
          <p:nvPr/>
        </p:nvSpPr>
        <p:spPr>
          <a:xfrm>
            <a:off x="2045970" y="3004185"/>
            <a:ext cx="6324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record3</a:t>
            </a:r>
            <a:endParaRPr lang="en-US" altLang="zh-CN" sz="1000"/>
          </a:p>
        </p:txBody>
      </p:sp>
      <p:sp>
        <p:nvSpPr>
          <p:cNvPr id="63" name="文本框 62"/>
          <p:cNvSpPr txBox="1"/>
          <p:nvPr/>
        </p:nvSpPr>
        <p:spPr>
          <a:xfrm>
            <a:off x="8900795" y="2962275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increment1</a:t>
            </a:r>
            <a:endParaRPr lang="en-US" altLang="zh-CN" sz="1000"/>
          </a:p>
        </p:txBody>
      </p:sp>
      <p:sp>
        <p:nvSpPr>
          <p:cNvPr id="68" name="下弧形箭头 67"/>
          <p:cNvSpPr/>
          <p:nvPr/>
        </p:nvSpPr>
        <p:spPr>
          <a:xfrm>
            <a:off x="9819005" y="27527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873615" y="2995930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increment2</a:t>
            </a:r>
            <a:endParaRPr lang="en-US" altLang="zh-CN" sz="1000"/>
          </a:p>
        </p:txBody>
      </p:sp>
      <p:sp>
        <p:nvSpPr>
          <p:cNvPr id="71" name="下弧形箭头 70"/>
          <p:cNvSpPr/>
          <p:nvPr/>
        </p:nvSpPr>
        <p:spPr>
          <a:xfrm>
            <a:off x="10765155" y="27527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0819130" y="3004185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increment3</a:t>
            </a:r>
            <a:endParaRPr lang="en-US" altLang="zh-CN" sz="1000"/>
          </a:p>
        </p:txBody>
      </p:sp>
      <p:sp>
        <p:nvSpPr>
          <p:cNvPr id="73" name="下弧形箭头 72"/>
          <p:cNvSpPr/>
          <p:nvPr/>
        </p:nvSpPr>
        <p:spPr>
          <a:xfrm>
            <a:off x="1889125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304038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409067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48980" y="410210"/>
            <a:ext cx="3540760" cy="28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96585" y="410210"/>
            <a:ext cx="2570480" cy="28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901055" y="677545"/>
            <a:ext cx="2213610" cy="245427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30655" y="410845"/>
            <a:ext cx="4199890" cy="286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371590" y="1584325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base mesh</a:t>
            </a:r>
            <a:endParaRPr lang="zh-CN" altLang="en-US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9085" y="94615"/>
            <a:ext cx="11783695" cy="63214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server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6039485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transmission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client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170815"/>
            <a:ext cx="11557635" cy="329120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7345" y="175069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Model </a:t>
            </a:r>
            <a:r>
              <a:rPr kumimoji="1"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geometry</a:t>
            </a:r>
            <a:endParaRPr kumimoji="1" lang="en-US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6560" y="3667760"/>
            <a:ext cx="541845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69735" y="3668395"/>
            <a:ext cx="498792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4230" y="459041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Texture mapping</a:t>
            </a:r>
            <a:endParaRPr kumimoji="1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38010" y="4488815"/>
            <a:ext cx="141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Skeleton animation</a:t>
            </a:r>
            <a:endParaRPr kumimoji="1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4205" y="4350385"/>
            <a:ext cx="822325" cy="151003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540" y="4350385"/>
            <a:ext cx="781050" cy="14922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4350385"/>
            <a:ext cx="740410" cy="141732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2130" y="4130040"/>
            <a:ext cx="1003935" cy="13462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065" y="4040505"/>
            <a:ext cx="811530" cy="1525270"/>
          </a:xfrm>
          <a:prstGeom prst="rect">
            <a:avLst/>
          </a:prstGeom>
        </p:spPr>
      </p:pic>
      <p:sp>
        <p:nvSpPr>
          <p:cNvPr id="27" name="右箭头 26"/>
          <p:cNvSpPr/>
          <p:nvPr/>
        </p:nvSpPr>
        <p:spPr>
          <a:xfrm>
            <a:off x="9190355" y="4040505"/>
            <a:ext cx="1501775" cy="163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dirty="0">
                <a:sym typeface="+mn-ea"/>
              </a:rPr>
              <a:t>skeleton animation extraction</a:t>
            </a:r>
            <a:endParaRPr lang="zh-CN" altLang="en-US"/>
          </a:p>
        </p:txBody>
      </p:sp>
      <p:sp>
        <p:nvSpPr>
          <p:cNvPr id="28" name="燕尾形 27"/>
          <p:cNvSpPr/>
          <p:nvPr/>
        </p:nvSpPr>
        <p:spPr>
          <a:xfrm>
            <a:off x="858329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fineness improvements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09215" y="2499360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540</a:t>
            </a:r>
            <a:endParaRPr lang="en-US" altLang="zh-CN" sz="1000"/>
          </a:p>
        </p:txBody>
      </p:sp>
      <p:sp>
        <p:nvSpPr>
          <p:cNvPr id="38" name="文本框 37"/>
          <p:cNvSpPr txBox="1"/>
          <p:nvPr/>
        </p:nvSpPr>
        <p:spPr>
          <a:xfrm>
            <a:off x="1567180" y="249936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Faces: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39" name="燕尾形 38"/>
          <p:cNvSpPr/>
          <p:nvPr/>
        </p:nvSpPr>
        <p:spPr>
          <a:xfrm>
            <a:off x="1675130" y="3764915"/>
            <a:ext cx="4021455" cy="5226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Hierarchical preprocessing of texture mapping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667510" y="5860415"/>
            <a:ext cx="958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贴图像素</a:t>
            </a:r>
            <a:r>
              <a:rPr lang="en-US" altLang="zh-CN" sz="1000"/>
              <a:t>:1</a:t>
            </a:r>
            <a:r>
              <a:rPr lang="zh-CN" altLang="en-US" sz="1000"/>
              <a:t>×</a:t>
            </a:r>
            <a:r>
              <a:rPr lang="en-US" altLang="zh-CN" sz="1000"/>
              <a:t>1</a:t>
            </a:r>
            <a:endParaRPr lang="en-US" altLang="zh-CN" sz="1000"/>
          </a:p>
        </p:txBody>
      </p:sp>
      <p:sp>
        <p:nvSpPr>
          <p:cNvPr id="41" name="文本框 40"/>
          <p:cNvSpPr txBox="1"/>
          <p:nvPr/>
        </p:nvSpPr>
        <p:spPr>
          <a:xfrm>
            <a:off x="2994025" y="5860415"/>
            <a:ext cx="1096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贴图像素</a:t>
            </a:r>
            <a:r>
              <a:rPr lang="en-US" altLang="zh-CN" sz="1000"/>
              <a:t>:26</a:t>
            </a:r>
            <a:r>
              <a:rPr lang="zh-CN" altLang="en-US" sz="1000"/>
              <a:t>×</a:t>
            </a:r>
            <a:r>
              <a:rPr lang="en-US" altLang="zh-CN" sz="1000"/>
              <a:t>26</a:t>
            </a:r>
            <a:endParaRPr lang="en-US" altLang="zh-CN" sz="1000"/>
          </a:p>
        </p:txBody>
      </p:sp>
      <p:sp>
        <p:nvSpPr>
          <p:cNvPr id="42" name="文本框 41"/>
          <p:cNvSpPr txBox="1"/>
          <p:nvPr/>
        </p:nvSpPr>
        <p:spPr>
          <a:xfrm>
            <a:off x="4330700" y="5860415"/>
            <a:ext cx="12833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贴图像素</a:t>
            </a:r>
            <a:r>
              <a:rPr lang="en-US" altLang="zh-CN" sz="1000"/>
              <a:t>:512</a:t>
            </a:r>
            <a:r>
              <a:rPr lang="zh-CN" altLang="en-US" sz="1000"/>
              <a:t>×</a:t>
            </a:r>
            <a:r>
              <a:rPr lang="en-US" altLang="zh-CN" sz="1000"/>
              <a:t>512</a:t>
            </a:r>
            <a:endParaRPr lang="en-US" altLang="zh-CN" sz="1000"/>
          </a:p>
        </p:txBody>
      </p:sp>
      <p:sp>
        <p:nvSpPr>
          <p:cNvPr id="7" name="燕尾形 6"/>
          <p:cNvSpPr/>
          <p:nvPr/>
        </p:nvSpPr>
        <p:spPr>
          <a:xfrm>
            <a:off x="188912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simplification</a:t>
            </a:r>
            <a:endParaRPr lang="zh-CN" altLang="en-US"/>
          </a:p>
        </p:txBody>
      </p:sp>
      <p:pic>
        <p:nvPicPr>
          <p:cNvPr id="13" name="图片 12" descr="2{_O2@ION09[ZP1O31H{QZ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635" y="1322070"/>
            <a:ext cx="806450" cy="1073785"/>
          </a:xfrm>
          <a:prstGeom prst="rect">
            <a:avLst/>
          </a:prstGeom>
        </p:spPr>
      </p:pic>
      <p:pic>
        <p:nvPicPr>
          <p:cNvPr id="16" name="图片 15" descr="4TMQX_0UD(HFD{[RTA6553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2230" y="1322070"/>
            <a:ext cx="812165" cy="1077595"/>
          </a:xfrm>
          <a:prstGeom prst="rect">
            <a:avLst/>
          </a:prstGeom>
        </p:spPr>
      </p:pic>
      <p:pic>
        <p:nvPicPr>
          <p:cNvPr id="34" name="图片 33" descr="{@IR23U)OJ@7$$(A4WGH{`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5535" y="1322070"/>
            <a:ext cx="799465" cy="1087755"/>
          </a:xfrm>
          <a:prstGeom prst="rect">
            <a:avLst/>
          </a:prstGeom>
        </p:spPr>
      </p:pic>
      <p:pic>
        <p:nvPicPr>
          <p:cNvPr id="43" name="图片 42" descr="9}V4([VFP[112H20ZQ{]WQQ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9305" y="1322070"/>
            <a:ext cx="831850" cy="110236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3680460" y="2499360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4608830" y="2499360"/>
            <a:ext cx="838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6780" y="1314450"/>
            <a:ext cx="638810" cy="118491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76410" y="1326515"/>
            <a:ext cx="605790" cy="116141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44455" y="1323975"/>
            <a:ext cx="598170" cy="113792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12500" y="1326515"/>
            <a:ext cx="583565" cy="111633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451850" y="2508250"/>
            <a:ext cx="838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4" name="文本框 53"/>
          <p:cNvSpPr txBox="1"/>
          <p:nvPr/>
        </p:nvSpPr>
        <p:spPr>
          <a:xfrm>
            <a:off x="9302750" y="2506345"/>
            <a:ext cx="958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5" name="文本框 54"/>
          <p:cNvSpPr txBox="1"/>
          <p:nvPr/>
        </p:nvSpPr>
        <p:spPr>
          <a:xfrm>
            <a:off x="10176510" y="2506345"/>
            <a:ext cx="880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540</a:t>
            </a:r>
            <a:endParaRPr lang="en-US" altLang="zh-CN" sz="1000"/>
          </a:p>
        </p:txBody>
      </p:sp>
      <p:sp>
        <p:nvSpPr>
          <p:cNvPr id="56" name="文本框 55"/>
          <p:cNvSpPr txBox="1"/>
          <p:nvPr/>
        </p:nvSpPr>
        <p:spPr>
          <a:xfrm>
            <a:off x="11062335" y="2506345"/>
            <a:ext cx="777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Faces: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58" name="下弧形箭头 57"/>
          <p:cNvSpPr/>
          <p:nvPr/>
        </p:nvSpPr>
        <p:spPr>
          <a:xfrm>
            <a:off x="8841105" y="274510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260215" y="3004185"/>
            <a:ext cx="6076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record1</a:t>
            </a:r>
            <a:endParaRPr lang="en-US" altLang="zh-CN" sz="1000"/>
          </a:p>
        </p:txBody>
      </p:sp>
      <p:sp>
        <p:nvSpPr>
          <p:cNvPr id="61" name="文本框 60"/>
          <p:cNvSpPr txBox="1"/>
          <p:nvPr/>
        </p:nvSpPr>
        <p:spPr>
          <a:xfrm>
            <a:off x="3164205" y="2995295"/>
            <a:ext cx="651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record2</a:t>
            </a:r>
            <a:endParaRPr lang="en-US" altLang="zh-CN" sz="1000"/>
          </a:p>
        </p:txBody>
      </p:sp>
      <p:sp>
        <p:nvSpPr>
          <p:cNvPr id="62" name="文本框 61"/>
          <p:cNvSpPr txBox="1"/>
          <p:nvPr/>
        </p:nvSpPr>
        <p:spPr>
          <a:xfrm>
            <a:off x="2045970" y="3004185"/>
            <a:ext cx="6324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record3</a:t>
            </a:r>
            <a:endParaRPr lang="en-US" altLang="zh-CN" sz="1000"/>
          </a:p>
        </p:txBody>
      </p:sp>
      <p:sp>
        <p:nvSpPr>
          <p:cNvPr id="63" name="文本框 62"/>
          <p:cNvSpPr txBox="1"/>
          <p:nvPr/>
        </p:nvSpPr>
        <p:spPr>
          <a:xfrm>
            <a:off x="8900795" y="2962275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increment1</a:t>
            </a:r>
            <a:endParaRPr lang="en-US" altLang="zh-CN" sz="1000"/>
          </a:p>
        </p:txBody>
      </p:sp>
      <p:sp>
        <p:nvSpPr>
          <p:cNvPr id="68" name="下弧形箭头 67"/>
          <p:cNvSpPr/>
          <p:nvPr/>
        </p:nvSpPr>
        <p:spPr>
          <a:xfrm>
            <a:off x="9819005" y="27527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873615" y="2995930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increment2</a:t>
            </a:r>
            <a:endParaRPr lang="en-US" altLang="zh-CN" sz="1000"/>
          </a:p>
        </p:txBody>
      </p:sp>
      <p:sp>
        <p:nvSpPr>
          <p:cNvPr id="71" name="下弧形箭头 70"/>
          <p:cNvSpPr/>
          <p:nvPr/>
        </p:nvSpPr>
        <p:spPr>
          <a:xfrm>
            <a:off x="10765155" y="27527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0819130" y="3004185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increment3</a:t>
            </a:r>
            <a:endParaRPr lang="en-US" altLang="zh-CN" sz="1000"/>
          </a:p>
        </p:txBody>
      </p:sp>
      <p:sp>
        <p:nvSpPr>
          <p:cNvPr id="73" name="下弧形箭头 72"/>
          <p:cNvSpPr/>
          <p:nvPr/>
        </p:nvSpPr>
        <p:spPr>
          <a:xfrm>
            <a:off x="1889125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304038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409067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71590" y="1969135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packet</a:t>
            </a:r>
            <a:r>
              <a:rPr lang="en-US" altLang="zh-CN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371590" y="2353310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packet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79845" y="2717800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packet</a:t>
            </a: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05245" y="887095"/>
            <a:ext cx="1337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uFillTx/>
              </a:rPr>
              <a:t>data stream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48980" y="410210"/>
            <a:ext cx="3540760" cy="28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96585" y="410210"/>
            <a:ext cx="2570480" cy="28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901055" y="677545"/>
            <a:ext cx="2213610" cy="245427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30655" y="410845"/>
            <a:ext cx="4199890" cy="286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371590" y="1584325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base mesh</a:t>
            </a:r>
            <a:endParaRPr lang="zh-CN" altLang="en-US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9085" y="94615"/>
            <a:ext cx="11783695" cy="63214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server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6039485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transmission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client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170815"/>
            <a:ext cx="11557635" cy="329120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7345" y="175069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Model </a:t>
            </a:r>
            <a:r>
              <a:rPr kumimoji="1"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geometry</a:t>
            </a:r>
            <a:endParaRPr kumimoji="1" lang="en-US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6560" y="3667760"/>
            <a:ext cx="541845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69735" y="3668395"/>
            <a:ext cx="498792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4230" y="459041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Texture mapping</a:t>
            </a:r>
            <a:endParaRPr kumimoji="1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38010" y="4488815"/>
            <a:ext cx="141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Skeleton animation</a:t>
            </a:r>
            <a:endParaRPr kumimoji="1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4540" y="4350385"/>
            <a:ext cx="781050" cy="14922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130" y="4130040"/>
            <a:ext cx="1003935" cy="13462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065" y="4040505"/>
            <a:ext cx="811530" cy="1525270"/>
          </a:xfrm>
          <a:prstGeom prst="rect">
            <a:avLst/>
          </a:prstGeom>
        </p:spPr>
      </p:pic>
      <p:sp>
        <p:nvSpPr>
          <p:cNvPr id="27" name="右箭头 26"/>
          <p:cNvSpPr/>
          <p:nvPr/>
        </p:nvSpPr>
        <p:spPr>
          <a:xfrm>
            <a:off x="9190355" y="4040505"/>
            <a:ext cx="1501775" cy="163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dirty="0">
                <a:sym typeface="+mn-ea"/>
              </a:rPr>
              <a:t>skeleton animation extraction</a:t>
            </a:r>
            <a:endParaRPr lang="zh-CN" altLang="en-US"/>
          </a:p>
        </p:txBody>
      </p:sp>
      <p:sp>
        <p:nvSpPr>
          <p:cNvPr id="28" name="燕尾形 27"/>
          <p:cNvSpPr/>
          <p:nvPr/>
        </p:nvSpPr>
        <p:spPr>
          <a:xfrm>
            <a:off x="858329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fineness improvements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09215" y="2499360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540</a:t>
            </a:r>
            <a:endParaRPr lang="en-US" altLang="zh-CN" sz="1000"/>
          </a:p>
        </p:txBody>
      </p:sp>
      <p:sp>
        <p:nvSpPr>
          <p:cNvPr id="38" name="文本框 37"/>
          <p:cNvSpPr txBox="1"/>
          <p:nvPr/>
        </p:nvSpPr>
        <p:spPr>
          <a:xfrm>
            <a:off x="1567180" y="249936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Faces: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39" name="燕尾形 38"/>
          <p:cNvSpPr/>
          <p:nvPr/>
        </p:nvSpPr>
        <p:spPr>
          <a:xfrm>
            <a:off x="1675130" y="3764915"/>
            <a:ext cx="4021455" cy="5226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Hierarchical preprocessing of texture mapping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66795" y="5812790"/>
            <a:ext cx="961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:128</a:t>
            </a:r>
            <a:r>
              <a:rPr lang="zh-CN" altLang="en-US" sz="1000"/>
              <a:t>×</a:t>
            </a:r>
            <a:r>
              <a:rPr lang="en-US" altLang="zh-CN" sz="1000"/>
              <a:t>128</a:t>
            </a:r>
            <a:endParaRPr lang="en-US" altLang="zh-CN" sz="1000"/>
          </a:p>
        </p:txBody>
      </p:sp>
      <p:sp>
        <p:nvSpPr>
          <p:cNvPr id="42" name="文本框 41"/>
          <p:cNvSpPr txBox="1"/>
          <p:nvPr/>
        </p:nvSpPr>
        <p:spPr>
          <a:xfrm>
            <a:off x="4566920" y="5810885"/>
            <a:ext cx="1005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:512</a:t>
            </a:r>
            <a:r>
              <a:rPr lang="zh-CN" altLang="en-US" sz="1000"/>
              <a:t>×</a:t>
            </a:r>
            <a:r>
              <a:rPr lang="en-US" altLang="zh-CN" sz="1000"/>
              <a:t>512</a:t>
            </a:r>
            <a:endParaRPr lang="en-US" altLang="zh-CN" sz="1000"/>
          </a:p>
        </p:txBody>
      </p:sp>
      <p:sp>
        <p:nvSpPr>
          <p:cNvPr id="7" name="燕尾形 6"/>
          <p:cNvSpPr/>
          <p:nvPr/>
        </p:nvSpPr>
        <p:spPr>
          <a:xfrm>
            <a:off x="188912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simplification</a:t>
            </a:r>
            <a:endParaRPr lang="zh-CN" altLang="en-US"/>
          </a:p>
        </p:txBody>
      </p:sp>
      <p:pic>
        <p:nvPicPr>
          <p:cNvPr id="13" name="图片 12" descr="2{_O2@ION09[ZP1O31H{QZ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35" y="1322070"/>
            <a:ext cx="806450" cy="1073785"/>
          </a:xfrm>
          <a:prstGeom prst="rect">
            <a:avLst/>
          </a:prstGeom>
        </p:spPr>
      </p:pic>
      <p:pic>
        <p:nvPicPr>
          <p:cNvPr id="16" name="图片 15" descr="4TMQX_0UD(HFD{[RTA6553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230" y="1322070"/>
            <a:ext cx="812165" cy="1077595"/>
          </a:xfrm>
          <a:prstGeom prst="rect">
            <a:avLst/>
          </a:prstGeom>
        </p:spPr>
      </p:pic>
      <p:pic>
        <p:nvPicPr>
          <p:cNvPr id="34" name="图片 33" descr="{@IR23U)OJ@7$$(A4WGH{`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5535" y="1322070"/>
            <a:ext cx="799465" cy="1087755"/>
          </a:xfrm>
          <a:prstGeom prst="rect">
            <a:avLst/>
          </a:prstGeom>
        </p:spPr>
      </p:pic>
      <p:pic>
        <p:nvPicPr>
          <p:cNvPr id="43" name="图片 42" descr="9}V4([VFP[112H20ZQ{]WQQ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9305" y="1322070"/>
            <a:ext cx="831850" cy="110236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3680460" y="2499360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4608830" y="2499360"/>
            <a:ext cx="838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6780" y="1314450"/>
            <a:ext cx="638810" cy="118491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6410" y="1326515"/>
            <a:ext cx="605790" cy="116141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44455" y="1323975"/>
            <a:ext cx="598170" cy="113792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12500" y="1326515"/>
            <a:ext cx="583565" cy="111633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451850" y="2508250"/>
            <a:ext cx="838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4" name="文本框 53"/>
          <p:cNvSpPr txBox="1"/>
          <p:nvPr/>
        </p:nvSpPr>
        <p:spPr>
          <a:xfrm>
            <a:off x="9302750" y="2506345"/>
            <a:ext cx="958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5" name="文本框 54"/>
          <p:cNvSpPr txBox="1"/>
          <p:nvPr/>
        </p:nvSpPr>
        <p:spPr>
          <a:xfrm>
            <a:off x="10176510" y="2506345"/>
            <a:ext cx="880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540</a:t>
            </a:r>
            <a:endParaRPr lang="en-US" altLang="zh-CN" sz="1000"/>
          </a:p>
        </p:txBody>
      </p:sp>
      <p:sp>
        <p:nvSpPr>
          <p:cNvPr id="56" name="文本框 55"/>
          <p:cNvSpPr txBox="1"/>
          <p:nvPr/>
        </p:nvSpPr>
        <p:spPr>
          <a:xfrm>
            <a:off x="11062335" y="2506345"/>
            <a:ext cx="777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Faces: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58" name="下弧形箭头 57"/>
          <p:cNvSpPr/>
          <p:nvPr/>
        </p:nvSpPr>
        <p:spPr>
          <a:xfrm>
            <a:off x="8841105" y="274510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260215" y="3004185"/>
            <a:ext cx="6076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record1</a:t>
            </a:r>
            <a:endParaRPr lang="en-US" altLang="zh-CN" sz="1000"/>
          </a:p>
        </p:txBody>
      </p:sp>
      <p:sp>
        <p:nvSpPr>
          <p:cNvPr id="61" name="文本框 60"/>
          <p:cNvSpPr txBox="1"/>
          <p:nvPr/>
        </p:nvSpPr>
        <p:spPr>
          <a:xfrm>
            <a:off x="3164205" y="2995295"/>
            <a:ext cx="651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record2</a:t>
            </a:r>
            <a:endParaRPr lang="en-US" altLang="zh-CN" sz="1000"/>
          </a:p>
        </p:txBody>
      </p:sp>
      <p:sp>
        <p:nvSpPr>
          <p:cNvPr id="62" name="文本框 61"/>
          <p:cNvSpPr txBox="1"/>
          <p:nvPr/>
        </p:nvSpPr>
        <p:spPr>
          <a:xfrm>
            <a:off x="2045970" y="3004185"/>
            <a:ext cx="6324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record3</a:t>
            </a:r>
            <a:endParaRPr lang="en-US" altLang="zh-CN" sz="1000"/>
          </a:p>
        </p:txBody>
      </p:sp>
      <p:sp>
        <p:nvSpPr>
          <p:cNvPr id="63" name="文本框 62"/>
          <p:cNvSpPr txBox="1"/>
          <p:nvPr/>
        </p:nvSpPr>
        <p:spPr>
          <a:xfrm>
            <a:off x="8900795" y="2962275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increment1</a:t>
            </a:r>
            <a:endParaRPr lang="en-US" altLang="zh-CN" sz="1000"/>
          </a:p>
        </p:txBody>
      </p:sp>
      <p:sp>
        <p:nvSpPr>
          <p:cNvPr id="68" name="下弧形箭头 67"/>
          <p:cNvSpPr/>
          <p:nvPr/>
        </p:nvSpPr>
        <p:spPr>
          <a:xfrm>
            <a:off x="9819005" y="27527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873615" y="2995930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increment2</a:t>
            </a:r>
            <a:endParaRPr lang="en-US" altLang="zh-CN" sz="1000"/>
          </a:p>
        </p:txBody>
      </p:sp>
      <p:sp>
        <p:nvSpPr>
          <p:cNvPr id="71" name="下弧形箭头 70"/>
          <p:cNvSpPr/>
          <p:nvPr/>
        </p:nvSpPr>
        <p:spPr>
          <a:xfrm>
            <a:off x="10765155" y="27527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0819130" y="3004185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increment3</a:t>
            </a:r>
            <a:endParaRPr lang="en-US" altLang="zh-CN" sz="1000"/>
          </a:p>
        </p:txBody>
      </p:sp>
      <p:sp>
        <p:nvSpPr>
          <p:cNvPr id="73" name="下弧形箭头 72"/>
          <p:cNvSpPr/>
          <p:nvPr/>
        </p:nvSpPr>
        <p:spPr>
          <a:xfrm>
            <a:off x="1889125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304038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409067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71590" y="1969135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packet</a:t>
            </a:r>
            <a:r>
              <a:rPr lang="en-US" altLang="zh-CN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371590" y="2353310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packet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79845" y="2717800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packet</a:t>
            </a: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05245" y="887095"/>
            <a:ext cx="1337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uFillTx/>
              </a:rPr>
              <a:t>data stream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7692390" y="1758950"/>
            <a:ext cx="109855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flipH="1">
            <a:off x="6237605" y="2174240"/>
            <a:ext cx="92710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弧形箭头 25"/>
          <p:cNvSpPr/>
          <p:nvPr/>
        </p:nvSpPr>
        <p:spPr>
          <a:xfrm>
            <a:off x="7686040" y="2495550"/>
            <a:ext cx="109855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6174105" y="1713865"/>
            <a:ext cx="142875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45535" y="4378325"/>
            <a:ext cx="742315" cy="142176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64790" y="4393565"/>
            <a:ext cx="721995" cy="140652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723515" y="5819140"/>
            <a:ext cx="856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:64</a:t>
            </a:r>
            <a:r>
              <a:rPr lang="zh-CN" altLang="en-US" sz="1000"/>
              <a:t>×</a:t>
            </a:r>
            <a:r>
              <a:rPr lang="en-US" altLang="zh-CN" sz="1000"/>
              <a:t>64</a:t>
            </a:r>
            <a:endParaRPr lang="en-US" altLang="zh-CN" sz="100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30400" y="4393565"/>
            <a:ext cx="730250" cy="140335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1825625" y="5821045"/>
            <a:ext cx="856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:32</a:t>
            </a:r>
            <a:r>
              <a:rPr lang="zh-CN" altLang="en-US" sz="1000"/>
              <a:t>×</a:t>
            </a:r>
            <a:r>
              <a:rPr lang="en-US" altLang="zh-CN" sz="1000"/>
              <a:t>32</a:t>
            </a:r>
            <a:endParaRPr lang="en-US" altLang="zh-CN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48980" y="410210"/>
            <a:ext cx="3540760" cy="28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96585" y="410210"/>
            <a:ext cx="2570480" cy="2861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901055" y="677545"/>
            <a:ext cx="2213610" cy="2454275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30655" y="410845"/>
            <a:ext cx="4199890" cy="28625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371590" y="1584325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base mesh</a:t>
            </a:r>
            <a:endParaRPr lang="zh-CN" altLang="en-US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9085" y="94615"/>
            <a:ext cx="11783695" cy="63214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server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6039485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transmission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client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170815"/>
            <a:ext cx="11557635" cy="329120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7345" y="175069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Model </a:t>
            </a:r>
            <a:r>
              <a:rPr kumimoji="1"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geometry</a:t>
            </a:r>
            <a:endParaRPr kumimoji="1" lang="en-US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6560" y="3667760"/>
            <a:ext cx="492188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65445" y="3668395"/>
            <a:ext cx="6292215" cy="243776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9730" y="459041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Texture mapping</a:t>
            </a:r>
            <a:endParaRPr kumimoji="1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96585" y="3764915"/>
            <a:ext cx="2274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Skeleton animation</a:t>
            </a:r>
            <a:endParaRPr kumimoji="1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0040" y="4350385"/>
            <a:ext cx="781050" cy="1492250"/>
          </a:xfrm>
          <a:prstGeom prst="rect">
            <a:avLst/>
          </a:prstGeom>
        </p:spPr>
      </p:pic>
      <p:sp>
        <p:nvSpPr>
          <p:cNvPr id="27" name="右箭头 26"/>
          <p:cNvSpPr/>
          <p:nvPr/>
        </p:nvSpPr>
        <p:spPr>
          <a:xfrm>
            <a:off x="6443980" y="4193540"/>
            <a:ext cx="1527175" cy="1701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dirty="0">
                <a:sym typeface="+mn-ea"/>
              </a:rPr>
              <a:t>skeleton animation extraction</a:t>
            </a:r>
            <a:endParaRPr lang="zh-CN" altLang="en-US"/>
          </a:p>
        </p:txBody>
      </p:sp>
      <p:sp>
        <p:nvSpPr>
          <p:cNvPr id="28" name="燕尾形 27"/>
          <p:cNvSpPr/>
          <p:nvPr/>
        </p:nvSpPr>
        <p:spPr>
          <a:xfrm>
            <a:off x="858329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fineness improvements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09215" y="2499360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540</a:t>
            </a:r>
            <a:endParaRPr lang="en-US" altLang="zh-CN" sz="1000"/>
          </a:p>
        </p:txBody>
      </p:sp>
      <p:sp>
        <p:nvSpPr>
          <p:cNvPr id="38" name="文本框 37"/>
          <p:cNvSpPr txBox="1"/>
          <p:nvPr/>
        </p:nvSpPr>
        <p:spPr>
          <a:xfrm>
            <a:off x="1567180" y="249936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Faces: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39" name="燕尾形 38"/>
          <p:cNvSpPr/>
          <p:nvPr/>
        </p:nvSpPr>
        <p:spPr>
          <a:xfrm>
            <a:off x="1230630" y="3764915"/>
            <a:ext cx="4021455" cy="52260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Hierarchical preprocessing of texture mapping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122295" y="5812790"/>
            <a:ext cx="961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:128</a:t>
            </a:r>
            <a:r>
              <a:rPr lang="zh-CN" altLang="en-US" sz="1000"/>
              <a:t>×</a:t>
            </a:r>
            <a:r>
              <a:rPr lang="en-US" altLang="zh-CN" sz="1000"/>
              <a:t>128</a:t>
            </a:r>
            <a:endParaRPr lang="en-US" altLang="zh-CN" sz="1000"/>
          </a:p>
        </p:txBody>
      </p:sp>
      <p:sp>
        <p:nvSpPr>
          <p:cNvPr id="42" name="文本框 41"/>
          <p:cNvSpPr txBox="1"/>
          <p:nvPr/>
        </p:nvSpPr>
        <p:spPr>
          <a:xfrm>
            <a:off x="4122420" y="5810885"/>
            <a:ext cx="1005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:512</a:t>
            </a:r>
            <a:r>
              <a:rPr lang="zh-CN" altLang="en-US" sz="1000"/>
              <a:t>×</a:t>
            </a:r>
            <a:r>
              <a:rPr lang="en-US" altLang="zh-CN" sz="1000"/>
              <a:t>512</a:t>
            </a:r>
            <a:endParaRPr lang="en-US" altLang="zh-CN" sz="1000"/>
          </a:p>
        </p:txBody>
      </p:sp>
      <p:sp>
        <p:nvSpPr>
          <p:cNvPr id="7" name="燕尾形 6"/>
          <p:cNvSpPr/>
          <p:nvPr/>
        </p:nvSpPr>
        <p:spPr>
          <a:xfrm>
            <a:off x="1889125" y="837565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simplification</a:t>
            </a:r>
            <a:endParaRPr lang="zh-CN" altLang="en-US"/>
          </a:p>
        </p:txBody>
      </p:sp>
      <p:pic>
        <p:nvPicPr>
          <p:cNvPr id="13" name="图片 12" descr="2{_O2@ION09[ZP1O31H{QZ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35" y="1322070"/>
            <a:ext cx="806450" cy="1073785"/>
          </a:xfrm>
          <a:prstGeom prst="rect">
            <a:avLst/>
          </a:prstGeom>
        </p:spPr>
      </p:pic>
      <p:pic>
        <p:nvPicPr>
          <p:cNvPr id="16" name="图片 15" descr="4TMQX_0UD(HFD{[RTA6553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230" y="1322070"/>
            <a:ext cx="812165" cy="1077595"/>
          </a:xfrm>
          <a:prstGeom prst="rect">
            <a:avLst/>
          </a:prstGeom>
        </p:spPr>
      </p:pic>
      <p:pic>
        <p:nvPicPr>
          <p:cNvPr id="34" name="图片 33" descr="{@IR23U)OJ@7$$(A4WGH{`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535" y="1322070"/>
            <a:ext cx="799465" cy="1087755"/>
          </a:xfrm>
          <a:prstGeom prst="rect">
            <a:avLst/>
          </a:prstGeom>
        </p:spPr>
      </p:pic>
      <p:pic>
        <p:nvPicPr>
          <p:cNvPr id="43" name="图片 42" descr="9}V4([VFP[112H20ZQ{]WQQ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305" y="1322070"/>
            <a:ext cx="831850" cy="110236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3680460" y="2499360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4608830" y="2499360"/>
            <a:ext cx="838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6780" y="1314450"/>
            <a:ext cx="638810" cy="118491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6410" y="1326515"/>
            <a:ext cx="605790" cy="116141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4455" y="1323975"/>
            <a:ext cx="598170" cy="113792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2500" y="1326515"/>
            <a:ext cx="583565" cy="111633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451850" y="2508250"/>
            <a:ext cx="838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4" name="文本框 53"/>
          <p:cNvSpPr txBox="1"/>
          <p:nvPr/>
        </p:nvSpPr>
        <p:spPr>
          <a:xfrm>
            <a:off x="9302750" y="2506345"/>
            <a:ext cx="958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5" name="文本框 54"/>
          <p:cNvSpPr txBox="1"/>
          <p:nvPr/>
        </p:nvSpPr>
        <p:spPr>
          <a:xfrm>
            <a:off x="10176510" y="2506345"/>
            <a:ext cx="880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540</a:t>
            </a:r>
            <a:endParaRPr lang="en-US" altLang="zh-CN" sz="1000"/>
          </a:p>
        </p:txBody>
      </p:sp>
      <p:sp>
        <p:nvSpPr>
          <p:cNvPr id="56" name="文本框 55"/>
          <p:cNvSpPr txBox="1"/>
          <p:nvPr/>
        </p:nvSpPr>
        <p:spPr>
          <a:xfrm>
            <a:off x="11062335" y="2506345"/>
            <a:ext cx="777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Faces: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58" name="下弧形箭头 57"/>
          <p:cNvSpPr/>
          <p:nvPr/>
        </p:nvSpPr>
        <p:spPr>
          <a:xfrm>
            <a:off x="8841105" y="274510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260215" y="3004185"/>
            <a:ext cx="6076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record1</a:t>
            </a:r>
            <a:endParaRPr lang="en-US" altLang="zh-CN" sz="1000"/>
          </a:p>
        </p:txBody>
      </p:sp>
      <p:sp>
        <p:nvSpPr>
          <p:cNvPr id="61" name="文本框 60"/>
          <p:cNvSpPr txBox="1"/>
          <p:nvPr/>
        </p:nvSpPr>
        <p:spPr>
          <a:xfrm>
            <a:off x="3164205" y="2995295"/>
            <a:ext cx="651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record2</a:t>
            </a:r>
            <a:endParaRPr lang="en-US" altLang="zh-CN" sz="1000"/>
          </a:p>
        </p:txBody>
      </p:sp>
      <p:sp>
        <p:nvSpPr>
          <p:cNvPr id="62" name="文本框 61"/>
          <p:cNvSpPr txBox="1"/>
          <p:nvPr/>
        </p:nvSpPr>
        <p:spPr>
          <a:xfrm>
            <a:off x="2045970" y="3004185"/>
            <a:ext cx="6324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record3</a:t>
            </a:r>
            <a:endParaRPr lang="en-US" altLang="zh-CN" sz="1000"/>
          </a:p>
        </p:txBody>
      </p:sp>
      <p:sp>
        <p:nvSpPr>
          <p:cNvPr id="63" name="文本框 62"/>
          <p:cNvSpPr txBox="1"/>
          <p:nvPr/>
        </p:nvSpPr>
        <p:spPr>
          <a:xfrm>
            <a:off x="8900795" y="2962275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increment1</a:t>
            </a:r>
            <a:endParaRPr lang="en-US" altLang="zh-CN" sz="1000"/>
          </a:p>
        </p:txBody>
      </p:sp>
      <p:sp>
        <p:nvSpPr>
          <p:cNvPr id="68" name="下弧形箭头 67"/>
          <p:cNvSpPr/>
          <p:nvPr/>
        </p:nvSpPr>
        <p:spPr>
          <a:xfrm>
            <a:off x="9819005" y="27527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873615" y="2995930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increment2</a:t>
            </a:r>
            <a:endParaRPr lang="en-US" altLang="zh-CN" sz="1000"/>
          </a:p>
        </p:txBody>
      </p:sp>
      <p:sp>
        <p:nvSpPr>
          <p:cNvPr id="71" name="下弧形箭头 70"/>
          <p:cNvSpPr/>
          <p:nvPr/>
        </p:nvSpPr>
        <p:spPr>
          <a:xfrm>
            <a:off x="10765155" y="2752725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0819130" y="3004185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increment3</a:t>
            </a:r>
            <a:endParaRPr lang="en-US" altLang="zh-CN" sz="1000"/>
          </a:p>
        </p:txBody>
      </p:sp>
      <p:sp>
        <p:nvSpPr>
          <p:cNvPr id="73" name="下弧形箭头 72"/>
          <p:cNvSpPr/>
          <p:nvPr/>
        </p:nvSpPr>
        <p:spPr>
          <a:xfrm>
            <a:off x="1889125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304038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4090670" y="27114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371590" y="1969135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packet</a:t>
            </a:r>
            <a:r>
              <a:rPr lang="en-US" altLang="zh-CN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371590" y="2353310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packet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379845" y="2717800"/>
            <a:ext cx="1259840" cy="29908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packet</a:t>
            </a: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05245" y="887095"/>
            <a:ext cx="1337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uFillTx/>
              </a:rPr>
              <a:t>data stream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7692390" y="1758950"/>
            <a:ext cx="109855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flipH="1">
            <a:off x="6237605" y="2174240"/>
            <a:ext cx="92710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弧形箭头 25"/>
          <p:cNvSpPr/>
          <p:nvPr/>
        </p:nvSpPr>
        <p:spPr>
          <a:xfrm>
            <a:off x="7686040" y="2495550"/>
            <a:ext cx="109855" cy="3136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6174105" y="1713865"/>
            <a:ext cx="142875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1035" y="4378325"/>
            <a:ext cx="742315" cy="142176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0290" y="4393565"/>
            <a:ext cx="721995" cy="140652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279015" y="5819140"/>
            <a:ext cx="856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:64</a:t>
            </a:r>
            <a:r>
              <a:rPr lang="zh-CN" altLang="en-US" sz="1000"/>
              <a:t>×</a:t>
            </a:r>
            <a:r>
              <a:rPr lang="en-US" altLang="zh-CN" sz="1000"/>
              <a:t>64</a:t>
            </a:r>
            <a:endParaRPr lang="en-US" altLang="zh-CN" sz="100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5900" y="4393565"/>
            <a:ext cx="730250" cy="140335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1381125" y="5821045"/>
            <a:ext cx="8566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pixel</a:t>
            </a:r>
            <a:r>
              <a:rPr lang="en-US" altLang="zh-CN" sz="1000"/>
              <a:t>:32</a:t>
            </a:r>
            <a:r>
              <a:rPr lang="zh-CN" altLang="en-US" sz="1000"/>
              <a:t>×</a:t>
            </a:r>
            <a:r>
              <a:rPr lang="en-US" altLang="zh-CN" sz="1000"/>
              <a:t>32</a:t>
            </a:r>
            <a:endParaRPr lang="en-US" altLang="zh-CN" sz="10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57520" y="4476750"/>
            <a:ext cx="814070" cy="10255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51165" y="4251960"/>
            <a:ext cx="849630" cy="154495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51440" y="4814570"/>
            <a:ext cx="606425" cy="120332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82655" y="4982210"/>
            <a:ext cx="503555" cy="930275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52075" y="3780790"/>
            <a:ext cx="699135" cy="110553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55655" y="3902710"/>
            <a:ext cx="581025" cy="891540"/>
          </a:xfrm>
          <a:prstGeom prst="rect">
            <a:avLst/>
          </a:prstGeom>
        </p:spPr>
      </p:pic>
      <p:cxnSp>
        <p:nvCxnSpPr>
          <p:cNvPr id="77" name="肘形连接符 76"/>
          <p:cNvCxnSpPr>
            <a:stCxn id="23" idx="3"/>
            <a:endCxn id="31" idx="1"/>
          </p:cNvCxnSpPr>
          <p:nvPr/>
        </p:nvCxnSpPr>
        <p:spPr>
          <a:xfrm>
            <a:off x="8900795" y="5024755"/>
            <a:ext cx="1350645" cy="391795"/>
          </a:xfrm>
          <a:prstGeom prst="bentConnector3">
            <a:avLst>
              <a:gd name="adj1" fmla="val 50024"/>
            </a:avLst>
          </a:prstGeom>
          <a:ln w="38100" cmpd="sng">
            <a:solidFill>
              <a:schemeClr val="accent1">
                <a:shade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23" idx="3"/>
            <a:endCxn id="59" idx="1"/>
          </p:cNvCxnSpPr>
          <p:nvPr/>
        </p:nvCxnSpPr>
        <p:spPr>
          <a:xfrm flipV="1">
            <a:off x="8900795" y="4333875"/>
            <a:ext cx="1351280" cy="690880"/>
          </a:xfrm>
          <a:prstGeom prst="bentConnector3">
            <a:avLst>
              <a:gd name="adj1" fmla="val 50000"/>
            </a:avLst>
          </a:prstGeom>
          <a:ln w="3492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8870315" y="4521835"/>
            <a:ext cx="774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Parameter adjustment</a:t>
            </a:r>
            <a:endParaRPr lang="zh-CN" alt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3910" y="4069715"/>
            <a:ext cx="4826635" cy="2625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03275" y="3303270"/>
            <a:ext cx="4827270" cy="557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03910" y="410845"/>
            <a:ext cx="4826635" cy="2676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99085" y="170815"/>
            <a:ext cx="11783695" cy="62452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1298575" y="328295"/>
            <a:ext cx="1805940" cy="21590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server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1298575" y="3165475"/>
            <a:ext cx="1805940" cy="25273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transmission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1298575" y="3915410"/>
            <a:ext cx="1809750" cy="252095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client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677545"/>
            <a:ext cx="11557635" cy="278447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97445" y="124269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Model </a:t>
            </a:r>
            <a:r>
              <a:rPr kumimoji="1"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geometry</a:t>
            </a:r>
            <a:endParaRPr kumimoji="1" lang="en-US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28" name="燕尾形 27"/>
          <p:cNvSpPr/>
          <p:nvPr/>
        </p:nvSpPr>
        <p:spPr>
          <a:xfrm>
            <a:off x="1038225" y="4260850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fineness improvements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09215" y="2276475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540</a:t>
            </a:r>
            <a:endParaRPr lang="en-US" altLang="zh-CN" sz="1000"/>
          </a:p>
        </p:txBody>
      </p:sp>
      <p:sp>
        <p:nvSpPr>
          <p:cNvPr id="38" name="文本框 37"/>
          <p:cNvSpPr txBox="1"/>
          <p:nvPr/>
        </p:nvSpPr>
        <p:spPr>
          <a:xfrm>
            <a:off x="1567180" y="2276475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Faces: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7" name="燕尾形 6"/>
          <p:cNvSpPr/>
          <p:nvPr/>
        </p:nvSpPr>
        <p:spPr>
          <a:xfrm>
            <a:off x="1889125" y="614680"/>
            <a:ext cx="3306445" cy="34671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Mesh simplification</a:t>
            </a:r>
            <a:endParaRPr lang="zh-CN" altLang="en-US"/>
          </a:p>
        </p:txBody>
      </p:sp>
      <p:pic>
        <p:nvPicPr>
          <p:cNvPr id="13" name="图片 12" descr="2{_O2@ION09[ZP1O31H{QZ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635" y="1099185"/>
            <a:ext cx="806450" cy="1073785"/>
          </a:xfrm>
          <a:prstGeom prst="rect">
            <a:avLst/>
          </a:prstGeom>
        </p:spPr>
      </p:pic>
      <p:pic>
        <p:nvPicPr>
          <p:cNvPr id="16" name="图片 15" descr="4TMQX_0UD(HFD{[RTA6553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230" y="1099185"/>
            <a:ext cx="812165" cy="1077595"/>
          </a:xfrm>
          <a:prstGeom prst="rect">
            <a:avLst/>
          </a:prstGeom>
        </p:spPr>
      </p:pic>
      <p:pic>
        <p:nvPicPr>
          <p:cNvPr id="34" name="图片 33" descr="{@IR23U)OJ@7$$(A4WGH{`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535" y="1099185"/>
            <a:ext cx="799465" cy="1087755"/>
          </a:xfrm>
          <a:prstGeom prst="rect">
            <a:avLst/>
          </a:prstGeom>
        </p:spPr>
      </p:pic>
      <p:pic>
        <p:nvPicPr>
          <p:cNvPr id="43" name="图片 42" descr="9}V4([VFP[112H20ZQ{]WQQ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305" y="1099185"/>
            <a:ext cx="831850" cy="110236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3680460" y="2276475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4608830" y="2276475"/>
            <a:ext cx="838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710" y="4737735"/>
            <a:ext cx="638810" cy="118491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1340" y="4749800"/>
            <a:ext cx="605790" cy="116141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9385" y="4747260"/>
            <a:ext cx="598170" cy="113792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7430" y="4749800"/>
            <a:ext cx="583565" cy="111633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906780" y="5931535"/>
            <a:ext cx="8382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4" name="文本框 53"/>
          <p:cNvSpPr txBox="1"/>
          <p:nvPr/>
        </p:nvSpPr>
        <p:spPr>
          <a:xfrm>
            <a:off x="1757680" y="5929630"/>
            <a:ext cx="958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55" name="文本框 54"/>
          <p:cNvSpPr txBox="1"/>
          <p:nvPr/>
        </p:nvSpPr>
        <p:spPr>
          <a:xfrm>
            <a:off x="2631440" y="5929630"/>
            <a:ext cx="880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Faces</a:t>
            </a:r>
            <a:r>
              <a:rPr lang="zh-CN" altLang="en-US" sz="1000"/>
              <a:t>：</a:t>
            </a:r>
            <a:r>
              <a:rPr lang="en-US" altLang="zh-CN" sz="1000"/>
              <a:t>540</a:t>
            </a:r>
            <a:endParaRPr lang="en-US" altLang="zh-CN" sz="1000"/>
          </a:p>
        </p:txBody>
      </p:sp>
      <p:sp>
        <p:nvSpPr>
          <p:cNvPr id="56" name="文本框 55"/>
          <p:cNvSpPr txBox="1"/>
          <p:nvPr/>
        </p:nvSpPr>
        <p:spPr>
          <a:xfrm>
            <a:off x="3517265" y="5929630"/>
            <a:ext cx="777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Faces: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sp>
        <p:nvSpPr>
          <p:cNvPr id="58" name="下弧形箭头 57"/>
          <p:cNvSpPr/>
          <p:nvPr/>
        </p:nvSpPr>
        <p:spPr>
          <a:xfrm>
            <a:off x="1296035" y="616839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260215" y="2781300"/>
            <a:ext cx="6076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record1</a:t>
            </a:r>
            <a:endParaRPr lang="en-US" altLang="zh-CN" sz="1000"/>
          </a:p>
        </p:txBody>
      </p:sp>
      <p:sp>
        <p:nvSpPr>
          <p:cNvPr id="61" name="文本框 60"/>
          <p:cNvSpPr txBox="1"/>
          <p:nvPr/>
        </p:nvSpPr>
        <p:spPr>
          <a:xfrm>
            <a:off x="3164205" y="2772410"/>
            <a:ext cx="651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record2</a:t>
            </a:r>
            <a:endParaRPr lang="en-US" altLang="zh-CN" sz="1000"/>
          </a:p>
        </p:txBody>
      </p:sp>
      <p:sp>
        <p:nvSpPr>
          <p:cNvPr id="62" name="文本框 61"/>
          <p:cNvSpPr txBox="1"/>
          <p:nvPr/>
        </p:nvSpPr>
        <p:spPr>
          <a:xfrm>
            <a:off x="2045970" y="2781300"/>
            <a:ext cx="6324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ym typeface="+mn-ea"/>
              </a:rPr>
              <a:t>record3</a:t>
            </a:r>
            <a:endParaRPr lang="en-US" altLang="zh-CN" sz="1000"/>
          </a:p>
        </p:txBody>
      </p:sp>
      <p:sp>
        <p:nvSpPr>
          <p:cNvPr id="63" name="文本框 62"/>
          <p:cNvSpPr txBox="1"/>
          <p:nvPr/>
        </p:nvSpPr>
        <p:spPr>
          <a:xfrm>
            <a:off x="1355725" y="6385560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increment1</a:t>
            </a:r>
            <a:endParaRPr lang="en-US" altLang="zh-CN" sz="1000"/>
          </a:p>
        </p:txBody>
      </p:sp>
      <p:sp>
        <p:nvSpPr>
          <p:cNvPr id="68" name="下弧形箭头 67"/>
          <p:cNvSpPr/>
          <p:nvPr/>
        </p:nvSpPr>
        <p:spPr>
          <a:xfrm>
            <a:off x="2273935" y="6176010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328545" y="6419215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increment2</a:t>
            </a:r>
            <a:endParaRPr lang="en-US" altLang="zh-CN" sz="1000"/>
          </a:p>
        </p:txBody>
      </p:sp>
      <p:sp>
        <p:nvSpPr>
          <p:cNvPr id="71" name="下弧形箭头 70"/>
          <p:cNvSpPr/>
          <p:nvPr/>
        </p:nvSpPr>
        <p:spPr>
          <a:xfrm>
            <a:off x="3220085" y="6176010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274060" y="6427470"/>
            <a:ext cx="837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increment3</a:t>
            </a:r>
            <a:endParaRPr lang="en-US" altLang="zh-CN" sz="1000"/>
          </a:p>
        </p:txBody>
      </p:sp>
      <p:sp>
        <p:nvSpPr>
          <p:cNvPr id="73" name="下弧形箭头 72"/>
          <p:cNvSpPr/>
          <p:nvPr/>
        </p:nvSpPr>
        <p:spPr>
          <a:xfrm>
            <a:off x="1889125" y="248856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3040380" y="248856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4090670" y="2488565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1012825" y="3500755"/>
            <a:ext cx="1316355" cy="2152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ym typeface="+mn-ea"/>
              </a:rPr>
              <a:t>base mesh</a:t>
            </a:r>
            <a:endParaRPr lang="zh-CN" altLang="en-US" sz="1600"/>
          </a:p>
        </p:txBody>
      </p:sp>
      <p:sp>
        <p:nvSpPr>
          <p:cNvPr id="18" name="燕尾形 17"/>
          <p:cNvSpPr/>
          <p:nvPr/>
        </p:nvSpPr>
        <p:spPr>
          <a:xfrm>
            <a:off x="2329180" y="3500755"/>
            <a:ext cx="1053465" cy="2152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ym typeface="+mn-ea"/>
              </a:rPr>
              <a:t>packet</a:t>
            </a:r>
            <a:r>
              <a:rPr lang="en-US" altLang="zh-CN" sz="1600">
                <a:sym typeface="+mn-ea"/>
              </a:rPr>
              <a:t>1</a:t>
            </a:r>
            <a:endParaRPr lang="en-US" altLang="zh-CN" sz="1600">
              <a:sym typeface="+mn-ea"/>
            </a:endParaRPr>
          </a:p>
        </p:txBody>
      </p:sp>
      <p:sp>
        <p:nvSpPr>
          <p:cNvPr id="26" name="燕尾形 25"/>
          <p:cNvSpPr/>
          <p:nvPr/>
        </p:nvSpPr>
        <p:spPr>
          <a:xfrm>
            <a:off x="3382645" y="3500755"/>
            <a:ext cx="1053465" cy="2152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ym typeface="+mn-ea"/>
              </a:rPr>
              <a:t>packet</a:t>
            </a:r>
            <a:r>
              <a:rPr lang="en-US" altLang="zh-CN" sz="1600">
                <a:sym typeface="+mn-ea"/>
              </a:rPr>
              <a:t>2</a:t>
            </a:r>
            <a:endParaRPr lang="en-US" altLang="zh-CN" sz="1600">
              <a:sym typeface="+mn-ea"/>
            </a:endParaRPr>
          </a:p>
        </p:txBody>
      </p:sp>
      <p:sp>
        <p:nvSpPr>
          <p:cNvPr id="29" name="燕尾形 28"/>
          <p:cNvSpPr/>
          <p:nvPr/>
        </p:nvSpPr>
        <p:spPr>
          <a:xfrm>
            <a:off x="4436110" y="3500755"/>
            <a:ext cx="1053465" cy="2152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ym typeface="+mn-ea"/>
              </a:rPr>
              <a:t>packet</a:t>
            </a:r>
            <a:r>
              <a:rPr lang="en-US" altLang="zh-CN" sz="1600">
                <a:sym typeface="+mn-ea"/>
              </a:rPr>
              <a:t>3</a:t>
            </a:r>
            <a:endParaRPr lang="en-US" altLang="zh-CN" sz="1600">
              <a:sym typeface="+mn-ea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197485" y="1242695"/>
            <a:ext cx="1276350" cy="644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server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146050" y="2060575"/>
            <a:ext cx="2369185" cy="449389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821940" y="2287905"/>
            <a:ext cx="2834640" cy="209677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顶点着色器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785860" y="2342515"/>
            <a:ext cx="2835910" cy="20415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片元着色器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6080" y="217487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Attribute属性变量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03620" y="2342515"/>
            <a:ext cx="2298065" cy="212598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57925" y="2626360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Varying变量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18510" y="4918075"/>
            <a:ext cx="2337435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92500" y="5170170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内建输出变量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20965" y="125730"/>
            <a:ext cx="2113915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720330" y="21018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Uniform一致变量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014585" y="125730"/>
            <a:ext cx="2038985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238740" y="21018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采样器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609090" y="125730"/>
            <a:ext cx="2337435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674495" y="187960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Uniform一致变量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101465" y="125730"/>
            <a:ext cx="2029460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295140" y="187960"/>
            <a:ext cx="127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采样器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050020" y="4932045"/>
            <a:ext cx="2337435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224010" y="5184140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内建输出变量</a:t>
            </a: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2515235" y="3115310"/>
            <a:ext cx="208915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5791835" y="3115310"/>
            <a:ext cx="208915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8489315" y="3122295"/>
            <a:ext cx="208915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3221990" y="178117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4792345" y="178117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8983345" y="178117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10868660" y="178117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4339590" y="446849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10064750" y="446849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0176510" y="847725"/>
            <a:ext cx="1513205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贴图个数</a:t>
            </a:r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8033385" y="847725"/>
            <a:ext cx="148336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纹理贴图</a:t>
            </a:r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9449435" y="5648960"/>
            <a:ext cx="166243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片元颜色</a:t>
            </a:r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3647440" y="5648960"/>
            <a:ext cx="166243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顶点屏幕坐标</a:t>
            </a:r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4329430" y="847725"/>
            <a:ext cx="166243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骨骼动画数据</a:t>
            </a:r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1820545" y="578485"/>
            <a:ext cx="1826895" cy="10179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模型视图矩阵</a:t>
            </a:r>
            <a:endParaRPr lang="zh-CN" altLang="en-US"/>
          </a:p>
          <a:p>
            <a:pPr algn="ctr"/>
            <a:r>
              <a:rPr lang="zh-CN" altLang="en-US"/>
              <a:t>投影矩阵</a:t>
            </a:r>
            <a:endParaRPr lang="zh-CN" altLang="en-US"/>
          </a:p>
          <a:p>
            <a:pPr algn="ctr"/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6257925" y="3115310"/>
            <a:ext cx="1826895" cy="10179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顶点所在部位</a:t>
            </a:r>
            <a:endParaRPr lang="zh-CN" altLang="en-US"/>
          </a:p>
          <a:p>
            <a:pPr algn="ctr"/>
            <a:r>
              <a:rPr lang="zh-CN" altLang="en-US"/>
              <a:t>贴图类型</a:t>
            </a:r>
            <a:endParaRPr lang="zh-CN" altLang="en-US"/>
          </a:p>
          <a:p>
            <a:pPr algn="ctr"/>
            <a:r>
              <a:rPr lang="zh-CN" altLang="en-US"/>
              <a:t>色调</a:t>
            </a:r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386080" y="3122295"/>
            <a:ext cx="1907540" cy="10179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顶点的原坐标</a:t>
            </a:r>
            <a:endParaRPr lang="zh-CN" altLang="en-US"/>
          </a:p>
          <a:p>
            <a:pPr algn="ctr"/>
            <a:r>
              <a:rPr lang="zh-CN" altLang="en-US"/>
              <a:t>顶点的UV</a:t>
            </a:r>
            <a:endParaRPr lang="zh-CN" altLang="en-US"/>
          </a:p>
          <a:p>
            <a:pPr algn="ctr"/>
            <a:r>
              <a:rPr lang="zh-CN" altLang="en-US"/>
              <a:t>骨骼索引</a:t>
            </a:r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344805" y="4633595"/>
            <a:ext cx="1989455" cy="17240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对象的</a:t>
            </a:r>
            <a:r>
              <a:rPr lang="zh-CN" altLang="en-US"/>
              <a:t>变换矩阵</a:t>
            </a:r>
            <a:endParaRPr lang="zh-CN" altLang="en-US"/>
          </a:p>
          <a:p>
            <a:pPr algn="ctr"/>
            <a:r>
              <a:rPr lang="zh-CN" altLang="en-US"/>
              <a:t>动画播放速度</a:t>
            </a:r>
            <a:endParaRPr lang="zh-CN" altLang="en-US"/>
          </a:p>
          <a:p>
            <a:pPr algn="ctr"/>
            <a:r>
              <a:rPr lang="zh-CN" altLang="en-US"/>
              <a:t>动画类型</a:t>
            </a:r>
            <a:endParaRPr lang="zh-CN" altLang="en-US"/>
          </a:p>
          <a:p>
            <a:pPr algn="ctr"/>
            <a:r>
              <a:rPr lang="zh-CN" altLang="en-US"/>
              <a:t>贴图类型</a:t>
            </a:r>
            <a:endParaRPr lang="zh-CN" altLang="en-US"/>
          </a:p>
          <a:p>
            <a:pPr algn="ctr"/>
            <a:r>
              <a:rPr lang="zh-CN" altLang="en-US"/>
              <a:t>色调</a:t>
            </a:r>
            <a:endParaRPr lang="zh-CN" altLang="en-US"/>
          </a:p>
        </p:txBody>
      </p:sp>
      <p:sp>
        <p:nvSpPr>
          <p:cNvPr id="73" name="五边形 72"/>
          <p:cNvSpPr/>
          <p:nvPr/>
        </p:nvSpPr>
        <p:spPr>
          <a:xfrm>
            <a:off x="363855" y="2758440"/>
            <a:ext cx="1223645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顶点数据</a:t>
            </a:r>
            <a:endParaRPr lang="zh-CN" altLang="en-US"/>
          </a:p>
        </p:txBody>
      </p:sp>
      <p:sp>
        <p:nvSpPr>
          <p:cNvPr id="75" name="五边形 74"/>
          <p:cNvSpPr/>
          <p:nvPr/>
        </p:nvSpPr>
        <p:spPr>
          <a:xfrm>
            <a:off x="385445" y="4329430"/>
            <a:ext cx="1223645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19825" y="5010785"/>
            <a:ext cx="21818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1. </a:t>
            </a:r>
            <a:r>
              <a:rPr lang="zh-CN" altLang="en-US" sz="2400" b="1">
                <a:solidFill>
                  <a:srgbClr val="FF0000"/>
                </a:solidFill>
              </a:rPr>
              <a:t>插入示意图</a:t>
            </a:r>
            <a:endParaRPr lang="zh-CN" altLang="en-US" sz="2400" b="1">
              <a:solidFill>
                <a:srgbClr val="FF0000"/>
              </a:solidFill>
            </a:endParaRPr>
          </a:p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2. </a:t>
            </a:r>
            <a:r>
              <a:rPr lang="zh-CN" altLang="en-US" sz="2400" b="1">
                <a:solidFill>
                  <a:srgbClr val="FF0000"/>
                </a:solidFill>
              </a:rPr>
              <a:t>用一个实例</a:t>
            </a:r>
            <a:r>
              <a:rPr lang="zh-CN" altLang="en-US" sz="2400" b="1">
                <a:solidFill>
                  <a:srgbClr val="FF0000"/>
                </a:solidFill>
              </a:rPr>
              <a:t>将算法的流程的步骤一部</a:t>
            </a:r>
            <a:r>
              <a:rPr lang="zh-CN" altLang="en-US" sz="2400" b="1">
                <a:solidFill>
                  <a:srgbClr val="FF0000"/>
                </a:solidFill>
              </a:rPr>
              <a:t>展示出来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 rot="18360000">
            <a:off x="8199755" y="4548505"/>
            <a:ext cx="697865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3320000">
            <a:off x="5511800" y="4594225"/>
            <a:ext cx="881380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3005</Words>
  <Application>WPS 演示</Application>
  <PresentationFormat>宽屏</PresentationFormat>
  <Paragraphs>446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大橙子</cp:lastModifiedBy>
  <cp:revision>25</cp:revision>
  <dcterms:created xsi:type="dcterms:W3CDTF">2021-02-04T06:09:00Z</dcterms:created>
  <dcterms:modified xsi:type="dcterms:W3CDTF">2021-02-10T14:09:30Z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