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M处理流程" id="{f46a0d25-01e4-416b-bfec-b27395a31837}">
          <p14:sldIdLst>
            <p14:sldId id="263"/>
          </p14:sldIdLst>
        </p14:section>
        <p14:section name="骨骼动画的处理" id="{d316e4bd-9c50-4cc3-a429-65450135cdbe}">
          <p14:sldIdLst>
            <p14:sldId id="2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8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9575" y="3482975"/>
            <a:ext cx="11222990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63790" y="410210"/>
            <a:ext cx="3997325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99685" y="410210"/>
            <a:ext cx="1876425" cy="25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188585" y="673735"/>
            <a:ext cx="1664970" cy="2115185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7835" y="410210"/>
            <a:ext cx="4199890" cy="2515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568315" y="1537335"/>
            <a:ext cx="94742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BM</a:t>
            </a:r>
            <a:endParaRPr lang="en-US" altLang="zh-CN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1627505" y="23939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r>
              <a:rPr lang="zh-CN" altLang="en-US" b="1"/>
              <a:t>erver</a:t>
            </a:r>
            <a:endParaRPr lang="zh-CN" altLang="en-US" b="1"/>
          </a:p>
        </p:txBody>
      </p:sp>
      <p:sp>
        <p:nvSpPr>
          <p:cNvPr id="49" name="五边形 48"/>
          <p:cNvSpPr/>
          <p:nvPr/>
        </p:nvSpPr>
        <p:spPr>
          <a:xfrm>
            <a:off x="5170170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T</a:t>
            </a:r>
            <a:r>
              <a:rPr lang="zh-CN" altLang="en-US" b="1"/>
              <a:t>ransmission</a:t>
            </a:r>
            <a:endParaRPr lang="zh-CN" altLang="en-US" b="1"/>
          </a:p>
        </p:txBody>
      </p:sp>
      <p:sp>
        <p:nvSpPr>
          <p:cNvPr id="50" name="五边形 49"/>
          <p:cNvSpPr/>
          <p:nvPr/>
        </p:nvSpPr>
        <p:spPr>
          <a:xfrm>
            <a:off x="8762365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</a:t>
            </a:r>
            <a:r>
              <a:rPr lang="zh-CN" altLang="en-US" b="1"/>
              <a:t>rowser</a:t>
            </a:r>
            <a:endParaRPr lang="zh-CN" altLang="en-US" b="1"/>
          </a:p>
        </p:txBody>
      </p:sp>
      <p:sp>
        <p:nvSpPr>
          <p:cNvPr id="28" name="燕尾形 27"/>
          <p:cNvSpPr/>
          <p:nvPr/>
        </p:nvSpPr>
        <p:spPr>
          <a:xfrm>
            <a:off x="8367395" y="677545"/>
            <a:ext cx="2611120" cy="2095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Spliting</a:t>
            </a:r>
            <a:endParaRPr lang="en-US" altLang="zh-CN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69390" y="200596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 540</a:t>
            </a:r>
            <a:endParaRPr lang="en-US" altLang="zh-CN" sz="1200" b="1"/>
          </a:p>
        </p:txBody>
      </p:sp>
      <p:sp>
        <p:nvSpPr>
          <p:cNvPr id="38" name="文本框 37"/>
          <p:cNvSpPr txBox="1"/>
          <p:nvPr/>
        </p:nvSpPr>
        <p:spPr>
          <a:xfrm>
            <a:off x="554355" y="2025015"/>
            <a:ext cx="783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PM3: 592</a:t>
            </a:r>
            <a:endParaRPr lang="en-US" altLang="zh-CN" sz="1200" b="1"/>
          </a:p>
        </p:txBody>
      </p:sp>
      <p:sp>
        <p:nvSpPr>
          <p:cNvPr id="39" name="燕尾形 38"/>
          <p:cNvSpPr/>
          <p:nvPr/>
        </p:nvSpPr>
        <p:spPr>
          <a:xfrm flipH="1">
            <a:off x="6250305" y="4989830"/>
            <a:ext cx="4986655" cy="3835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Multiresolution T</a:t>
            </a:r>
            <a:r>
              <a:rPr lang="zh-CN" altLang="en-US">
                <a:sym typeface="+mn-ea"/>
              </a:rPr>
              <a:t>exture 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apping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913370" y="4618355"/>
            <a:ext cx="601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level2</a:t>
            </a:r>
            <a:endParaRPr lang="en-US" sz="1000"/>
          </a:p>
        </p:txBody>
      </p:sp>
      <p:sp>
        <p:nvSpPr>
          <p:cNvPr id="7" name="燕尾形 6"/>
          <p:cNvSpPr/>
          <p:nvPr/>
        </p:nvSpPr>
        <p:spPr>
          <a:xfrm>
            <a:off x="933450" y="647700"/>
            <a:ext cx="3306445" cy="2393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Merging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96185" y="2018665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 340</a:t>
            </a:r>
            <a:endParaRPr lang="en-US" altLang="zh-CN" sz="1200" b="1"/>
          </a:p>
        </p:txBody>
      </p:sp>
      <p:sp>
        <p:nvSpPr>
          <p:cNvPr id="46" name="文本框 45"/>
          <p:cNvSpPr txBox="1"/>
          <p:nvPr/>
        </p:nvSpPr>
        <p:spPr>
          <a:xfrm>
            <a:off x="3342005" y="1998345"/>
            <a:ext cx="1461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 Base Mesh: 140</a:t>
            </a:r>
            <a:endParaRPr lang="en-US" altLang="zh-CN" sz="1200" b="1"/>
          </a:p>
        </p:txBody>
      </p:sp>
      <p:sp>
        <p:nvSpPr>
          <p:cNvPr id="73" name="下弧形箭头 72"/>
          <p:cNvSpPr/>
          <p:nvPr/>
        </p:nvSpPr>
        <p:spPr>
          <a:xfrm>
            <a:off x="826770" y="2313305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1880235" y="2313305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2986405" y="2313305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68950" y="1814830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1</a:t>
            </a:r>
            <a:endParaRPr lang="en-US" altLang="zh-CN" baseline="-25000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568950" y="2096135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2</a:t>
            </a:r>
            <a:endParaRPr lang="en-US" altLang="zh-CN" baseline="-25000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568950" y="2379980"/>
            <a:ext cx="95504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3</a:t>
            </a:r>
            <a:endParaRPr lang="en-US" altLang="zh-CN" baseline="-250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30190" y="785495"/>
            <a:ext cx="154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  <a:uFillTx/>
              </a:rPr>
              <a:t>Mesh Stream</a:t>
            </a:r>
            <a:endParaRPr lang="en-US" altLang="zh-CN" b="1">
              <a:solidFill>
                <a:srgbClr val="7030A0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6575425" y="1671320"/>
            <a:ext cx="109220" cy="236220"/>
          </a:xfrm>
          <a:prstGeom prst="curvedLef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5427980" y="1964690"/>
            <a:ext cx="92075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6576695" y="2190750"/>
            <a:ext cx="109220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501515" y="1537970"/>
            <a:ext cx="53530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2035" y="1023620"/>
            <a:ext cx="751205" cy="98552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2870" y="988060"/>
            <a:ext cx="782320" cy="102679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1023620"/>
            <a:ext cx="753745" cy="99377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0" y="1005840"/>
            <a:ext cx="753745" cy="9937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10" y="1041400"/>
            <a:ext cx="743585" cy="98996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845" y="988060"/>
            <a:ext cx="759460" cy="101092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" y="1023620"/>
            <a:ext cx="777875" cy="102679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250" y="1035685"/>
            <a:ext cx="676910" cy="894080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3225800" y="228663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90" name="椭圆 89"/>
          <p:cNvSpPr/>
          <p:nvPr/>
        </p:nvSpPr>
        <p:spPr>
          <a:xfrm>
            <a:off x="3338830" y="2492375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01" name="文本框 100"/>
          <p:cNvSpPr txBox="1"/>
          <p:nvPr/>
        </p:nvSpPr>
        <p:spPr>
          <a:xfrm>
            <a:off x="7722870" y="2010410"/>
            <a:ext cx="803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PM0:140</a:t>
            </a:r>
            <a:endParaRPr lang="en-US" altLang="zh-CN" sz="1200" b="1"/>
          </a:p>
        </p:txBody>
      </p:sp>
      <p:sp>
        <p:nvSpPr>
          <p:cNvPr id="102" name="文本框 101"/>
          <p:cNvSpPr txBox="1"/>
          <p:nvPr/>
        </p:nvSpPr>
        <p:spPr>
          <a:xfrm>
            <a:off x="8752840" y="2004060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PM1:340</a:t>
            </a:r>
            <a:endParaRPr lang="en-US" altLang="zh-CN" sz="1200" b="1"/>
          </a:p>
        </p:txBody>
      </p:sp>
      <p:sp>
        <p:nvSpPr>
          <p:cNvPr id="103" name="文本框 102"/>
          <p:cNvSpPr txBox="1"/>
          <p:nvPr/>
        </p:nvSpPr>
        <p:spPr>
          <a:xfrm>
            <a:off x="9692005" y="202755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PM2:540</a:t>
            </a:r>
            <a:endParaRPr lang="en-US" altLang="zh-CN" sz="1200" b="1"/>
          </a:p>
        </p:txBody>
      </p:sp>
      <p:sp>
        <p:nvSpPr>
          <p:cNvPr id="104" name="文本框 103"/>
          <p:cNvSpPr txBox="1"/>
          <p:nvPr/>
        </p:nvSpPr>
        <p:spPr>
          <a:xfrm>
            <a:off x="10509250" y="20040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 b="1"/>
              <a:t>PM3:592</a:t>
            </a:r>
            <a:endParaRPr lang="en-US" altLang="zh-CN" sz="1200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870" y="3705860"/>
            <a:ext cx="812800" cy="8128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065" y="4058920"/>
            <a:ext cx="406400" cy="4064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8731885" y="4618355"/>
            <a:ext cx="542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level1</a:t>
            </a:r>
            <a:endParaRPr lang="en-US" sz="1000"/>
          </a:p>
        </p:txBody>
      </p:sp>
      <p:sp>
        <p:nvSpPr>
          <p:cNvPr id="43" name="文本框 42"/>
          <p:cNvSpPr txBox="1"/>
          <p:nvPr/>
        </p:nvSpPr>
        <p:spPr>
          <a:xfrm>
            <a:off x="9387205" y="4618355"/>
            <a:ext cx="6356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level0</a:t>
            </a:r>
            <a:endParaRPr lang="en-US" sz="1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0245" y="4290060"/>
            <a:ext cx="203200" cy="203200"/>
          </a:xfrm>
          <a:prstGeom prst="rect">
            <a:avLst/>
          </a:prstGeom>
        </p:spPr>
      </p:pic>
      <p:sp>
        <p:nvSpPr>
          <p:cNvPr id="32" name="下箭头 31"/>
          <p:cNvSpPr/>
          <p:nvPr/>
        </p:nvSpPr>
        <p:spPr>
          <a:xfrm>
            <a:off x="9044940" y="3086735"/>
            <a:ext cx="836930" cy="23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6820" y="4307205"/>
            <a:ext cx="998855" cy="13462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270" y="4104005"/>
            <a:ext cx="902970" cy="1385570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2291080" y="2463165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6" name="椭圆 15"/>
          <p:cNvSpPr/>
          <p:nvPr/>
        </p:nvSpPr>
        <p:spPr>
          <a:xfrm>
            <a:off x="1181100" y="2463165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20" name="矩形 19"/>
          <p:cNvSpPr/>
          <p:nvPr/>
        </p:nvSpPr>
        <p:spPr>
          <a:xfrm>
            <a:off x="2146300" y="226758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23" name="矩形 22"/>
          <p:cNvSpPr/>
          <p:nvPr/>
        </p:nvSpPr>
        <p:spPr>
          <a:xfrm>
            <a:off x="1005840" y="227012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sp>
        <p:nvSpPr>
          <p:cNvPr id="24" name="右箭头 23"/>
          <p:cNvSpPr/>
          <p:nvPr/>
        </p:nvSpPr>
        <p:spPr>
          <a:xfrm>
            <a:off x="7004685" y="1537335"/>
            <a:ext cx="53530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下弧形箭头 60"/>
          <p:cNvSpPr/>
          <p:nvPr/>
        </p:nvSpPr>
        <p:spPr>
          <a:xfrm>
            <a:off x="7802245" y="2293620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下弧形箭头 61"/>
          <p:cNvSpPr/>
          <p:nvPr/>
        </p:nvSpPr>
        <p:spPr>
          <a:xfrm>
            <a:off x="8855710" y="2293620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下弧形箭头 62"/>
          <p:cNvSpPr/>
          <p:nvPr/>
        </p:nvSpPr>
        <p:spPr>
          <a:xfrm>
            <a:off x="9961880" y="2293620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06715" y="22669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69" name="椭圆 68"/>
          <p:cNvSpPr/>
          <p:nvPr/>
        </p:nvSpPr>
        <p:spPr>
          <a:xfrm>
            <a:off x="10314305" y="2472690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2" name="椭圆 71"/>
          <p:cNvSpPr/>
          <p:nvPr/>
        </p:nvSpPr>
        <p:spPr>
          <a:xfrm>
            <a:off x="9266555" y="2443480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7" name="椭圆 76"/>
          <p:cNvSpPr/>
          <p:nvPr/>
        </p:nvSpPr>
        <p:spPr>
          <a:xfrm>
            <a:off x="8156575" y="2443480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8" name="矩形 77"/>
          <p:cNvSpPr/>
          <p:nvPr/>
        </p:nvSpPr>
        <p:spPr>
          <a:xfrm>
            <a:off x="9102725" y="22669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79" name="矩形 78"/>
          <p:cNvSpPr/>
          <p:nvPr/>
        </p:nvSpPr>
        <p:spPr>
          <a:xfrm>
            <a:off x="10220960" y="22669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10">
            <a:clrChange>
              <a:clrFrom>
                <a:srgbClr val="3C3C3C">
                  <a:alpha val="100000"/>
                </a:srgbClr>
              </a:clrFrom>
              <a:clrTo>
                <a:srgbClr val="3C3C3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3870" y="3612515"/>
            <a:ext cx="643890" cy="12363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燕尾形 24"/>
          <p:cNvSpPr/>
          <p:nvPr/>
        </p:nvSpPr>
        <p:spPr>
          <a:xfrm flipH="1">
            <a:off x="2019935" y="4989830"/>
            <a:ext cx="2783840" cy="3835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7000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Binding skeleton</a:t>
            </a: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320280" y="4157345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36" name="椭圆 35"/>
          <p:cNvSpPr/>
          <p:nvPr/>
        </p:nvSpPr>
        <p:spPr>
          <a:xfrm>
            <a:off x="2658110" y="4220845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2590" y="3368040"/>
            <a:ext cx="11276965" cy="296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0" y="4521835"/>
            <a:ext cx="831850" cy="1461135"/>
          </a:xfrm>
          <a:prstGeom prst="rect">
            <a:avLst/>
          </a:prstGeom>
        </p:spPr>
      </p:pic>
      <p:sp>
        <p:nvSpPr>
          <p:cNvPr id="35" name="五边形 34"/>
          <p:cNvSpPr/>
          <p:nvPr/>
        </p:nvSpPr>
        <p:spPr>
          <a:xfrm>
            <a:off x="857885" y="371157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制作</a:t>
            </a:r>
            <a:r>
              <a:rPr lang="zh-CN" altLang="en-US" b="1"/>
              <a:t>起始帧</a:t>
            </a:r>
            <a:endParaRPr lang="zh-CN" altLang="en-US" b="1"/>
          </a:p>
        </p:txBody>
      </p:sp>
      <p:sp>
        <p:nvSpPr>
          <p:cNvPr id="47" name="五边形 46"/>
          <p:cNvSpPr/>
          <p:nvPr/>
        </p:nvSpPr>
        <p:spPr>
          <a:xfrm>
            <a:off x="3351530" y="369506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制作末尾</a:t>
            </a:r>
            <a:r>
              <a:rPr lang="zh-CN" altLang="en-US" b="1"/>
              <a:t>帧</a:t>
            </a:r>
            <a:endParaRPr lang="zh-CN" altLang="en-US" b="1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130" y="4521835"/>
            <a:ext cx="899160" cy="1490980"/>
          </a:xfrm>
          <a:prstGeom prst="rect">
            <a:avLst/>
          </a:prstGeom>
        </p:spPr>
      </p:pic>
      <p:sp>
        <p:nvSpPr>
          <p:cNvPr id="54" name="五边形 53"/>
          <p:cNvSpPr/>
          <p:nvPr/>
        </p:nvSpPr>
        <p:spPr>
          <a:xfrm>
            <a:off x="7512685" y="363537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计算过渡帧</a:t>
            </a:r>
            <a:endParaRPr lang="zh-CN" altLang="en-US" b="1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0" y="4521835"/>
            <a:ext cx="815340" cy="1477645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295" y="4521835"/>
            <a:ext cx="834390" cy="1477645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825" y="4495800"/>
            <a:ext cx="748665" cy="148653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265" y="4521835"/>
            <a:ext cx="862965" cy="143129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2395" y="4536440"/>
            <a:ext cx="831850" cy="14611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2590" y="262255"/>
            <a:ext cx="11276965" cy="296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72440" y="3267075"/>
            <a:ext cx="1327785" cy="33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动画制作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72440" y="161290"/>
            <a:ext cx="1327785" cy="33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单帧制作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310" y="574675"/>
            <a:ext cx="3365500" cy="21482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177665" y="1412875"/>
            <a:ext cx="1315085" cy="783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7000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骨骼分析</a:t>
            </a:r>
            <a:endParaRPr lang="zh-CN" altLang="en-US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885" y="1066800"/>
            <a:ext cx="998855" cy="1346200"/>
          </a:xfrm>
          <a:prstGeom prst="rect">
            <a:avLst/>
          </a:prstGeom>
        </p:spPr>
      </p:pic>
      <p:pic>
        <p:nvPicPr>
          <p:cNvPr id="10" name="图片 1" descr="骨骼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3240" y="998538"/>
            <a:ext cx="748030" cy="1689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clrChange>
              <a:clrFrom>
                <a:srgbClr val="3C3C3C">
                  <a:alpha val="100000"/>
                </a:srgbClr>
              </a:clrFrom>
              <a:clrTo>
                <a:srgbClr val="3C3C3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8190" y="1066800"/>
            <a:ext cx="788035" cy="1621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右箭头 13"/>
          <p:cNvSpPr/>
          <p:nvPr/>
        </p:nvSpPr>
        <p:spPr>
          <a:xfrm>
            <a:off x="1931670" y="1438275"/>
            <a:ext cx="1337310" cy="758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7000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骨骼抽取</a:t>
            </a:r>
            <a:endParaRPr lang="zh-CN" altLang="en-US" dirty="0"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462395" y="1485900"/>
            <a:ext cx="1315085" cy="783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7000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动作制作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WPS 演示</Application>
  <PresentationFormat>宽屏</PresentationFormat>
  <Paragraphs>90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14</cp:revision>
  <dcterms:created xsi:type="dcterms:W3CDTF">2021-02-10T08:39:00Z</dcterms:created>
  <dcterms:modified xsi:type="dcterms:W3CDTF">2021-02-15T06:42:56Z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