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" initials="J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0.png"/><Relationship Id="rId12" Type="http://schemas.openxmlformats.org/officeDocument/2006/relationships/image" Target="../media/image10.png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48980" y="410210"/>
            <a:ext cx="3540760" cy="2861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96585" y="410210"/>
            <a:ext cx="2570480" cy="2861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磁盘 18"/>
          <p:cNvSpPr/>
          <p:nvPr/>
        </p:nvSpPr>
        <p:spPr>
          <a:xfrm>
            <a:off x="5901055" y="677545"/>
            <a:ext cx="2213610" cy="245427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30655" y="410845"/>
            <a:ext cx="4199890" cy="286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371590" y="1584325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PM0</a:t>
            </a:r>
            <a:endParaRPr lang="en-US" altLang="zh-CN"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99085" y="94615"/>
            <a:ext cx="11783695" cy="63214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2747010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</a:t>
            </a:r>
            <a:r>
              <a:rPr lang="zh-CN" altLang="en-US"/>
              <a:t>erver</a:t>
            </a:r>
            <a:endParaRPr lang="zh-CN" altLang="en-US"/>
          </a:p>
        </p:txBody>
      </p:sp>
      <p:sp>
        <p:nvSpPr>
          <p:cNvPr id="49" name="五边形 48"/>
          <p:cNvSpPr/>
          <p:nvPr/>
        </p:nvSpPr>
        <p:spPr>
          <a:xfrm>
            <a:off x="6039485" y="239395"/>
            <a:ext cx="1805940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</a:t>
            </a:r>
            <a:r>
              <a:rPr lang="zh-CN" altLang="en-US"/>
              <a:t>ransmission</a:t>
            </a:r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>
            <a:off x="9190990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r>
              <a:rPr lang="zh-CN" altLang="en-US"/>
              <a:t>lient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7195" y="170815"/>
            <a:ext cx="11557635" cy="329120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7345" y="175069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Model </a:t>
            </a:r>
            <a:r>
              <a:rPr kumimoji="1" lang="en-US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geometry</a:t>
            </a:r>
            <a:endParaRPr kumimoji="1" lang="en-US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6560" y="3667760"/>
            <a:ext cx="4921885" cy="24377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65445" y="3668395"/>
            <a:ext cx="6292215" cy="24377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9730" y="459041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Texture mapping</a:t>
            </a:r>
            <a:endParaRPr kumimoji="1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96585" y="3764915"/>
            <a:ext cx="2274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Skeleton animation</a:t>
            </a:r>
            <a:endParaRPr kumimoji="1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  <a:p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0040" y="4350385"/>
            <a:ext cx="781050" cy="1492250"/>
          </a:xfrm>
          <a:prstGeom prst="rect">
            <a:avLst/>
          </a:prstGeom>
        </p:spPr>
      </p:pic>
      <p:sp>
        <p:nvSpPr>
          <p:cNvPr id="27" name="右箭头 26"/>
          <p:cNvSpPr/>
          <p:nvPr/>
        </p:nvSpPr>
        <p:spPr>
          <a:xfrm>
            <a:off x="6443980" y="4193540"/>
            <a:ext cx="1527175" cy="1701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dirty="0">
                <a:sym typeface="+mn-ea"/>
              </a:rPr>
              <a:t>skeleton animation extraction</a:t>
            </a:r>
            <a:endParaRPr lang="zh-CN" altLang="en-US"/>
          </a:p>
        </p:txBody>
      </p:sp>
      <p:sp>
        <p:nvSpPr>
          <p:cNvPr id="28" name="燕尾形 27"/>
          <p:cNvSpPr/>
          <p:nvPr/>
        </p:nvSpPr>
        <p:spPr>
          <a:xfrm>
            <a:off x="8583295" y="837565"/>
            <a:ext cx="3306445" cy="346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fineness improvements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412365" y="2366010"/>
            <a:ext cx="817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PM2:540</a:t>
            </a:r>
            <a:endParaRPr lang="en-US" altLang="zh-CN" sz="1000"/>
          </a:p>
        </p:txBody>
      </p:sp>
      <p:sp>
        <p:nvSpPr>
          <p:cNvPr id="38" name="文本框 37"/>
          <p:cNvSpPr txBox="1"/>
          <p:nvPr/>
        </p:nvSpPr>
        <p:spPr>
          <a:xfrm>
            <a:off x="1510030" y="2391410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PM3: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sp>
        <p:nvSpPr>
          <p:cNvPr id="39" name="燕尾形 38"/>
          <p:cNvSpPr/>
          <p:nvPr/>
        </p:nvSpPr>
        <p:spPr>
          <a:xfrm>
            <a:off x="1230630" y="3764915"/>
            <a:ext cx="4021455" cy="52260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Hierarchical preprocessing of texture mapping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122295" y="5812790"/>
            <a:ext cx="9613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pixel</a:t>
            </a:r>
            <a:r>
              <a:rPr lang="en-US" altLang="zh-CN" sz="1000"/>
              <a:t>:128</a:t>
            </a:r>
            <a:r>
              <a:rPr lang="zh-CN" altLang="en-US" sz="1000"/>
              <a:t>×</a:t>
            </a:r>
            <a:r>
              <a:rPr lang="en-US" altLang="zh-CN" sz="1000"/>
              <a:t>128</a:t>
            </a:r>
            <a:endParaRPr lang="en-US" altLang="zh-CN" sz="1000"/>
          </a:p>
        </p:txBody>
      </p:sp>
      <p:sp>
        <p:nvSpPr>
          <p:cNvPr id="42" name="文本框 41"/>
          <p:cNvSpPr txBox="1"/>
          <p:nvPr/>
        </p:nvSpPr>
        <p:spPr>
          <a:xfrm>
            <a:off x="4122420" y="5810885"/>
            <a:ext cx="10058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pixel</a:t>
            </a:r>
            <a:r>
              <a:rPr lang="en-US" altLang="zh-CN" sz="1000"/>
              <a:t>:512</a:t>
            </a:r>
            <a:r>
              <a:rPr lang="zh-CN" altLang="en-US" sz="1000"/>
              <a:t>×</a:t>
            </a:r>
            <a:r>
              <a:rPr lang="en-US" altLang="zh-CN" sz="1000"/>
              <a:t>512</a:t>
            </a:r>
            <a:endParaRPr lang="en-US" altLang="zh-CN" sz="1000"/>
          </a:p>
        </p:txBody>
      </p:sp>
      <p:sp>
        <p:nvSpPr>
          <p:cNvPr id="7" name="燕尾形 6"/>
          <p:cNvSpPr/>
          <p:nvPr/>
        </p:nvSpPr>
        <p:spPr>
          <a:xfrm>
            <a:off x="1889125" y="837565"/>
            <a:ext cx="3306445" cy="346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simplification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51860" y="2385060"/>
            <a:ext cx="802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PM1:3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4311015" y="2385060"/>
            <a:ext cx="14039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PM0(base mesh):1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58" name="下弧形箭头 57"/>
          <p:cNvSpPr/>
          <p:nvPr/>
        </p:nvSpPr>
        <p:spPr>
          <a:xfrm>
            <a:off x="8841105" y="2580005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下弧形箭头 67"/>
          <p:cNvSpPr/>
          <p:nvPr/>
        </p:nvSpPr>
        <p:spPr>
          <a:xfrm>
            <a:off x="9819005" y="2587625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下弧形箭头 70"/>
          <p:cNvSpPr/>
          <p:nvPr/>
        </p:nvSpPr>
        <p:spPr>
          <a:xfrm>
            <a:off x="10765155" y="2587625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下弧形箭头 72"/>
          <p:cNvSpPr/>
          <p:nvPr/>
        </p:nvSpPr>
        <p:spPr>
          <a:xfrm>
            <a:off x="1889125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下弧形箭头 73"/>
          <p:cNvSpPr/>
          <p:nvPr/>
        </p:nvSpPr>
        <p:spPr>
          <a:xfrm>
            <a:off x="3040380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下弧形箭头 74"/>
          <p:cNvSpPr/>
          <p:nvPr/>
        </p:nvSpPr>
        <p:spPr>
          <a:xfrm>
            <a:off x="4090670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71590" y="1969135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record1</a:t>
            </a:r>
            <a:endParaRPr lang="zh-CN" altLang="en-US"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371590" y="2353310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record2</a:t>
            </a:r>
            <a:endParaRPr lang="en-US" altLang="zh-CN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379845" y="2717800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record3</a:t>
            </a:r>
            <a:endParaRPr lang="en-US" altLang="zh-CN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05245" y="887095"/>
            <a:ext cx="1337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uFillTx/>
              </a:rPr>
              <a:t>data stream</a:t>
            </a:r>
            <a:endParaRPr lang="en-US" altLang="zh-CN">
              <a:solidFill>
                <a:schemeClr val="bg1"/>
              </a:solidFill>
              <a:uFillTx/>
            </a:endParaRPr>
          </a:p>
        </p:txBody>
      </p:sp>
      <p:sp>
        <p:nvSpPr>
          <p:cNvPr id="17" name="右弧形箭头 16"/>
          <p:cNvSpPr/>
          <p:nvPr/>
        </p:nvSpPr>
        <p:spPr>
          <a:xfrm>
            <a:off x="7692390" y="1758950"/>
            <a:ext cx="109855" cy="3136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flipH="1">
            <a:off x="6237605" y="2174240"/>
            <a:ext cx="92710" cy="3136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右弧形箭头 25"/>
          <p:cNvSpPr/>
          <p:nvPr/>
        </p:nvSpPr>
        <p:spPr>
          <a:xfrm>
            <a:off x="7686040" y="2495550"/>
            <a:ext cx="109855" cy="3136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6174105" y="1713865"/>
            <a:ext cx="142875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35" y="4378325"/>
            <a:ext cx="742315" cy="142176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290" y="4393565"/>
            <a:ext cx="721995" cy="140652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2279015" y="5819140"/>
            <a:ext cx="856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pixel</a:t>
            </a:r>
            <a:r>
              <a:rPr lang="en-US" altLang="zh-CN" sz="1000"/>
              <a:t>:64</a:t>
            </a:r>
            <a:r>
              <a:rPr lang="zh-CN" altLang="en-US" sz="1000"/>
              <a:t>×</a:t>
            </a:r>
            <a:r>
              <a:rPr lang="en-US" altLang="zh-CN" sz="1000"/>
              <a:t>64</a:t>
            </a:r>
            <a:endParaRPr lang="en-US" altLang="zh-CN" sz="100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4393565"/>
            <a:ext cx="730250" cy="1403350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1381125" y="5821045"/>
            <a:ext cx="856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pixel</a:t>
            </a:r>
            <a:r>
              <a:rPr lang="en-US" altLang="zh-CN" sz="1000"/>
              <a:t>:32</a:t>
            </a:r>
            <a:r>
              <a:rPr lang="zh-CN" altLang="en-US" sz="1000"/>
              <a:t>×</a:t>
            </a:r>
            <a:r>
              <a:rPr lang="en-US" altLang="zh-CN" sz="1000"/>
              <a:t>32</a:t>
            </a:r>
            <a:endParaRPr lang="en-US" altLang="zh-CN" sz="10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520" y="4476750"/>
            <a:ext cx="814070" cy="10255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1165" y="4251960"/>
            <a:ext cx="849630" cy="154495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82655" y="4982210"/>
            <a:ext cx="503555" cy="930275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5655" y="3902710"/>
            <a:ext cx="581025" cy="891540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8870315" y="4521835"/>
            <a:ext cx="774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Parameter adjustment</a:t>
            </a:r>
            <a:endParaRPr lang="zh-CN" altLang="en-US" sz="10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23830" y="3690620"/>
            <a:ext cx="632460" cy="112649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97160" y="4701540"/>
            <a:ext cx="658495" cy="1403985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7710" y="1326515"/>
            <a:ext cx="837565" cy="109855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65185" y="1326515"/>
            <a:ext cx="782320" cy="1026795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07105" y="1326515"/>
            <a:ext cx="753745" cy="993775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22765" y="1344295"/>
            <a:ext cx="753745" cy="99377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58085" y="1344295"/>
            <a:ext cx="743585" cy="989965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97160" y="1326515"/>
            <a:ext cx="759460" cy="101092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85900" y="1326515"/>
            <a:ext cx="777875" cy="1026795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51565" y="1374140"/>
            <a:ext cx="676910" cy="894080"/>
          </a:xfrm>
          <a:prstGeom prst="rect">
            <a:avLst/>
          </a:prstGeom>
        </p:spPr>
      </p:pic>
      <p:sp>
        <p:nvSpPr>
          <p:cNvPr id="84" name="矩形 83"/>
          <p:cNvSpPr/>
          <p:nvPr/>
        </p:nvSpPr>
        <p:spPr>
          <a:xfrm>
            <a:off x="2068830" y="3029585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record3</a:t>
            </a:r>
            <a:endParaRPr lang="en-US" altLang="zh-CN" sz="1000"/>
          </a:p>
        </p:txBody>
      </p:sp>
      <p:sp>
        <p:nvSpPr>
          <p:cNvPr id="85" name="椭圆 84"/>
          <p:cNvSpPr/>
          <p:nvPr/>
        </p:nvSpPr>
        <p:spPr>
          <a:xfrm>
            <a:off x="1806575" y="3011170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87" name="矩形 86"/>
          <p:cNvSpPr/>
          <p:nvPr/>
        </p:nvSpPr>
        <p:spPr>
          <a:xfrm>
            <a:off x="3265170" y="3029585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record2</a:t>
            </a:r>
            <a:endParaRPr lang="en-US" altLang="zh-CN" sz="1000"/>
          </a:p>
        </p:txBody>
      </p:sp>
      <p:sp>
        <p:nvSpPr>
          <p:cNvPr id="88" name="椭圆 87"/>
          <p:cNvSpPr/>
          <p:nvPr/>
        </p:nvSpPr>
        <p:spPr>
          <a:xfrm>
            <a:off x="3002915" y="3011170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89" name="矩形 88"/>
          <p:cNvSpPr/>
          <p:nvPr/>
        </p:nvSpPr>
        <p:spPr>
          <a:xfrm>
            <a:off x="4311015" y="3029585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record1</a:t>
            </a:r>
            <a:endParaRPr lang="en-US" altLang="zh-CN" sz="1000"/>
          </a:p>
        </p:txBody>
      </p:sp>
      <p:sp>
        <p:nvSpPr>
          <p:cNvPr id="90" name="椭圆 89"/>
          <p:cNvSpPr/>
          <p:nvPr/>
        </p:nvSpPr>
        <p:spPr>
          <a:xfrm>
            <a:off x="4048760" y="3011170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95" name="矩形 94"/>
          <p:cNvSpPr/>
          <p:nvPr/>
        </p:nvSpPr>
        <p:spPr>
          <a:xfrm>
            <a:off x="9109075" y="2943860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record1</a:t>
            </a:r>
            <a:endParaRPr lang="en-US" altLang="zh-CN" sz="1000"/>
          </a:p>
        </p:txBody>
      </p:sp>
      <p:sp>
        <p:nvSpPr>
          <p:cNvPr id="96" name="椭圆 95"/>
          <p:cNvSpPr/>
          <p:nvPr/>
        </p:nvSpPr>
        <p:spPr>
          <a:xfrm>
            <a:off x="8846820" y="2925445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97" name="矩形 96"/>
          <p:cNvSpPr/>
          <p:nvPr/>
        </p:nvSpPr>
        <p:spPr>
          <a:xfrm>
            <a:off x="10086975" y="2962275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record2</a:t>
            </a:r>
            <a:endParaRPr lang="en-US" altLang="zh-CN" sz="1000"/>
          </a:p>
        </p:txBody>
      </p:sp>
      <p:sp>
        <p:nvSpPr>
          <p:cNvPr id="98" name="椭圆 97"/>
          <p:cNvSpPr/>
          <p:nvPr/>
        </p:nvSpPr>
        <p:spPr>
          <a:xfrm>
            <a:off x="9824720" y="2943860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99" name="矩形 98"/>
          <p:cNvSpPr/>
          <p:nvPr/>
        </p:nvSpPr>
        <p:spPr>
          <a:xfrm>
            <a:off x="11111865" y="2964180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record3</a:t>
            </a:r>
            <a:endParaRPr lang="en-US" altLang="zh-CN" sz="1000"/>
          </a:p>
        </p:txBody>
      </p:sp>
      <p:sp>
        <p:nvSpPr>
          <p:cNvPr id="100" name="椭圆 99"/>
          <p:cNvSpPr/>
          <p:nvPr/>
        </p:nvSpPr>
        <p:spPr>
          <a:xfrm>
            <a:off x="10849610" y="2945765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8465185" y="2348865"/>
            <a:ext cx="8032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PM0:1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102" name="文本框 101"/>
          <p:cNvSpPr txBox="1"/>
          <p:nvPr/>
        </p:nvSpPr>
        <p:spPr>
          <a:xfrm>
            <a:off x="9495155" y="2342515"/>
            <a:ext cx="802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PM1:3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103" name="文本框 102"/>
          <p:cNvSpPr txBox="1"/>
          <p:nvPr/>
        </p:nvSpPr>
        <p:spPr>
          <a:xfrm>
            <a:off x="10434320" y="2366010"/>
            <a:ext cx="817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PM2:540</a:t>
            </a:r>
            <a:endParaRPr lang="en-US" altLang="zh-CN" sz="1000"/>
          </a:p>
        </p:txBody>
      </p:sp>
      <p:sp>
        <p:nvSpPr>
          <p:cNvPr id="104" name="文本框 103"/>
          <p:cNvSpPr txBox="1"/>
          <p:nvPr/>
        </p:nvSpPr>
        <p:spPr>
          <a:xfrm>
            <a:off x="11251565" y="2342515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PM3:</a:t>
            </a:r>
            <a:r>
              <a:rPr lang="en-US" altLang="zh-CN" sz="1000"/>
              <a:t>592</a:t>
            </a:r>
            <a:endParaRPr lang="en-US" altLang="zh-CN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48980" y="410210"/>
            <a:ext cx="3540760" cy="2861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96585" y="410210"/>
            <a:ext cx="2570480" cy="2861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磁盘 18"/>
          <p:cNvSpPr/>
          <p:nvPr/>
        </p:nvSpPr>
        <p:spPr>
          <a:xfrm>
            <a:off x="5901055" y="677545"/>
            <a:ext cx="2213610" cy="245427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30655" y="410845"/>
            <a:ext cx="4199890" cy="286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371590" y="1584325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PM0</a:t>
            </a:r>
            <a:endParaRPr lang="en-US" altLang="zh-CN"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99085" y="94615"/>
            <a:ext cx="11783695" cy="63214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2747010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server</a:t>
            </a:r>
            <a:endParaRPr lang="zh-CN" altLang="en-US"/>
          </a:p>
        </p:txBody>
      </p:sp>
      <p:sp>
        <p:nvSpPr>
          <p:cNvPr id="49" name="五边形 48"/>
          <p:cNvSpPr/>
          <p:nvPr/>
        </p:nvSpPr>
        <p:spPr>
          <a:xfrm>
            <a:off x="6039485" y="239395"/>
            <a:ext cx="1805940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transmission</a:t>
            </a:r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>
            <a:off x="9190990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browser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7195" y="170815"/>
            <a:ext cx="11557635" cy="329120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7345" y="175069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Model </a:t>
            </a:r>
            <a:r>
              <a:rPr kumimoji="1" lang="en-US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geometry</a:t>
            </a:r>
            <a:endParaRPr kumimoji="1" lang="en-US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6560" y="3667760"/>
            <a:ext cx="4921885" cy="24377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65445" y="3668395"/>
            <a:ext cx="6292215" cy="24377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9730" y="459041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Texture mapping</a:t>
            </a:r>
            <a:endParaRPr kumimoji="1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96585" y="3764915"/>
            <a:ext cx="2274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Skeleton animation</a:t>
            </a:r>
            <a:endParaRPr kumimoji="1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  <a:p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0040" y="4350385"/>
            <a:ext cx="781050" cy="1492250"/>
          </a:xfrm>
          <a:prstGeom prst="rect">
            <a:avLst/>
          </a:prstGeom>
        </p:spPr>
      </p:pic>
      <p:sp>
        <p:nvSpPr>
          <p:cNvPr id="27" name="右箭头 26"/>
          <p:cNvSpPr/>
          <p:nvPr/>
        </p:nvSpPr>
        <p:spPr>
          <a:xfrm>
            <a:off x="6443980" y="4193540"/>
            <a:ext cx="1527175" cy="1701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dirty="0">
                <a:sym typeface="+mn-ea"/>
              </a:rPr>
              <a:t>skeleton animation extraction</a:t>
            </a:r>
            <a:endParaRPr lang="zh-CN" altLang="en-US"/>
          </a:p>
        </p:txBody>
      </p:sp>
      <p:sp>
        <p:nvSpPr>
          <p:cNvPr id="28" name="燕尾形 27"/>
          <p:cNvSpPr/>
          <p:nvPr/>
        </p:nvSpPr>
        <p:spPr>
          <a:xfrm>
            <a:off x="8583295" y="837565"/>
            <a:ext cx="3306445" cy="346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rebuilds</a:t>
            </a:r>
            <a:endParaRPr lang="zh-CN" altLang="en-US"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412365" y="2366010"/>
            <a:ext cx="817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PM2:540</a:t>
            </a:r>
            <a:endParaRPr lang="en-US" altLang="zh-CN" sz="1000"/>
          </a:p>
        </p:txBody>
      </p:sp>
      <p:sp>
        <p:nvSpPr>
          <p:cNvPr id="38" name="文本框 37"/>
          <p:cNvSpPr txBox="1"/>
          <p:nvPr/>
        </p:nvSpPr>
        <p:spPr>
          <a:xfrm>
            <a:off x="1510030" y="2391410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PM3: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sp>
        <p:nvSpPr>
          <p:cNvPr id="39" name="燕尾形 38"/>
          <p:cNvSpPr/>
          <p:nvPr/>
        </p:nvSpPr>
        <p:spPr>
          <a:xfrm>
            <a:off x="1230630" y="3764915"/>
            <a:ext cx="4021455" cy="52260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Hierarchical preprocessing of texture mapping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122295" y="5812790"/>
            <a:ext cx="9613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pixel</a:t>
            </a:r>
            <a:r>
              <a:rPr lang="en-US" altLang="zh-CN" sz="1000"/>
              <a:t>:128</a:t>
            </a:r>
            <a:r>
              <a:rPr lang="zh-CN" altLang="en-US" sz="1000"/>
              <a:t>×</a:t>
            </a:r>
            <a:r>
              <a:rPr lang="en-US" altLang="zh-CN" sz="1000"/>
              <a:t>128</a:t>
            </a:r>
            <a:endParaRPr lang="en-US" altLang="zh-CN" sz="1000"/>
          </a:p>
        </p:txBody>
      </p:sp>
      <p:sp>
        <p:nvSpPr>
          <p:cNvPr id="42" name="文本框 41"/>
          <p:cNvSpPr txBox="1"/>
          <p:nvPr/>
        </p:nvSpPr>
        <p:spPr>
          <a:xfrm>
            <a:off x="4122420" y="5810885"/>
            <a:ext cx="10058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pixel</a:t>
            </a:r>
            <a:r>
              <a:rPr lang="en-US" altLang="zh-CN" sz="1000"/>
              <a:t>:512</a:t>
            </a:r>
            <a:r>
              <a:rPr lang="zh-CN" altLang="en-US" sz="1000"/>
              <a:t>×</a:t>
            </a:r>
            <a:r>
              <a:rPr lang="en-US" altLang="zh-CN" sz="1000"/>
              <a:t>512</a:t>
            </a:r>
            <a:endParaRPr lang="en-US" altLang="zh-CN" sz="1000"/>
          </a:p>
        </p:txBody>
      </p:sp>
      <p:sp>
        <p:nvSpPr>
          <p:cNvPr id="7" name="燕尾形 6"/>
          <p:cNvSpPr/>
          <p:nvPr/>
        </p:nvSpPr>
        <p:spPr>
          <a:xfrm>
            <a:off x="1889125" y="837565"/>
            <a:ext cx="3306445" cy="346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split</a:t>
            </a:r>
            <a:r>
              <a:rPr lang="en-US" altLang="zh-CN">
                <a:sym typeface="+mn-ea"/>
              </a:rPr>
              <a:t>s</a:t>
            </a:r>
            <a:endParaRPr lang="en-US" altLang="zh-CN"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451860" y="2385060"/>
            <a:ext cx="802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PM1:3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4311015" y="2385060"/>
            <a:ext cx="14039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PM0(base mesh):1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58" name="下弧形箭头 57"/>
          <p:cNvSpPr/>
          <p:nvPr/>
        </p:nvSpPr>
        <p:spPr>
          <a:xfrm>
            <a:off x="8841105" y="2580005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下弧形箭头 67"/>
          <p:cNvSpPr/>
          <p:nvPr/>
        </p:nvSpPr>
        <p:spPr>
          <a:xfrm>
            <a:off x="9819005" y="2587625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下弧形箭头 70"/>
          <p:cNvSpPr/>
          <p:nvPr/>
        </p:nvSpPr>
        <p:spPr>
          <a:xfrm>
            <a:off x="10765155" y="2587625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下弧形箭头 72"/>
          <p:cNvSpPr/>
          <p:nvPr/>
        </p:nvSpPr>
        <p:spPr>
          <a:xfrm>
            <a:off x="1889125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下弧形箭头 73"/>
          <p:cNvSpPr/>
          <p:nvPr/>
        </p:nvSpPr>
        <p:spPr>
          <a:xfrm>
            <a:off x="3040380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下弧形箭头 74"/>
          <p:cNvSpPr/>
          <p:nvPr/>
        </p:nvSpPr>
        <p:spPr>
          <a:xfrm>
            <a:off x="4090670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71590" y="1969135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record1</a:t>
            </a:r>
            <a:endParaRPr lang="zh-CN" altLang="en-US"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371590" y="2353310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record2</a:t>
            </a:r>
            <a:endParaRPr lang="en-US" altLang="zh-CN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379845" y="2717800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record3</a:t>
            </a:r>
            <a:endParaRPr lang="en-US" altLang="zh-CN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05245" y="887095"/>
            <a:ext cx="1337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uFillTx/>
              </a:rPr>
              <a:t>data stream</a:t>
            </a:r>
            <a:endParaRPr lang="en-US" altLang="zh-CN">
              <a:solidFill>
                <a:schemeClr val="bg1"/>
              </a:solidFill>
              <a:uFillTx/>
            </a:endParaRPr>
          </a:p>
        </p:txBody>
      </p:sp>
      <p:sp>
        <p:nvSpPr>
          <p:cNvPr id="17" name="右弧形箭头 16"/>
          <p:cNvSpPr/>
          <p:nvPr/>
        </p:nvSpPr>
        <p:spPr>
          <a:xfrm>
            <a:off x="7692390" y="1758950"/>
            <a:ext cx="109855" cy="3136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flipH="1">
            <a:off x="6237605" y="2174240"/>
            <a:ext cx="92710" cy="3136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右弧形箭头 25"/>
          <p:cNvSpPr/>
          <p:nvPr/>
        </p:nvSpPr>
        <p:spPr>
          <a:xfrm>
            <a:off x="7686040" y="2495550"/>
            <a:ext cx="109855" cy="3136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6174105" y="1713865"/>
            <a:ext cx="142875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35" y="4378325"/>
            <a:ext cx="742315" cy="142176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290" y="4393565"/>
            <a:ext cx="721995" cy="140652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2279015" y="5819140"/>
            <a:ext cx="856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pixel</a:t>
            </a:r>
            <a:r>
              <a:rPr lang="en-US" altLang="zh-CN" sz="1000"/>
              <a:t>:64</a:t>
            </a:r>
            <a:r>
              <a:rPr lang="zh-CN" altLang="en-US" sz="1000"/>
              <a:t>×</a:t>
            </a:r>
            <a:r>
              <a:rPr lang="en-US" altLang="zh-CN" sz="1000"/>
              <a:t>64</a:t>
            </a:r>
            <a:endParaRPr lang="en-US" altLang="zh-CN" sz="100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4393565"/>
            <a:ext cx="730250" cy="1403350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1381125" y="5821045"/>
            <a:ext cx="856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pixel</a:t>
            </a:r>
            <a:r>
              <a:rPr lang="en-US" altLang="zh-CN" sz="1000"/>
              <a:t>:32</a:t>
            </a:r>
            <a:r>
              <a:rPr lang="zh-CN" altLang="en-US" sz="1000"/>
              <a:t>×</a:t>
            </a:r>
            <a:r>
              <a:rPr lang="en-US" altLang="zh-CN" sz="1000"/>
              <a:t>32</a:t>
            </a:r>
            <a:endParaRPr lang="en-US" altLang="zh-CN" sz="10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520" y="4476750"/>
            <a:ext cx="814070" cy="10255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1165" y="4251960"/>
            <a:ext cx="849630" cy="154495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82655" y="4982210"/>
            <a:ext cx="503555" cy="930275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5655" y="3902710"/>
            <a:ext cx="581025" cy="891540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8870315" y="4521835"/>
            <a:ext cx="774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Parameter adjustment</a:t>
            </a:r>
            <a:endParaRPr lang="zh-CN" altLang="en-US" sz="10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23830" y="3690620"/>
            <a:ext cx="632460" cy="112649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97160" y="4701540"/>
            <a:ext cx="658495" cy="1403985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7710" y="1326515"/>
            <a:ext cx="837565" cy="109855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65185" y="1326515"/>
            <a:ext cx="782320" cy="1026795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07105" y="1326515"/>
            <a:ext cx="753745" cy="993775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22765" y="1344295"/>
            <a:ext cx="753745" cy="99377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58085" y="1344295"/>
            <a:ext cx="743585" cy="989965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97160" y="1326515"/>
            <a:ext cx="759460" cy="101092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85900" y="1326515"/>
            <a:ext cx="777875" cy="1026795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51565" y="1374140"/>
            <a:ext cx="676910" cy="894080"/>
          </a:xfrm>
          <a:prstGeom prst="rect">
            <a:avLst/>
          </a:prstGeom>
        </p:spPr>
      </p:pic>
      <p:sp>
        <p:nvSpPr>
          <p:cNvPr id="84" name="矩形 83"/>
          <p:cNvSpPr/>
          <p:nvPr/>
        </p:nvSpPr>
        <p:spPr>
          <a:xfrm>
            <a:off x="2068830" y="3029585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record3</a:t>
            </a:r>
            <a:endParaRPr lang="en-US" altLang="zh-CN" sz="1000"/>
          </a:p>
        </p:txBody>
      </p:sp>
      <p:sp>
        <p:nvSpPr>
          <p:cNvPr id="85" name="椭圆 84"/>
          <p:cNvSpPr/>
          <p:nvPr/>
        </p:nvSpPr>
        <p:spPr>
          <a:xfrm>
            <a:off x="1806575" y="3011170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87" name="矩形 86"/>
          <p:cNvSpPr/>
          <p:nvPr/>
        </p:nvSpPr>
        <p:spPr>
          <a:xfrm>
            <a:off x="3265170" y="3029585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record2</a:t>
            </a:r>
            <a:endParaRPr lang="en-US" altLang="zh-CN" sz="1000"/>
          </a:p>
        </p:txBody>
      </p:sp>
      <p:sp>
        <p:nvSpPr>
          <p:cNvPr id="88" name="椭圆 87"/>
          <p:cNvSpPr/>
          <p:nvPr/>
        </p:nvSpPr>
        <p:spPr>
          <a:xfrm>
            <a:off x="3002915" y="3011170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89" name="矩形 88"/>
          <p:cNvSpPr/>
          <p:nvPr/>
        </p:nvSpPr>
        <p:spPr>
          <a:xfrm>
            <a:off x="4311015" y="3029585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record1</a:t>
            </a:r>
            <a:endParaRPr lang="en-US" altLang="zh-CN" sz="1000"/>
          </a:p>
        </p:txBody>
      </p:sp>
      <p:sp>
        <p:nvSpPr>
          <p:cNvPr id="90" name="椭圆 89"/>
          <p:cNvSpPr/>
          <p:nvPr/>
        </p:nvSpPr>
        <p:spPr>
          <a:xfrm>
            <a:off x="4048760" y="3011170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95" name="矩形 94"/>
          <p:cNvSpPr/>
          <p:nvPr/>
        </p:nvSpPr>
        <p:spPr>
          <a:xfrm>
            <a:off x="9109075" y="2943860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record1</a:t>
            </a:r>
            <a:endParaRPr lang="en-US" altLang="zh-CN" sz="1000"/>
          </a:p>
        </p:txBody>
      </p:sp>
      <p:sp>
        <p:nvSpPr>
          <p:cNvPr id="96" name="椭圆 95"/>
          <p:cNvSpPr/>
          <p:nvPr/>
        </p:nvSpPr>
        <p:spPr>
          <a:xfrm>
            <a:off x="8846820" y="2925445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97" name="矩形 96"/>
          <p:cNvSpPr/>
          <p:nvPr/>
        </p:nvSpPr>
        <p:spPr>
          <a:xfrm>
            <a:off x="10086975" y="2962275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record2</a:t>
            </a:r>
            <a:endParaRPr lang="en-US" altLang="zh-CN" sz="1000"/>
          </a:p>
        </p:txBody>
      </p:sp>
      <p:sp>
        <p:nvSpPr>
          <p:cNvPr id="98" name="椭圆 97"/>
          <p:cNvSpPr/>
          <p:nvPr/>
        </p:nvSpPr>
        <p:spPr>
          <a:xfrm>
            <a:off x="9824720" y="2943860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99" name="矩形 98"/>
          <p:cNvSpPr/>
          <p:nvPr/>
        </p:nvSpPr>
        <p:spPr>
          <a:xfrm>
            <a:off x="11111865" y="2964180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record3</a:t>
            </a:r>
            <a:endParaRPr lang="en-US" altLang="zh-CN" sz="1000"/>
          </a:p>
        </p:txBody>
      </p:sp>
      <p:sp>
        <p:nvSpPr>
          <p:cNvPr id="100" name="椭圆 99"/>
          <p:cNvSpPr/>
          <p:nvPr/>
        </p:nvSpPr>
        <p:spPr>
          <a:xfrm>
            <a:off x="10849610" y="2945765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8465185" y="2348865"/>
            <a:ext cx="8032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PM0:1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102" name="文本框 101"/>
          <p:cNvSpPr txBox="1"/>
          <p:nvPr/>
        </p:nvSpPr>
        <p:spPr>
          <a:xfrm>
            <a:off x="9495155" y="2342515"/>
            <a:ext cx="802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PM1:3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103" name="文本框 102"/>
          <p:cNvSpPr txBox="1"/>
          <p:nvPr/>
        </p:nvSpPr>
        <p:spPr>
          <a:xfrm>
            <a:off x="10434320" y="2366010"/>
            <a:ext cx="817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PM2:540</a:t>
            </a:r>
            <a:endParaRPr lang="en-US" altLang="zh-CN" sz="1000"/>
          </a:p>
        </p:txBody>
      </p:sp>
      <p:sp>
        <p:nvSpPr>
          <p:cNvPr id="104" name="文本框 103"/>
          <p:cNvSpPr txBox="1"/>
          <p:nvPr/>
        </p:nvSpPr>
        <p:spPr>
          <a:xfrm>
            <a:off x="11251565" y="2342515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PM3:</a:t>
            </a:r>
            <a:r>
              <a:rPr lang="en-US" altLang="zh-CN" sz="1000"/>
              <a:t>592</a:t>
            </a:r>
            <a:endParaRPr lang="en-US" altLang="zh-CN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48980" y="410210"/>
            <a:ext cx="3540760" cy="2861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96585" y="410210"/>
            <a:ext cx="2570480" cy="2861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磁盘 18"/>
          <p:cNvSpPr/>
          <p:nvPr/>
        </p:nvSpPr>
        <p:spPr>
          <a:xfrm>
            <a:off x="5901055" y="677545"/>
            <a:ext cx="2213610" cy="245427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30655" y="410845"/>
            <a:ext cx="4199890" cy="286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371590" y="1584325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PM0</a:t>
            </a:r>
            <a:endParaRPr lang="en-US" altLang="zh-CN"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99085" y="94615"/>
            <a:ext cx="11783695" cy="63214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2747010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</a:t>
            </a:r>
            <a:r>
              <a:rPr lang="zh-CN" altLang="en-US"/>
              <a:t>erver</a:t>
            </a:r>
            <a:endParaRPr lang="zh-CN" altLang="en-US"/>
          </a:p>
        </p:txBody>
      </p:sp>
      <p:sp>
        <p:nvSpPr>
          <p:cNvPr id="49" name="五边形 48"/>
          <p:cNvSpPr/>
          <p:nvPr/>
        </p:nvSpPr>
        <p:spPr>
          <a:xfrm>
            <a:off x="6039485" y="239395"/>
            <a:ext cx="1805940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</a:t>
            </a:r>
            <a:r>
              <a:rPr lang="zh-CN" altLang="en-US"/>
              <a:t>ransmission</a:t>
            </a:r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>
            <a:off x="9190990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r>
              <a:rPr lang="zh-CN" altLang="en-US"/>
              <a:t>rowser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7195" y="170815"/>
            <a:ext cx="11557635" cy="329120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6560" y="3667760"/>
            <a:ext cx="4921885" cy="24377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65445" y="3668395"/>
            <a:ext cx="6292215" cy="24377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696585" y="3764915"/>
            <a:ext cx="2274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Skeleton animation</a:t>
            </a:r>
            <a:endParaRPr kumimoji="1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  <a:p>
            <a:endParaRPr lang="zh-CN" altLang="en-US" dirty="0"/>
          </a:p>
        </p:txBody>
      </p:sp>
      <p:sp>
        <p:nvSpPr>
          <p:cNvPr id="27" name="右箭头 26"/>
          <p:cNvSpPr/>
          <p:nvPr/>
        </p:nvSpPr>
        <p:spPr>
          <a:xfrm>
            <a:off x="6443980" y="4193540"/>
            <a:ext cx="1527175" cy="1701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dirty="0">
                <a:sym typeface="+mn-ea"/>
              </a:rPr>
              <a:t>skeleton animation extraction</a:t>
            </a:r>
            <a:endParaRPr lang="zh-CN" altLang="en-US"/>
          </a:p>
        </p:txBody>
      </p:sp>
      <p:sp>
        <p:nvSpPr>
          <p:cNvPr id="28" name="燕尾形 27"/>
          <p:cNvSpPr/>
          <p:nvPr/>
        </p:nvSpPr>
        <p:spPr>
          <a:xfrm>
            <a:off x="8583295" y="837565"/>
            <a:ext cx="3306445" cy="346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rebuilds</a:t>
            </a:r>
            <a:endParaRPr lang="zh-CN" altLang="en-US"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412365" y="2366010"/>
            <a:ext cx="817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PM2:540</a:t>
            </a:r>
            <a:endParaRPr lang="en-US" altLang="zh-CN" sz="1000"/>
          </a:p>
        </p:txBody>
      </p:sp>
      <p:sp>
        <p:nvSpPr>
          <p:cNvPr id="38" name="文本框 37"/>
          <p:cNvSpPr txBox="1"/>
          <p:nvPr/>
        </p:nvSpPr>
        <p:spPr>
          <a:xfrm>
            <a:off x="1510030" y="2391410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PM3: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sp>
        <p:nvSpPr>
          <p:cNvPr id="39" name="燕尾形 38"/>
          <p:cNvSpPr/>
          <p:nvPr/>
        </p:nvSpPr>
        <p:spPr>
          <a:xfrm>
            <a:off x="1230630" y="3764915"/>
            <a:ext cx="4021455" cy="52260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Hierarchical preprocessing of texture mapping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122420" y="5810885"/>
            <a:ext cx="10058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level2</a:t>
            </a:r>
            <a:endParaRPr lang="en-US" sz="1000"/>
          </a:p>
        </p:txBody>
      </p:sp>
      <p:sp>
        <p:nvSpPr>
          <p:cNvPr id="7" name="燕尾形 6"/>
          <p:cNvSpPr/>
          <p:nvPr/>
        </p:nvSpPr>
        <p:spPr>
          <a:xfrm>
            <a:off x="1889125" y="837565"/>
            <a:ext cx="3306445" cy="346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split</a:t>
            </a:r>
            <a:r>
              <a:rPr lang="en-US" altLang="zh-CN">
                <a:sym typeface="+mn-ea"/>
              </a:rPr>
              <a:t>s</a:t>
            </a:r>
            <a:endParaRPr lang="en-US" altLang="zh-CN"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451860" y="2385060"/>
            <a:ext cx="802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PM1:3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4311015" y="2385060"/>
            <a:ext cx="14039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PM0(base mesh):1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58" name="下弧形箭头 57"/>
          <p:cNvSpPr/>
          <p:nvPr/>
        </p:nvSpPr>
        <p:spPr>
          <a:xfrm>
            <a:off x="8841105" y="2580005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下弧形箭头 67"/>
          <p:cNvSpPr/>
          <p:nvPr/>
        </p:nvSpPr>
        <p:spPr>
          <a:xfrm>
            <a:off x="9819005" y="2587625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下弧形箭头 70"/>
          <p:cNvSpPr/>
          <p:nvPr/>
        </p:nvSpPr>
        <p:spPr>
          <a:xfrm>
            <a:off x="10765155" y="2587625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下弧形箭头 72"/>
          <p:cNvSpPr/>
          <p:nvPr/>
        </p:nvSpPr>
        <p:spPr>
          <a:xfrm>
            <a:off x="1889125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下弧形箭头 73"/>
          <p:cNvSpPr/>
          <p:nvPr/>
        </p:nvSpPr>
        <p:spPr>
          <a:xfrm>
            <a:off x="3040380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下弧形箭头 74"/>
          <p:cNvSpPr/>
          <p:nvPr/>
        </p:nvSpPr>
        <p:spPr>
          <a:xfrm>
            <a:off x="4090670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71590" y="1969135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record1</a:t>
            </a:r>
            <a:endParaRPr lang="zh-CN" altLang="en-US"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371590" y="2353310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record2</a:t>
            </a:r>
            <a:endParaRPr lang="en-US" altLang="zh-CN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379845" y="2717800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record3</a:t>
            </a:r>
            <a:endParaRPr lang="en-US" altLang="zh-CN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05245" y="887095"/>
            <a:ext cx="1337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uFillTx/>
              </a:rPr>
              <a:t>data stream</a:t>
            </a:r>
            <a:endParaRPr lang="en-US" altLang="zh-CN">
              <a:solidFill>
                <a:schemeClr val="bg1"/>
              </a:solidFill>
              <a:uFillTx/>
            </a:endParaRPr>
          </a:p>
        </p:txBody>
      </p:sp>
      <p:sp>
        <p:nvSpPr>
          <p:cNvPr id="17" name="右弧形箭头 16"/>
          <p:cNvSpPr/>
          <p:nvPr/>
        </p:nvSpPr>
        <p:spPr>
          <a:xfrm>
            <a:off x="7692390" y="1758950"/>
            <a:ext cx="109855" cy="3136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flipH="1">
            <a:off x="6237605" y="2174240"/>
            <a:ext cx="92710" cy="3136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右弧形箭头 25"/>
          <p:cNvSpPr/>
          <p:nvPr/>
        </p:nvSpPr>
        <p:spPr>
          <a:xfrm>
            <a:off x="7686040" y="2495550"/>
            <a:ext cx="109855" cy="3136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6174105" y="1713865"/>
            <a:ext cx="142875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7520" y="4476750"/>
            <a:ext cx="814070" cy="10255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165" y="4251960"/>
            <a:ext cx="849630" cy="154495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2655" y="4982210"/>
            <a:ext cx="503555" cy="930275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5655" y="3902710"/>
            <a:ext cx="581025" cy="891540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8870315" y="4521835"/>
            <a:ext cx="774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Parameter adjustment</a:t>
            </a:r>
            <a:endParaRPr lang="zh-CN" altLang="en-US" sz="10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3830" y="3690620"/>
            <a:ext cx="632460" cy="112649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7160" y="4701540"/>
            <a:ext cx="658495" cy="1403985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7710" y="1326515"/>
            <a:ext cx="837565" cy="109855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5185" y="1326515"/>
            <a:ext cx="782320" cy="1026795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7105" y="1326515"/>
            <a:ext cx="753745" cy="993775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2765" y="1344295"/>
            <a:ext cx="753745" cy="99377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8085" y="1344295"/>
            <a:ext cx="743585" cy="989965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97160" y="1326515"/>
            <a:ext cx="759460" cy="101092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5900" y="1326515"/>
            <a:ext cx="777875" cy="1026795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51565" y="1374140"/>
            <a:ext cx="676910" cy="894080"/>
          </a:xfrm>
          <a:prstGeom prst="rect">
            <a:avLst/>
          </a:prstGeom>
        </p:spPr>
      </p:pic>
      <p:sp>
        <p:nvSpPr>
          <p:cNvPr id="84" name="矩形 83"/>
          <p:cNvSpPr/>
          <p:nvPr/>
        </p:nvSpPr>
        <p:spPr>
          <a:xfrm>
            <a:off x="2068830" y="3029585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record3</a:t>
            </a:r>
            <a:endParaRPr lang="en-US" altLang="zh-CN" sz="1000"/>
          </a:p>
        </p:txBody>
      </p:sp>
      <p:sp>
        <p:nvSpPr>
          <p:cNvPr id="85" name="椭圆 84"/>
          <p:cNvSpPr/>
          <p:nvPr/>
        </p:nvSpPr>
        <p:spPr>
          <a:xfrm>
            <a:off x="1806575" y="3011170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87" name="矩形 86"/>
          <p:cNvSpPr/>
          <p:nvPr/>
        </p:nvSpPr>
        <p:spPr>
          <a:xfrm>
            <a:off x="3265170" y="3029585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record2</a:t>
            </a:r>
            <a:endParaRPr lang="en-US" altLang="zh-CN" sz="1000"/>
          </a:p>
        </p:txBody>
      </p:sp>
      <p:sp>
        <p:nvSpPr>
          <p:cNvPr id="88" name="椭圆 87"/>
          <p:cNvSpPr/>
          <p:nvPr/>
        </p:nvSpPr>
        <p:spPr>
          <a:xfrm>
            <a:off x="3002915" y="3011170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89" name="矩形 88"/>
          <p:cNvSpPr/>
          <p:nvPr/>
        </p:nvSpPr>
        <p:spPr>
          <a:xfrm>
            <a:off x="4311015" y="3029585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record1</a:t>
            </a:r>
            <a:endParaRPr lang="en-US" altLang="zh-CN" sz="1000"/>
          </a:p>
        </p:txBody>
      </p:sp>
      <p:sp>
        <p:nvSpPr>
          <p:cNvPr id="90" name="椭圆 89"/>
          <p:cNvSpPr/>
          <p:nvPr/>
        </p:nvSpPr>
        <p:spPr>
          <a:xfrm>
            <a:off x="4048760" y="3011170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95" name="矩形 94"/>
          <p:cNvSpPr/>
          <p:nvPr/>
        </p:nvSpPr>
        <p:spPr>
          <a:xfrm>
            <a:off x="9109075" y="2943860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record1</a:t>
            </a:r>
            <a:endParaRPr lang="en-US" altLang="zh-CN" sz="1000"/>
          </a:p>
        </p:txBody>
      </p:sp>
      <p:sp>
        <p:nvSpPr>
          <p:cNvPr id="96" name="椭圆 95"/>
          <p:cNvSpPr/>
          <p:nvPr/>
        </p:nvSpPr>
        <p:spPr>
          <a:xfrm>
            <a:off x="8846820" y="2925445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97" name="矩形 96"/>
          <p:cNvSpPr/>
          <p:nvPr/>
        </p:nvSpPr>
        <p:spPr>
          <a:xfrm>
            <a:off x="10086975" y="2962275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record2</a:t>
            </a:r>
            <a:endParaRPr lang="en-US" altLang="zh-CN" sz="1000"/>
          </a:p>
        </p:txBody>
      </p:sp>
      <p:sp>
        <p:nvSpPr>
          <p:cNvPr id="98" name="椭圆 97"/>
          <p:cNvSpPr/>
          <p:nvPr/>
        </p:nvSpPr>
        <p:spPr>
          <a:xfrm>
            <a:off x="9824720" y="2943860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99" name="矩形 98"/>
          <p:cNvSpPr/>
          <p:nvPr/>
        </p:nvSpPr>
        <p:spPr>
          <a:xfrm>
            <a:off x="11111865" y="2964180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record3</a:t>
            </a:r>
            <a:endParaRPr lang="en-US" altLang="zh-CN" sz="1000"/>
          </a:p>
        </p:txBody>
      </p:sp>
      <p:sp>
        <p:nvSpPr>
          <p:cNvPr id="100" name="椭圆 99"/>
          <p:cNvSpPr/>
          <p:nvPr/>
        </p:nvSpPr>
        <p:spPr>
          <a:xfrm>
            <a:off x="10849610" y="2945765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8465185" y="2348865"/>
            <a:ext cx="8032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PM0:1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102" name="文本框 101"/>
          <p:cNvSpPr txBox="1"/>
          <p:nvPr/>
        </p:nvSpPr>
        <p:spPr>
          <a:xfrm>
            <a:off x="9495155" y="2342515"/>
            <a:ext cx="802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PM1:3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103" name="文本框 102"/>
          <p:cNvSpPr txBox="1"/>
          <p:nvPr/>
        </p:nvSpPr>
        <p:spPr>
          <a:xfrm>
            <a:off x="10434320" y="2366010"/>
            <a:ext cx="817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PM2:540</a:t>
            </a:r>
            <a:endParaRPr lang="en-US" altLang="zh-CN" sz="1000"/>
          </a:p>
        </p:txBody>
      </p:sp>
      <p:sp>
        <p:nvSpPr>
          <p:cNvPr id="104" name="文本框 103"/>
          <p:cNvSpPr txBox="1"/>
          <p:nvPr/>
        </p:nvSpPr>
        <p:spPr>
          <a:xfrm>
            <a:off x="11251565" y="2342515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PM3: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88870" y="4920615"/>
            <a:ext cx="812800" cy="8128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11220" y="4176395"/>
            <a:ext cx="1625600" cy="16256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04975" y="5244465"/>
            <a:ext cx="406400" cy="40640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2327275" y="5860415"/>
            <a:ext cx="10058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level1</a:t>
            </a:r>
            <a:endParaRPr lang="en-US" sz="1000"/>
          </a:p>
        </p:txBody>
      </p:sp>
      <p:sp>
        <p:nvSpPr>
          <p:cNvPr id="43" name="文本框 42"/>
          <p:cNvSpPr txBox="1"/>
          <p:nvPr/>
        </p:nvSpPr>
        <p:spPr>
          <a:xfrm>
            <a:off x="1405255" y="5810885"/>
            <a:ext cx="10058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level0</a:t>
            </a:r>
            <a:endParaRPr 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92415" y="410210"/>
            <a:ext cx="3997325" cy="251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96585" y="410210"/>
            <a:ext cx="2066290" cy="25158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磁盘 18"/>
          <p:cNvSpPr/>
          <p:nvPr/>
        </p:nvSpPr>
        <p:spPr>
          <a:xfrm>
            <a:off x="5785485" y="673735"/>
            <a:ext cx="1766570" cy="185483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13510" y="410210"/>
            <a:ext cx="4199890" cy="2515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165215" y="1365885"/>
            <a:ext cx="947420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PM0</a:t>
            </a:r>
            <a:endParaRPr lang="en-US" altLang="zh-CN"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99085" y="94615"/>
            <a:ext cx="11783695" cy="63214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2747010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</a:t>
            </a:r>
            <a:r>
              <a:rPr lang="zh-CN" altLang="en-US"/>
              <a:t>erver</a:t>
            </a:r>
            <a:endParaRPr lang="zh-CN" altLang="en-US"/>
          </a:p>
        </p:txBody>
      </p:sp>
      <p:sp>
        <p:nvSpPr>
          <p:cNvPr id="49" name="五边形 48"/>
          <p:cNvSpPr/>
          <p:nvPr/>
        </p:nvSpPr>
        <p:spPr>
          <a:xfrm>
            <a:off x="5767070" y="239395"/>
            <a:ext cx="1805940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</a:t>
            </a:r>
            <a:r>
              <a:rPr lang="zh-CN" altLang="en-US"/>
              <a:t>ransmission</a:t>
            </a:r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>
            <a:off x="9190990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r>
              <a:rPr lang="zh-CN" altLang="en-US"/>
              <a:t>rowser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7195" y="170815"/>
            <a:ext cx="11557635" cy="329120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6560" y="3667760"/>
            <a:ext cx="4921885" cy="24377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65445" y="3668395"/>
            <a:ext cx="6292215" cy="24377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696585" y="3764915"/>
            <a:ext cx="2274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Skeleton animation</a:t>
            </a:r>
            <a:endParaRPr kumimoji="1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  <a:p>
            <a:endParaRPr lang="zh-CN" altLang="en-US" dirty="0"/>
          </a:p>
        </p:txBody>
      </p:sp>
      <p:sp>
        <p:nvSpPr>
          <p:cNvPr id="27" name="右箭头 26"/>
          <p:cNvSpPr/>
          <p:nvPr/>
        </p:nvSpPr>
        <p:spPr>
          <a:xfrm>
            <a:off x="6443980" y="4193540"/>
            <a:ext cx="1527175" cy="1701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dirty="0">
                <a:sym typeface="+mn-ea"/>
              </a:rPr>
              <a:t>skeleton animation extraction</a:t>
            </a:r>
            <a:endParaRPr lang="zh-CN" altLang="en-US"/>
          </a:p>
        </p:txBody>
      </p:sp>
      <p:sp>
        <p:nvSpPr>
          <p:cNvPr id="28" name="燕尾形 27"/>
          <p:cNvSpPr/>
          <p:nvPr/>
        </p:nvSpPr>
        <p:spPr>
          <a:xfrm>
            <a:off x="8796020" y="677545"/>
            <a:ext cx="2611120" cy="2095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rebuilds</a:t>
            </a:r>
            <a:endParaRPr lang="zh-CN" altLang="en-US"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425065" y="2063115"/>
            <a:ext cx="817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PM2:540</a:t>
            </a:r>
            <a:endParaRPr lang="en-US" altLang="zh-CN" sz="1000"/>
          </a:p>
        </p:txBody>
      </p:sp>
      <p:sp>
        <p:nvSpPr>
          <p:cNvPr id="38" name="文本框 37"/>
          <p:cNvSpPr txBox="1"/>
          <p:nvPr/>
        </p:nvSpPr>
        <p:spPr>
          <a:xfrm>
            <a:off x="1510030" y="2075815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PM3: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sp>
        <p:nvSpPr>
          <p:cNvPr id="39" name="燕尾形 38"/>
          <p:cNvSpPr/>
          <p:nvPr/>
        </p:nvSpPr>
        <p:spPr>
          <a:xfrm>
            <a:off x="1230630" y="3764915"/>
            <a:ext cx="4021455" cy="52260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Hierarchical preprocessing of texture mapping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122420" y="5810885"/>
            <a:ext cx="10058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level2</a:t>
            </a:r>
            <a:endParaRPr lang="en-US" sz="1000"/>
          </a:p>
        </p:txBody>
      </p:sp>
      <p:sp>
        <p:nvSpPr>
          <p:cNvPr id="7" name="燕尾形 6"/>
          <p:cNvSpPr/>
          <p:nvPr/>
        </p:nvSpPr>
        <p:spPr>
          <a:xfrm>
            <a:off x="1889125" y="647700"/>
            <a:ext cx="3306445" cy="23939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split</a:t>
            </a:r>
            <a:r>
              <a:rPr lang="en-US" altLang="zh-CN">
                <a:sym typeface="+mn-ea"/>
              </a:rPr>
              <a:t>s</a:t>
            </a:r>
            <a:endParaRPr lang="en-US" altLang="zh-CN"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451860" y="2069465"/>
            <a:ext cx="802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PM1:3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4311015" y="2068195"/>
            <a:ext cx="14039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PM0(base mesh):1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58" name="下弧形箭头 57"/>
          <p:cNvSpPr/>
          <p:nvPr/>
        </p:nvSpPr>
        <p:spPr>
          <a:xfrm>
            <a:off x="8527415" y="22415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下弧形箭头 67"/>
          <p:cNvSpPr/>
          <p:nvPr/>
        </p:nvSpPr>
        <p:spPr>
          <a:xfrm>
            <a:off x="9505315" y="2249170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下弧形箭头 70"/>
          <p:cNvSpPr/>
          <p:nvPr/>
        </p:nvSpPr>
        <p:spPr>
          <a:xfrm>
            <a:off x="10451465" y="2249170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下弧形箭头 72"/>
          <p:cNvSpPr/>
          <p:nvPr/>
        </p:nvSpPr>
        <p:spPr>
          <a:xfrm>
            <a:off x="1889125" y="2313305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下弧形箭头 73"/>
          <p:cNvSpPr/>
          <p:nvPr/>
        </p:nvSpPr>
        <p:spPr>
          <a:xfrm>
            <a:off x="3040380" y="2313305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下弧形箭头 74"/>
          <p:cNvSpPr/>
          <p:nvPr/>
        </p:nvSpPr>
        <p:spPr>
          <a:xfrm>
            <a:off x="4090670" y="2313305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165850" y="1643380"/>
            <a:ext cx="946785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record1</a:t>
            </a:r>
            <a:endParaRPr lang="zh-CN" altLang="en-US"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165850" y="1924685"/>
            <a:ext cx="946785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record2</a:t>
            </a:r>
            <a:endParaRPr lang="en-US" altLang="zh-CN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165850" y="2208530"/>
            <a:ext cx="955040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record3</a:t>
            </a:r>
            <a:endParaRPr lang="en-US" altLang="zh-CN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96940" y="836295"/>
            <a:ext cx="1322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uFillTx/>
              </a:rPr>
              <a:t>data stream</a:t>
            </a:r>
            <a:endParaRPr lang="en-US" altLang="zh-CN">
              <a:solidFill>
                <a:schemeClr val="bg1"/>
              </a:solidFill>
              <a:uFillTx/>
            </a:endParaRPr>
          </a:p>
        </p:txBody>
      </p:sp>
      <p:sp>
        <p:nvSpPr>
          <p:cNvPr id="17" name="右弧形箭头 16"/>
          <p:cNvSpPr/>
          <p:nvPr/>
        </p:nvSpPr>
        <p:spPr>
          <a:xfrm>
            <a:off x="7172325" y="1499870"/>
            <a:ext cx="109220" cy="2362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flipH="1">
            <a:off x="6024880" y="1793240"/>
            <a:ext cx="92075" cy="2362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右弧形箭头 25"/>
          <p:cNvSpPr/>
          <p:nvPr/>
        </p:nvSpPr>
        <p:spPr>
          <a:xfrm>
            <a:off x="7173595" y="2019300"/>
            <a:ext cx="109220" cy="2362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993130" y="1454785"/>
            <a:ext cx="141605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7520" y="4476750"/>
            <a:ext cx="814070" cy="10255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165" y="4251960"/>
            <a:ext cx="849630" cy="154495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2655" y="4982210"/>
            <a:ext cx="503555" cy="930275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5655" y="3902710"/>
            <a:ext cx="581025" cy="891540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8870315" y="4521835"/>
            <a:ext cx="774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Parameter adjustment</a:t>
            </a:r>
            <a:endParaRPr lang="zh-CN" altLang="en-US" sz="10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3830" y="3690620"/>
            <a:ext cx="632460" cy="112649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7160" y="4701540"/>
            <a:ext cx="658495" cy="1403985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7710" y="1087120"/>
            <a:ext cx="751205" cy="98552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1495" y="988060"/>
            <a:ext cx="782320" cy="1026795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7105" y="1087120"/>
            <a:ext cx="753745" cy="993775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09075" y="1005840"/>
            <a:ext cx="753745" cy="99377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8085" y="1104900"/>
            <a:ext cx="743585" cy="989965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83470" y="988060"/>
            <a:ext cx="759460" cy="101092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5900" y="1087120"/>
            <a:ext cx="777875" cy="1026795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7875" y="1035685"/>
            <a:ext cx="676910" cy="894080"/>
          </a:xfrm>
          <a:prstGeom prst="rect">
            <a:avLst/>
          </a:prstGeom>
        </p:spPr>
      </p:pic>
      <p:sp>
        <p:nvSpPr>
          <p:cNvPr id="84" name="矩形 83"/>
          <p:cNvSpPr/>
          <p:nvPr/>
        </p:nvSpPr>
        <p:spPr>
          <a:xfrm>
            <a:off x="2068830" y="2631440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record3</a:t>
            </a:r>
            <a:endParaRPr lang="en-US" altLang="zh-CN" sz="1000"/>
          </a:p>
        </p:txBody>
      </p:sp>
      <p:sp>
        <p:nvSpPr>
          <p:cNvPr id="85" name="椭圆 84"/>
          <p:cNvSpPr/>
          <p:nvPr/>
        </p:nvSpPr>
        <p:spPr>
          <a:xfrm>
            <a:off x="1933575" y="2613025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87" name="矩形 86"/>
          <p:cNvSpPr/>
          <p:nvPr/>
        </p:nvSpPr>
        <p:spPr>
          <a:xfrm>
            <a:off x="3265170" y="2631440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record2</a:t>
            </a:r>
            <a:endParaRPr lang="en-US" altLang="zh-CN" sz="1000"/>
          </a:p>
        </p:txBody>
      </p:sp>
      <p:sp>
        <p:nvSpPr>
          <p:cNvPr id="88" name="椭圆 87"/>
          <p:cNvSpPr/>
          <p:nvPr/>
        </p:nvSpPr>
        <p:spPr>
          <a:xfrm>
            <a:off x="3117215" y="2613025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89" name="矩形 88"/>
          <p:cNvSpPr/>
          <p:nvPr/>
        </p:nvSpPr>
        <p:spPr>
          <a:xfrm>
            <a:off x="4311015" y="2631440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record1</a:t>
            </a:r>
            <a:endParaRPr lang="en-US" altLang="zh-CN" sz="1000"/>
          </a:p>
        </p:txBody>
      </p:sp>
      <p:sp>
        <p:nvSpPr>
          <p:cNvPr id="90" name="椭圆 89"/>
          <p:cNvSpPr/>
          <p:nvPr/>
        </p:nvSpPr>
        <p:spPr>
          <a:xfrm>
            <a:off x="4182110" y="2613025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95" name="矩形 94"/>
          <p:cNvSpPr/>
          <p:nvPr/>
        </p:nvSpPr>
        <p:spPr>
          <a:xfrm>
            <a:off x="8646795" y="2517775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record1</a:t>
            </a:r>
            <a:endParaRPr lang="en-US" altLang="zh-CN" sz="1000"/>
          </a:p>
        </p:txBody>
      </p:sp>
      <p:sp>
        <p:nvSpPr>
          <p:cNvPr id="96" name="椭圆 95"/>
          <p:cNvSpPr/>
          <p:nvPr/>
        </p:nvSpPr>
        <p:spPr>
          <a:xfrm>
            <a:off x="8567420" y="2499360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97" name="矩形 96"/>
          <p:cNvSpPr/>
          <p:nvPr/>
        </p:nvSpPr>
        <p:spPr>
          <a:xfrm>
            <a:off x="9624695" y="2536190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record2</a:t>
            </a:r>
            <a:endParaRPr lang="en-US" altLang="zh-CN" sz="1000"/>
          </a:p>
        </p:txBody>
      </p:sp>
      <p:sp>
        <p:nvSpPr>
          <p:cNvPr id="98" name="椭圆 97"/>
          <p:cNvSpPr/>
          <p:nvPr/>
        </p:nvSpPr>
        <p:spPr>
          <a:xfrm>
            <a:off x="9533890" y="2517775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99" name="矩形 98"/>
          <p:cNvSpPr/>
          <p:nvPr/>
        </p:nvSpPr>
        <p:spPr>
          <a:xfrm>
            <a:off x="10649585" y="2538095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record3</a:t>
            </a:r>
            <a:endParaRPr lang="en-US" altLang="zh-CN" sz="1000"/>
          </a:p>
        </p:txBody>
      </p:sp>
      <p:sp>
        <p:nvSpPr>
          <p:cNvPr id="100" name="椭圆 99"/>
          <p:cNvSpPr/>
          <p:nvPr/>
        </p:nvSpPr>
        <p:spPr>
          <a:xfrm>
            <a:off x="10562590" y="2519680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8151495" y="2010410"/>
            <a:ext cx="8032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PM0:1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102" name="文本框 101"/>
          <p:cNvSpPr txBox="1"/>
          <p:nvPr/>
        </p:nvSpPr>
        <p:spPr>
          <a:xfrm>
            <a:off x="9181465" y="2004060"/>
            <a:ext cx="802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PM1:3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103" name="文本框 102"/>
          <p:cNvSpPr txBox="1"/>
          <p:nvPr/>
        </p:nvSpPr>
        <p:spPr>
          <a:xfrm>
            <a:off x="10120630" y="2027555"/>
            <a:ext cx="817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PM2:540</a:t>
            </a:r>
            <a:endParaRPr lang="en-US" altLang="zh-CN" sz="1000"/>
          </a:p>
        </p:txBody>
      </p:sp>
      <p:sp>
        <p:nvSpPr>
          <p:cNvPr id="104" name="文本框 103"/>
          <p:cNvSpPr txBox="1"/>
          <p:nvPr/>
        </p:nvSpPr>
        <p:spPr>
          <a:xfrm>
            <a:off x="10937875" y="2004060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PM3: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88870" y="4920615"/>
            <a:ext cx="812800" cy="8128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11220" y="4176395"/>
            <a:ext cx="1625600" cy="16256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04975" y="5244465"/>
            <a:ext cx="406400" cy="40640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2327275" y="5860415"/>
            <a:ext cx="10058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level1</a:t>
            </a:r>
            <a:endParaRPr lang="en-US" sz="1000"/>
          </a:p>
        </p:txBody>
      </p:sp>
      <p:sp>
        <p:nvSpPr>
          <p:cNvPr id="43" name="文本框 42"/>
          <p:cNvSpPr txBox="1"/>
          <p:nvPr/>
        </p:nvSpPr>
        <p:spPr>
          <a:xfrm>
            <a:off x="1405255" y="5810885"/>
            <a:ext cx="10058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level0</a:t>
            </a:r>
            <a:endParaRPr lang="en-US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7195" y="3440430"/>
            <a:ext cx="5516880" cy="251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026785" y="3441065"/>
            <a:ext cx="5516880" cy="251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63790" y="410210"/>
            <a:ext cx="3997325" cy="251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267960" y="410210"/>
            <a:ext cx="1876425" cy="25158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磁盘 18"/>
          <p:cNvSpPr/>
          <p:nvPr/>
        </p:nvSpPr>
        <p:spPr>
          <a:xfrm>
            <a:off x="5356860" y="673735"/>
            <a:ext cx="1664970" cy="185483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84885" y="410210"/>
            <a:ext cx="4199890" cy="2515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736590" y="1365885"/>
            <a:ext cx="947420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PM0</a:t>
            </a:r>
            <a:endParaRPr lang="en-US" altLang="zh-CN"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99085" y="94615"/>
            <a:ext cx="11783695" cy="63214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2318385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</a:t>
            </a:r>
            <a:r>
              <a:rPr lang="zh-CN" altLang="en-US"/>
              <a:t>erver</a:t>
            </a:r>
            <a:endParaRPr lang="zh-CN" altLang="en-US"/>
          </a:p>
        </p:txBody>
      </p:sp>
      <p:sp>
        <p:nvSpPr>
          <p:cNvPr id="49" name="五边形 48"/>
          <p:cNvSpPr/>
          <p:nvPr/>
        </p:nvSpPr>
        <p:spPr>
          <a:xfrm>
            <a:off x="5338445" y="239395"/>
            <a:ext cx="1805940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</a:t>
            </a:r>
            <a:r>
              <a:rPr lang="zh-CN" altLang="en-US"/>
              <a:t>ransmission</a:t>
            </a:r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>
            <a:off x="8762365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r>
              <a:rPr lang="zh-CN" altLang="en-US"/>
              <a:t>rowser</a:t>
            </a:r>
            <a:endParaRPr lang="zh-CN" altLang="en-US"/>
          </a:p>
        </p:txBody>
      </p:sp>
      <p:sp>
        <p:nvSpPr>
          <p:cNvPr id="28" name="燕尾形 27"/>
          <p:cNvSpPr/>
          <p:nvPr/>
        </p:nvSpPr>
        <p:spPr>
          <a:xfrm>
            <a:off x="8367395" y="677545"/>
            <a:ext cx="2611120" cy="2095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rebuilds</a:t>
            </a:r>
            <a:endParaRPr lang="zh-CN" altLang="en-US"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996440" y="2063115"/>
            <a:ext cx="817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PM2:540</a:t>
            </a:r>
            <a:endParaRPr lang="en-US" altLang="zh-CN" sz="1000"/>
          </a:p>
        </p:txBody>
      </p:sp>
      <p:sp>
        <p:nvSpPr>
          <p:cNvPr id="38" name="文本框 37"/>
          <p:cNvSpPr txBox="1"/>
          <p:nvPr/>
        </p:nvSpPr>
        <p:spPr>
          <a:xfrm>
            <a:off x="1081405" y="2075815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PM3: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sp>
        <p:nvSpPr>
          <p:cNvPr id="39" name="燕尾形 38"/>
          <p:cNvSpPr/>
          <p:nvPr/>
        </p:nvSpPr>
        <p:spPr>
          <a:xfrm flipH="1">
            <a:off x="6267450" y="3610610"/>
            <a:ext cx="4986655" cy="3835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Hierarchical preprocessing of texture mapping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952865" y="5408295"/>
            <a:ext cx="601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level2</a:t>
            </a:r>
            <a:endParaRPr lang="en-US" sz="1000"/>
          </a:p>
        </p:txBody>
      </p:sp>
      <p:sp>
        <p:nvSpPr>
          <p:cNvPr id="7" name="燕尾形 6"/>
          <p:cNvSpPr/>
          <p:nvPr/>
        </p:nvSpPr>
        <p:spPr>
          <a:xfrm>
            <a:off x="1460500" y="647700"/>
            <a:ext cx="3306445" cy="23939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split</a:t>
            </a:r>
            <a:r>
              <a:rPr lang="en-US" altLang="zh-CN">
                <a:sym typeface="+mn-ea"/>
              </a:rPr>
              <a:t>s</a:t>
            </a:r>
            <a:endParaRPr lang="en-US" altLang="zh-CN"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23235" y="2069465"/>
            <a:ext cx="802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PM1:3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3882390" y="2068195"/>
            <a:ext cx="14039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PM0(base mesh):1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58" name="下弧形箭头 57"/>
          <p:cNvSpPr/>
          <p:nvPr/>
        </p:nvSpPr>
        <p:spPr>
          <a:xfrm>
            <a:off x="8098790" y="22415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下弧形箭头 67"/>
          <p:cNvSpPr/>
          <p:nvPr/>
        </p:nvSpPr>
        <p:spPr>
          <a:xfrm>
            <a:off x="9076690" y="2249170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下弧形箭头 70"/>
          <p:cNvSpPr/>
          <p:nvPr/>
        </p:nvSpPr>
        <p:spPr>
          <a:xfrm>
            <a:off x="10022840" y="2249170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下弧形箭头 72"/>
          <p:cNvSpPr/>
          <p:nvPr/>
        </p:nvSpPr>
        <p:spPr>
          <a:xfrm>
            <a:off x="1460500" y="2313305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下弧形箭头 73"/>
          <p:cNvSpPr/>
          <p:nvPr/>
        </p:nvSpPr>
        <p:spPr>
          <a:xfrm>
            <a:off x="2611755" y="2313305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下弧形箭头 74"/>
          <p:cNvSpPr/>
          <p:nvPr/>
        </p:nvSpPr>
        <p:spPr>
          <a:xfrm>
            <a:off x="3662045" y="2313305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37225" y="1643380"/>
            <a:ext cx="946785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record1</a:t>
            </a:r>
            <a:endParaRPr lang="zh-CN" altLang="en-US"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737225" y="1924685"/>
            <a:ext cx="946785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record2</a:t>
            </a:r>
            <a:endParaRPr lang="en-US" altLang="zh-CN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737225" y="2208530"/>
            <a:ext cx="955040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record3</a:t>
            </a:r>
            <a:endParaRPr lang="en-US" altLang="zh-CN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68315" y="836295"/>
            <a:ext cx="1322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uFillTx/>
              </a:rPr>
              <a:t>data stream</a:t>
            </a:r>
            <a:endParaRPr lang="en-US" altLang="zh-CN">
              <a:solidFill>
                <a:schemeClr val="bg1"/>
              </a:solidFill>
              <a:uFillTx/>
            </a:endParaRPr>
          </a:p>
        </p:txBody>
      </p:sp>
      <p:sp>
        <p:nvSpPr>
          <p:cNvPr id="17" name="右弧形箭头 16"/>
          <p:cNvSpPr/>
          <p:nvPr/>
        </p:nvSpPr>
        <p:spPr>
          <a:xfrm>
            <a:off x="6743700" y="1499870"/>
            <a:ext cx="109220" cy="2362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flipH="1">
            <a:off x="5596255" y="1793240"/>
            <a:ext cx="92075" cy="2362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右弧形箭头 25"/>
          <p:cNvSpPr/>
          <p:nvPr/>
        </p:nvSpPr>
        <p:spPr>
          <a:xfrm>
            <a:off x="6744970" y="2019300"/>
            <a:ext cx="109220" cy="2362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564505" y="1454785"/>
            <a:ext cx="141605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9085" y="1087120"/>
            <a:ext cx="751205" cy="98552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2870" y="988060"/>
            <a:ext cx="782320" cy="1026795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0" y="1087120"/>
            <a:ext cx="753745" cy="993775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450" y="1005840"/>
            <a:ext cx="753745" cy="99377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460" y="1104900"/>
            <a:ext cx="743585" cy="989965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845" y="988060"/>
            <a:ext cx="759460" cy="101092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75" y="1087120"/>
            <a:ext cx="777875" cy="1026795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250" y="1035685"/>
            <a:ext cx="676910" cy="894080"/>
          </a:xfrm>
          <a:prstGeom prst="rect">
            <a:avLst/>
          </a:prstGeom>
        </p:spPr>
      </p:pic>
      <p:sp>
        <p:nvSpPr>
          <p:cNvPr id="84" name="矩形 83"/>
          <p:cNvSpPr/>
          <p:nvPr/>
        </p:nvSpPr>
        <p:spPr>
          <a:xfrm>
            <a:off x="1640205" y="2631440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record3</a:t>
            </a:r>
            <a:endParaRPr lang="en-US" altLang="zh-CN" sz="1000"/>
          </a:p>
        </p:txBody>
      </p:sp>
      <p:sp>
        <p:nvSpPr>
          <p:cNvPr id="85" name="椭圆 84"/>
          <p:cNvSpPr/>
          <p:nvPr/>
        </p:nvSpPr>
        <p:spPr>
          <a:xfrm>
            <a:off x="1504950" y="2613025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87" name="矩形 86"/>
          <p:cNvSpPr/>
          <p:nvPr/>
        </p:nvSpPr>
        <p:spPr>
          <a:xfrm>
            <a:off x="2836545" y="2631440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record2</a:t>
            </a:r>
            <a:endParaRPr lang="en-US" altLang="zh-CN" sz="1000"/>
          </a:p>
        </p:txBody>
      </p:sp>
      <p:sp>
        <p:nvSpPr>
          <p:cNvPr id="88" name="椭圆 87"/>
          <p:cNvSpPr/>
          <p:nvPr/>
        </p:nvSpPr>
        <p:spPr>
          <a:xfrm>
            <a:off x="2688590" y="2613025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89" name="矩形 88"/>
          <p:cNvSpPr/>
          <p:nvPr/>
        </p:nvSpPr>
        <p:spPr>
          <a:xfrm>
            <a:off x="3882390" y="2631440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record1</a:t>
            </a:r>
            <a:endParaRPr lang="en-US" altLang="zh-CN" sz="1000"/>
          </a:p>
        </p:txBody>
      </p:sp>
      <p:sp>
        <p:nvSpPr>
          <p:cNvPr id="90" name="椭圆 89"/>
          <p:cNvSpPr/>
          <p:nvPr/>
        </p:nvSpPr>
        <p:spPr>
          <a:xfrm>
            <a:off x="3753485" y="2613025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95" name="矩形 94"/>
          <p:cNvSpPr/>
          <p:nvPr/>
        </p:nvSpPr>
        <p:spPr>
          <a:xfrm>
            <a:off x="8218170" y="2517775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record1</a:t>
            </a:r>
            <a:endParaRPr lang="en-US" altLang="zh-CN" sz="1000"/>
          </a:p>
        </p:txBody>
      </p:sp>
      <p:sp>
        <p:nvSpPr>
          <p:cNvPr id="96" name="椭圆 95"/>
          <p:cNvSpPr/>
          <p:nvPr/>
        </p:nvSpPr>
        <p:spPr>
          <a:xfrm>
            <a:off x="8138795" y="2499360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97" name="矩形 96"/>
          <p:cNvSpPr/>
          <p:nvPr/>
        </p:nvSpPr>
        <p:spPr>
          <a:xfrm>
            <a:off x="9196070" y="2536190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record2</a:t>
            </a:r>
            <a:endParaRPr lang="en-US" altLang="zh-CN" sz="1000"/>
          </a:p>
        </p:txBody>
      </p:sp>
      <p:sp>
        <p:nvSpPr>
          <p:cNvPr id="98" name="椭圆 97"/>
          <p:cNvSpPr/>
          <p:nvPr/>
        </p:nvSpPr>
        <p:spPr>
          <a:xfrm>
            <a:off x="9105265" y="2517775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99" name="矩形 98"/>
          <p:cNvSpPr/>
          <p:nvPr/>
        </p:nvSpPr>
        <p:spPr>
          <a:xfrm>
            <a:off x="10220960" y="2538095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record3</a:t>
            </a:r>
            <a:endParaRPr lang="en-US" altLang="zh-CN" sz="1000"/>
          </a:p>
        </p:txBody>
      </p:sp>
      <p:sp>
        <p:nvSpPr>
          <p:cNvPr id="100" name="椭圆 99"/>
          <p:cNvSpPr/>
          <p:nvPr/>
        </p:nvSpPr>
        <p:spPr>
          <a:xfrm>
            <a:off x="10133965" y="2519680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7722870" y="2010410"/>
            <a:ext cx="8032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PM0:1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102" name="文本框 101"/>
          <p:cNvSpPr txBox="1"/>
          <p:nvPr/>
        </p:nvSpPr>
        <p:spPr>
          <a:xfrm>
            <a:off x="8752840" y="2004060"/>
            <a:ext cx="802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PM1:3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103" name="文本框 102"/>
          <p:cNvSpPr txBox="1"/>
          <p:nvPr/>
        </p:nvSpPr>
        <p:spPr>
          <a:xfrm>
            <a:off x="9692005" y="2027555"/>
            <a:ext cx="817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PM2:540</a:t>
            </a:r>
            <a:endParaRPr lang="en-US" altLang="zh-CN" sz="1000"/>
          </a:p>
        </p:txBody>
      </p:sp>
      <p:sp>
        <p:nvSpPr>
          <p:cNvPr id="104" name="文本框 103"/>
          <p:cNvSpPr txBox="1"/>
          <p:nvPr/>
        </p:nvSpPr>
        <p:spPr>
          <a:xfrm>
            <a:off x="10509250" y="2004060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PM3: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2365" y="4495800"/>
            <a:ext cx="812800" cy="8128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4560" y="4848860"/>
            <a:ext cx="406400" cy="40640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9771380" y="5408295"/>
            <a:ext cx="5429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level1</a:t>
            </a:r>
            <a:endParaRPr lang="en-US" sz="1000"/>
          </a:p>
        </p:txBody>
      </p:sp>
      <p:sp>
        <p:nvSpPr>
          <p:cNvPr id="43" name="文本框 42"/>
          <p:cNvSpPr txBox="1"/>
          <p:nvPr/>
        </p:nvSpPr>
        <p:spPr>
          <a:xfrm>
            <a:off x="10426700" y="5408295"/>
            <a:ext cx="6356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level0</a:t>
            </a:r>
            <a:endParaRPr lang="en-US" sz="1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9740" y="5080000"/>
            <a:ext cx="203200" cy="203200"/>
          </a:xfrm>
          <a:prstGeom prst="rect">
            <a:avLst/>
          </a:prstGeom>
        </p:spPr>
      </p:pic>
      <p:sp>
        <p:nvSpPr>
          <p:cNvPr id="32" name="下箭头 31"/>
          <p:cNvSpPr/>
          <p:nvPr/>
        </p:nvSpPr>
        <p:spPr>
          <a:xfrm>
            <a:off x="9044940" y="3086735"/>
            <a:ext cx="836930" cy="230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4190" y="4378960"/>
            <a:ext cx="998855" cy="1346200"/>
          </a:xfrm>
          <a:prstGeom prst="rect">
            <a:avLst/>
          </a:prstGeom>
        </p:spPr>
      </p:pic>
      <p:sp>
        <p:nvSpPr>
          <p:cNvPr id="40" name="右箭头 39"/>
          <p:cNvSpPr/>
          <p:nvPr/>
        </p:nvSpPr>
        <p:spPr>
          <a:xfrm flipH="1">
            <a:off x="4295775" y="4189095"/>
            <a:ext cx="1529715" cy="1094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dirty="0">
                <a:sym typeface="+mn-ea"/>
              </a:rPr>
              <a:t>skeleton  extraction</a:t>
            </a:r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160" y="4848860"/>
            <a:ext cx="503555" cy="93027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2160" y="3777615"/>
            <a:ext cx="581025" cy="89154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2836545" y="4290060"/>
            <a:ext cx="774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Parameter adjustment</a:t>
            </a:r>
            <a:endParaRPr lang="zh-CN" altLang="en-US" sz="100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8150" y="3777615"/>
            <a:ext cx="478155" cy="852170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59890" y="4763770"/>
            <a:ext cx="495300" cy="1056005"/>
          </a:xfrm>
          <a:prstGeom prst="rect">
            <a:avLst/>
          </a:prstGeom>
        </p:spPr>
      </p:pic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41700" y="3716020"/>
            <a:ext cx="1166495" cy="2118360"/>
          </a:xfrm>
          <a:prstGeom prst="rect">
            <a:avLst/>
          </a:prstGeom>
        </p:spPr>
      </p:pic>
      <p:cxnSp>
        <p:nvCxnSpPr>
          <p:cNvPr id="9" name="肘形连接符 8"/>
          <p:cNvCxnSpPr>
            <a:stCxn id="5" idx="1"/>
            <a:endCxn id="54" idx="3"/>
          </p:cNvCxnSpPr>
          <p:nvPr/>
        </p:nvCxnSpPr>
        <p:spPr>
          <a:xfrm rot="10800000">
            <a:off x="2185670" y="4203700"/>
            <a:ext cx="1255395" cy="571500"/>
          </a:xfrm>
          <a:prstGeom prst="bentConnector3">
            <a:avLst>
              <a:gd name="adj1" fmla="val 499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 rot="10800000" flipV="1">
            <a:off x="2164715" y="4775200"/>
            <a:ext cx="1286510" cy="5168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1756</Words>
  <Application>WPS 演示</Application>
  <PresentationFormat>宽屏</PresentationFormat>
  <Paragraphs>384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大橙子</cp:lastModifiedBy>
  <cp:revision>7</cp:revision>
  <dcterms:created xsi:type="dcterms:W3CDTF">2021-02-10T08:39:00Z</dcterms:created>
  <dcterms:modified xsi:type="dcterms:W3CDTF">2021-02-11T13:45:20Z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