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7"/>
  </p:notesMasterIdLst>
  <p:sldIdLst>
    <p:sldId id="256" r:id="rId2"/>
    <p:sldId id="267"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4" r:id="rId39"/>
    <p:sldId id="325" r:id="rId40"/>
    <p:sldId id="326" r:id="rId41"/>
    <p:sldId id="327" r:id="rId42"/>
    <p:sldId id="328" r:id="rId43"/>
    <p:sldId id="329" r:id="rId44"/>
    <p:sldId id="330" r:id="rId45"/>
    <p:sldId id="331" r:id="rId46"/>
  </p:sldIdLst>
  <p:sldSz cx="9144000" cy="5143500" type="screen16x9"/>
  <p:notesSz cx="6858000" cy="9144000"/>
  <p:embeddedFontLst>
    <p:embeddedFont>
      <p:font typeface="Fira Sans Extra Condensed Medium" panose="020B0604020202020204" charset="0"/>
      <p:regular r:id="rId48"/>
      <p:bold r:id="rId49"/>
      <p:italic r:id="rId50"/>
      <p:boldItalic r:id="rId51"/>
    </p:embeddedFont>
    <p:embeddedFont>
      <p:font typeface="Roboto" panose="020B060402020202020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295F"/>
    <a:srgbClr val="4F7CAA"/>
    <a:srgbClr val="14A0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164549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d3355022c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d3355022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4758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552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4752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9559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3200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0183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3597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d3355022c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d3355022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9926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4513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54879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3339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88160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505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53215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3839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62979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50831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25686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44129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17016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53540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0030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2091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67457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35417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960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d3355022c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d3355022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26785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5468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34910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37278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d3355022c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d3355022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20383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4482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6047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86777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51218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d3355022c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d3355022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42049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52235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14338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08611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d3355022c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d3355022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921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d3355022c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d3355022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0974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3691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8919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6284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4319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0275" y="536650"/>
            <a:ext cx="4613100" cy="1641900"/>
          </a:xfrm>
          <a:prstGeom prst="rect">
            <a:avLst/>
          </a:prstGeom>
        </p:spPr>
        <p:txBody>
          <a:bodyPr spcFirstLastPara="1" wrap="square" lIns="91425" tIns="91425" rIns="91425" bIns="91425"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
        <p:nvSpPr>
          <p:cNvPr id="10" name="Google Shape;10;p2"/>
          <p:cNvSpPr txBox="1">
            <a:spLocks noGrp="1"/>
          </p:cNvSpPr>
          <p:nvPr>
            <p:ph type="subTitle" idx="1"/>
          </p:nvPr>
        </p:nvSpPr>
        <p:spPr>
          <a:xfrm>
            <a:off x="710275" y="2178550"/>
            <a:ext cx="4613100" cy="549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700"/>
              <a:buNone/>
              <a:defRPr sz="1700"/>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7800" y="537175"/>
            <a:ext cx="7708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16" name="Google Shape;16;p4"/>
          <p:cNvSpPr txBox="1">
            <a:spLocks noGrp="1"/>
          </p:cNvSpPr>
          <p:nvPr>
            <p:ph type="body" idx="1"/>
          </p:nvPr>
        </p:nvSpPr>
        <p:spPr>
          <a:xfrm>
            <a:off x="717800" y="1153000"/>
            <a:ext cx="7708500" cy="34533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7800" y="537175"/>
            <a:ext cx="7708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717800" y="537175"/>
            <a:ext cx="7708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800" y="537175"/>
            <a:ext cx="77085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1pPr>
            <a:lvl2pPr lvl="1">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2pPr>
            <a:lvl3pPr lvl="2">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3pPr>
            <a:lvl4pPr lvl="3">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4pPr>
            <a:lvl5pPr lvl="4">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5pPr>
            <a:lvl6pPr lvl="5">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6pPr>
            <a:lvl7pPr lvl="6">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7pPr>
            <a:lvl8pPr lvl="7">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8pPr>
            <a:lvl9pPr lvl="8">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7800" y="1153000"/>
            <a:ext cx="7708500" cy="34533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2">
          <p15:clr>
            <a:srgbClr val="EA4335"/>
          </p15:clr>
        </p15:guide>
        <p15:guide id="4" pos="5308">
          <p15:clr>
            <a:srgbClr val="EA4335"/>
          </p15:clr>
        </p15:guide>
        <p15:guide id="5" orient="horz" pos="338">
          <p15:clr>
            <a:srgbClr val="EA4335"/>
          </p15:clr>
        </p15:guide>
        <p15:guide id="6" orient="horz" pos="2902">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710275" y="1544275"/>
            <a:ext cx="4307960" cy="164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accent6"/>
                </a:solidFill>
              </a:rPr>
              <a:t>Space X</a:t>
            </a:r>
            <a:br>
              <a:rPr lang="en" dirty="0" smtClean="0">
                <a:solidFill>
                  <a:schemeClr val="accent6"/>
                </a:solidFill>
              </a:rPr>
            </a:br>
            <a:r>
              <a:rPr lang="en" dirty="0" smtClean="0">
                <a:solidFill>
                  <a:schemeClr val="accent6"/>
                </a:solidFill>
              </a:rPr>
              <a:t>Falcon 9 Racket</a:t>
            </a:r>
            <a:br>
              <a:rPr lang="en" dirty="0" smtClean="0">
                <a:solidFill>
                  <a:schemeClr val="accent6"/>
                </a:solidFill>
              </a:rPr>
            </a:br>
            <a:r>
              <a:rPr lang="en" dirty="0" smtClean="0">
                <a:solidFill>
                  <a:schemeClr val="accent6"/>
                </a:solidFill>
              </a:rPr>
              <a:t>Prediction</a:t>
            </a:r>
            <a:endParaRPr dirty="0">
              <a:solidFill>
                <a:schemeClr val="accent6"/>
              </a:solidFill>
            </a:endParaRPr>
          </a:p>
        </p:txBody>
      </p:sp>
      <p:sp>
        <p:nvSpPr>
          <p:cNvPr id="56" name="Google Shape;56;p15"/>
          <p:cNvSpPr txBox="1">
            <a:spLocks noGrp="1"/>
          </p:cNvSpPr>
          <p:nvPr>
            <p:ph type="subTitle" idx="1"/>
          </p:nvPr>
        </p:nvSpPr>
        <p:spPr>
          <a:xfrm>
            <a:off x="1879031" y="3779092"/>
            <a:ext cx="2240094" cy="657226"/>
          </a:xfrm>
          <a:prstGeom prst="rect">
            <a:avLst/>
          </a:prstGeom>
        </p:spPr>
        <p:txBody>
          <a:bodyPr spcFirstLastPara="1" wrap="square" lIns="91425" tIns="91425" rIns="91425" bIns="91425" anchor="ctr" anchorCtr="0">
            <a:noAutofit/>
          </a:bodyPr>
          <a:lstStyle/>
          <a:p>
            <a:r>
              <a:rPr lang="en-US" sz="1500" dirty="0" err="1" smtClean="0">
                <a:solidFill>
                  <a:schemeClr val="accent6"/>
                </a:solidFill>
              </a:rPr>
              <a:t>Yassir</a:t>
            </a:r>
            <a:r>
              <a:rPr lang="en-US" sz="1500" dirty="0" smtClean="0">
                <a:solidFill>
                  <a:schemeClr val="accent6"/>
                </a:solidFill>
              </a:rPr>
              <a:t> </a:t>
            </a:r>
            <a:r>
              <a:rPr lang="en-US" sz="1500" dirty="0">
                <a:solidFill>
                  <a:schemeClr val="accent6"/>
                </a:solidFill>
              </a:rPr>
              <a:t>AZELMAD</a:t>
            </a:r>
          </a:p>
          <a:p>
            <a:r>
              <a:rPr lang="en-US" sz="1500" dirty="0" smtClean="0">
                <a:solidFill>
                  <a:schemeClr val="accent6"/>
                </a:solidFill>
              </a:rPr>
              <a:t>24 </a:t>
            </a:r>
            <a:r>
              <a:rPr lang="en-US" sz="1500" dirty="0">
                <a:solidFill>
                  <a:schemeClr val="accent6"/>
                </a:solidFill>
              </a:rPr>
              <a:t>November </a:t>
            </a:r>
            <a:r>
              <a:rPr lang="en-US" sz="1500" dirty="0" smtClean="0">
                <a:solidFill>
                  <a:schemeClr val="accent6"/>
                </a:solidFill>
              </a:rPr>
              <a:t>2022</a:t>
            </a:r>
            <a:endParaRPr lang="en-US" sz="1500" dirty="0">
              <a:solidFill>
                <a:schemeClr val="accent6"/>
              </a:solidFill>
            </a:endParaRPr>
          </a:p>
        </p:txBody>
      </p:sp>
      <p:grpSp>
        <p:nvGrpSpPr>
          <p:cNvPr id="57" name="Google Shape;57;p15"/>
          <p:cNvGrpSpPr/>
          <p:nvPr/>
        </p:nvGrpSpPr>
        <p:grpSpPr>
          <a:xfrm rot="-3885513">
            <a:off x="3690205" y="-824178"/>
            <a:ext cx="7721278" cy="3370581"/>
            <a:chOff x="2520320" y="2141863"/>
            <a:chExt cx="3853264" cy="1682071"/>
          </a:xfrm>
        </p:grpSpPr>
        <p:sp>
          <p:nvSpPr>
            <p:cNvPr id="58" name="Google Shape;58;p15"/>
            <p:cNvSpPr/>
            <p:nvPr/>
          </p:nvSpPr>
          <p:spPr>
            <a:xfrm>
              <a:off x="3190380" y="2732119"/>
              <a:ext cx="93023" cy="502014"/>
            </a:xfrm>
            <a:custGeom>
              <a:avLst/>
              <a:gdLst/>
              <a:ahLst/>
              <a:cxnLst/>
              <a:rect l="l" t="t" r="r" b="b"/>
              <a:pathLst>
                <a:path w="4525" h="24420" extrusionOk="0">
                  <a:moveTo>
                    <a:pt x="3334" y="0"/>
                  </a:moveTo>
                  <a:cubicBezTo>
                    <a:pt x="1500" y="0"/>
                    <a:pt x="0" y="1500"/>
                    <a:pt x="0" y="3334"/>
                  </a:cubicBezTo>
                  <a:lnTo>
                    <a:pt x="0" y="21086"/>
                  </a:lnTo>
                  <a:cubicBezTo>
                    <a:pt x="0" y="21455"/>
                    <a:pt x="72" y="21812"/>
                    <a:pt x="179" y="22146"/>
                  </a:cubicBezTo>
                  <a:cubicBezTo>
                    <a:pt x="643" y="23503"/>
                    <a:pt x="1905" y="24420"/>
                    <a:pt x="3334" y="24420"/>
                  </a:cubicBezTo>
                  <a:lnTo>
                    <a:pt x="4524" y="24420"/>
                  </a:lnTo>
                  <a:lnTo>
                    <a:pt x="4524"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3283385" y="2633474"/>
              <a:ext cx="93023" cy="699304"/>
            </a:xfrm>
            <a:custGeom>
              <a:avLst/>
              <a:gdLst/>
              <a:ahLst/>
              <a:cxnLst/>
              <a:rect l="l" t="t" r="r" b="b"/>
              <a:pathLst>
                <a:path w="4525" h="34017" extrusionOk="0">
                  <a:moveTo>
                    <a:pt x="1655" y="0"/>
                  </a:moveTo>
                  <a:cubicBezTo>
                    <a:pt x="739" y="0"/>
                    <a:pt x="0" y="738"/>
                    <a:pt x="0" y="1655"/>
                  </a:cubicBezTo>
                  <a:lnTo>
                    <a:pt x="0" y="32361"/>
                  </a:lnTo>
                  <a:cubicBezTo>
                    <a:pt x="0" y="33278"/>
                    <a:pt x="739" y="34016"/>
                    <a:pt x="1655" y="34016"/>
                  </a:cubicBezTo>
                  <a:lnTo>
                    <a:pt x="4525" y="34016"/>
                  </a:lnTo>
                  <a:lnTo>
                    <a:pt x="45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2892988" y="2141863"/>
              <a:ext cx="1156750" cy="513280"/>
            </a:xfrm>
            <a:custGeom>
              <a:avLst/>
              <a:gdLst/>
              <a:ahLst/>
              <a:cxnLst/>
              <a:rect l="l" t="t" r="r" b="b"/>
              <a:pathLst>
                <a:path w="56269" h="24968" extrusionOk="0">
                  <a:moveTo>
                    <a:pt x="0" y="0"/>
                  </a:moveTo>
                  <a:lnTo>
                    <a:pt x="25241" y="24968"/>
                  </a:lnTo>
                  <a:lnTo>
                    <a:pt x="25253" y="24968"/>
                  </a:lnTo>
                  <a:cubicBezTo>
                    <a:pt x="32504" y="22646"/>
                    <a:pt x="39886" y="20741"/>
                    <a:pt x="47196" y="19324"/>
                  </a:cubicBezTo>
                  <a:lnTo>
                    <a:pt x="47411" y="19277"/>
                  </a:lnTo>
                  <a:lnTo>
                    <a:pt x="47685" y="19229"/>
                  </a:lnTo>
                  <a:lnTo>
                    <a:pt x="48387" y="19098"/>
                  </a:lnTo>
                  <a:cubicBezTo>
                    <a:pt x="48470" y="19086"/>
                    <a:pt x="48542" y="19062"/>
                    <a:pt x="48625" y="19050"/>
                  </a:cubicBezTo>
                  <a:cubicBezTo>
                    <a:pt x="51149" y="18574"/>
                    <a:pt x="53673" y="18157"/>
                    <a:pt x="56269" y="17788"/>
                  </a:cubicBezTo>
                  <a:lnTo>
                    <a:pt x="42029" y="4608"/>
                  </a:lnTo>
                  <a:cubicBezTo>
                    <a:pt x="38826" y="1632"/>
                    <a:pt x="34635" y="0"/>
                    <a:pt x="302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2892988" y="3310633"/>
              <a:ext cx="1156750" cy="513300"/>
            </a:xfrm>
            <a:custGeom>
              <a:avLst/>
              <a:gdLst/>
              <a:ahLst/>
              <a:cxnLst/>
              <a:rect l="l" t="t" r="r" b="b"/>
              <a:pathLst>
                <a:path w="56269" h="24969" extrusionOk="0">
                  <a:moveTo>
                    <a:pt x="25241" y="1"/>
                  </a:moveTo>
                  <a:lnTo>
                    <a:pt x="0" y="24968"/>
                  </a:lnTo>
                  <a:lnTo>
                    <a:pt x="30266" y="24968"/>
                  </a:lnTo>
                  <a:cubicBezTo>
                    <a:pt x="34635" y="24968"/>
                    <a:pt x="38826" y="23337"/>
                    <a:pt x="42029" y="20360"/>
                  </a:cubicBezTo>
                  <a:lnTo>
                    <a:pt x="56269" y="7180"/>
                  </a:lnTo>
                  <a:cubicBezTo>
                    <a:pt x="53673" y="6811"/>
                    <a:pt x="51149" y="6394"/>
                    <a:pt x="48625" y="5918"/>
                  </a:cubicBezTo>
                  <a:cubicBezTo>
                    <a:pt x="48542" y="5906"/>
                    <a:pt x="48470" y="5882"/>
                    <a:pt x="48387" y="5870"/>
                  </a:cubicBezTo>
                  <a:lnTo>
                    <a:pt x="47685" y="5739"/>
                  </a:lnTo>
                  <a:lnTo>
                    <a:pt x="47411" y="5692"/>
                  </a:lnTo>
                  <a:lnTo>
                    <a:pt x="47196" y="5644"/>
                  </a:lnTo>
                  <a:cubicBezTo>
                    <a:pt x="39886" y="4227"/>
                    <a:pt x="32504" y="2310"/>
                    <a:pt x="252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5829447" y="2691241"/>
              <a:ext cx="544136" cy="583771"/>
            </a:xfrm>
            <a:custGeom>
              <a:avLst/>
              <a:gdLst/>
              <a:ahLst/>
              <a:cxnLst/>
              <a:rect l="l" t="t" r="r" b="b"/>
              <a:pathLst>
                <a:path w="26469" h="28397" extrusionOk="0">
                  <a:moveTo>
                    <a:pt x="1" y="0"/>
                  </a:moveTo>
                  <a:lnTo>
                    <a:pt x="1" y="28396"/>
                  </a:lnTo>
                  <a:cubicBezTo>
                    <a:pt x="7597" y="25717"/>
                    <a:pt x="15217" y="22539"/>
                    <a:pt x="22670" y="18812"/>
                  </a:cubicBezTo>
                  <a:cubicBezTo>
                    <a:pt x="26468" y="16907"/>
                    <a:pt x="26468" y="11501"/>
                    <a:pt x="22670" y="9596"/>
                  </a:cubicBezTo>
                  <a:cubicBezTo>
                    <a:pt x="15217" y="5858"/>
                    <a:pt x="7597" y="2679"/>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 name="Google Shape;63;p15"/>
            <p:cNvSpPr/>
            <p:nvPr/>
          </p:nvSpPr>
          <p:spPr>
            <a:xfrm>
              <a:off x="3364898" y="2531406"/>
              <a:ext cx="455513" cy="903440"/>
            </a:xfrm>
            <a:custGeom>
              <a:avLst/>
              <a:gdLst/>
              <a:ahLst/>
              <a:cxnLst/>
              <a:rect l="l" t="t" r="r" b="b"/>
              <a:pathLst>
                <a:path w="22158" h="43947" extrusionOk="0">
                  <a:moveTo>
                    <a:pt x="22158" y="0"/>
                  </a:moveTo>
                  <a:cubicBezTo>
                    <a:pt x="14443" y="1405"/>
                    <a:pt x="6763" y="3001"/>
                    <a:pt x="0" y="4489"/>
                  </a:cubicBezTo>
                  <a:lnTo>
                    <a:pt x="0" y="39469"/>
                  </a:lnTo>
                  <a:cubicBezTo>
                    <a:pt x="6763" y="40958"/>
                    <a:pt x="14443" y="42553"/>
                    <a:pt x="22158" y="43946"/>
                  </a:cubicBezTo>
                  <a:lnTo>
                    <a:pt x="22158" y="43910"/>
                  </a:lnTo>
                  <a:lnTo>
                    <a:pt x="22158"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 name="Google Shape;64;p15"/>
            <p:cNvSpPr/>
            <p:nvPr/>
          </p:nvSpPr>
          <p:spPr>
            <a:xfrm>
              <a:off x="3820403" y="2458715"/>
              <a:ext cx="505221" cy="1048823"/>
            </a:xfrm>
            <a:custGeom>
              <a:avLst/>
              <a:gdLst/>
              <a:ahLst/>
              <a:cxnLst/>
              <a:rect l="l" t="t" r="r" b="b"/>
              <a:pathLst>
                <a:path w="24576" h="51019" extrusionOk="0">
                  <a:moveTo>
                    <a:pt x="24575" y="0"/>
                  </a:moveTo>
                  <a:cubicBezTo>
                    <a:pt x="17170" y="667"/>
                    <a:pt x="8561" y="1988"/>
                    <a:pt x="1" y="3536"/>
                  </a:cubicBezTo>
                  <a:lnTo>
                    <a:pt x="1" y="47446"/>
                  </a:lnTo>
                  <a:lnTo>
                    <a:pt x="1" y="47482"/>
                  </a:lnTo>
                  <a:cubicBezTo>
                    <a:pt x="8561" y="49042"/>
                    <a:pt x="17170" y="50352"/>
                    <a:pt x="24575" y="51018"/>
                  </a:cubicBezTo>
                  <a:lnTo>
                    <a:pt x="24575" y="0"/>
                  </a:ln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 name="Google Shape;65;p15"/>
            <p:cNvSpPr/>
            <p:nvPr/>
          </p:nvSpPr>
          <p:spPr>
            <a:xfrm>
              <a:off x="4325617" y="2449042"/>
              <a:ext cx="504954" cy="1068168"/>
            </a:xfrm>
            <a:custGeom>
              <a:avLst/>
              <a:gdLst/>
              <a:ahLst/>
              <a:cxnLst/>
              <a:rect l="l" t="t" r="r" b="b"/>
              <a:pathLst>
                <a:path w="24563" h="51960" extrusionOk="0">
                  <a:moveTo>
                    <a:pt x="9156" y="1"/>
                  </a:moveTo>
                  <a:cubicBezTo>
                    <a:pt x="6418" y="1"/>
                    <a:pt x="3322" y="167"/>
                    <a:pt x="0" y="465"/>
                  </a:cubicBezTo>
                  <a:lnTo>
                    <a:pt x="0" y="51483"/>
                  </a:lnTo>
                  <a:cubicBezTo>
                    <a:pt x="3322" y="51781"/>
                    <a:pt x="6418" y="51960"/>
                    <a:pt x="9156" y="51960"/>
                  </a:cubicBezTo>
                  <a:cubicBezTo>
                    <a:pt x="13859" y="51960"/>
                    <a:pt x="19038" y="51698"/>
                    <a:pt x="24563" y="51150"/>
                  </a:cubicBezTo>
                  <a:lnTo>
                    <a:pt x="24563" y="798"/>
                  </a:lnTo>
                  <a:cubicBezTo>
                    <a:pt x="19038" y="263"/>
                    <a:pt x="13859" y="1"/>
                    <a:pt x="9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 name="Google Shape;66;p15"/>
            <p:cNvSpPr/>
            <p:nvPr/>
          </p:nvSpPr>
          <p:spPr>
            <a:xfrm>
              <a:off x="4828604" y="2465694"/>
              <a:ext cx="504974" cy="1034865"/>
            </a:xfrm>
            <a:custGeom>
              <a:avLst/>
              <a:gdLst/>
              <a:ahLst/>
              <a:cxnLst/>
              <a:rect l="l" t="t" r="r" b="b"/>
              <a:pathLst>
                <a:path w="24564" h="50340" extrusionOk="0">
                  <a:moveTo>
                    <a:pt x="1" y="0"/>
                  </a:moveTo>
                  <a:lnTo>
                    <a:pt x="1" y="50340"/>
                  </a:lnTo>
                  <a:cubicBezTo>
                    <a:pt x="7633" y="49578"/>
                    <a:pt x="15931" y="48268"/>
                    <a:pt x="24563" y="46339"/>
                  </a:cubicBezTo>
                  <a:lnTo>
                    <a:pt x="24563" y="4001"/>
                  </a:lnTo>
                  <a:cubicBezTo>
                    <a:pt x="15931" y="2060"/>
                    <a:pt x="7633" y="75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 name="Google Shape;67;p15"/>
            <p:cNvSpPr/>
            <p:nvPr/>
          </p:nvSpPr>
          <p:spPr>
            <a:xfrm>
              <a:off x="5330609" y="2547924"/>
              <a:ext cx="501767" cy="870405"/>
            </a:xfrm>
            <a:custGeom>
              <a:avLst/>
              <a:gdLst/>
              <a:ahLst/>
              <a:cxnLst/>
              <a:rect l="l" t="t" r="r" b="b"/>
              <a:pathLst>
                <a:path w="24408" h="42340" extrusionOk="0">
                  <a:moveTo>
                    <a:pt x="0" y="1"/>
                  </a:moveTo>
                  <a:lnTo>
                    <a:pt x="0" y="42339"/>
                  </a:lnTo>
                  <a:cubicBezTo>
                    <a:pt x="7894" y="40577"/>
                    <a:pt x="16050" y="38291"/>
                    <a:pt x="24229" y="35410"/>
                  </a:cubicBezTo>
                  <a:cubicBezTo>
                    <a:pt x="24277" y="35398"/>
                    <a:pt x="24265" y="35374"/>
                    <a:pt x="24408" y="35362"/>
                  </a:cubicBezTo>
                  <a:lnTo>
                    <a:pt x="24408" y="6966"/>
                  </a:lnTo>
                  <a:cubicBezTo>
                    <a:pt x="24265" y="6954"/>
                    <a:pt x="24277" y="6942"/>
                    <a:pt x="24229" y="6918"/>
                  </a:cubicBezTo>
                  <a:cubicBezTo>
                    <a:pt x="16050" y="4049"/>
                    <a:pt x="7894" y="1763"/>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 name="Google Shape;68;p15"/>
            <p:cNvSpPr/>
            <p:nvPr/>
          </p:nvSpPr>
          <p:spPr>
            <a:xfrm rot="5400000">
              <a:off x="2594207" y="2667746"/>
              <a:ext cx="482987" cy="630761"/>
            </a:xfrm>
            <a:custGeom>
              <a:avLst/>
              <a:gdLst/>
              <a:ahLst/>
              <a:cxnLst/>
              <a:rect l="l" t="t" r="r" b="b"/>
              <a:pathLst>
                <a:path w="19823" h="25888" extrusionOk="0">
                  <a:moveTo>
                    <a:pt x="9356" y="1"/>
                  </a:moveTo>
                  <a:cubicBezTo>
                    <a:pt x="9349" y="1"/>
                    <a:pt x="9342" y="1"/>
                    <a:pt x="9335" y="1"/>
                  </a:cubicBezTo>
                  <a:cubicBezTo>
                    <a:pt x="2823" y="1"/>
                    <a:pt x="1" y="4108"/>
                    <a:pt x="13" y="8204"/>
                  </a:cubicBezTo>
                  <a:cubicBezTo>
                    <a:pt x="25" y="13872"/>
                    <a:pt x="2977" y="14562"/>
                    <a:pt x="4359" y="21492"/>
                  </a:cubicBezTo>
                  <a:cubicBezTo>
                    <a:pt x="4436" y="21901"/>
                    <a:pt x="4646" y="22097"/>
                    <a:pt x="4844" y="22097"/>
                  </a:cubicBezTo>
                  <a:cubicBezTo>
                    <a:pt x="5045" y="22097"/>
                    <a:pt x="5234" y="21898"/>
                    <a:pt x="5263" y="21515"/>
                  </a:cubicBezTo>
                  <a:cubicBezTo>
                    <a:pt x="5507" y="18402"/>
                    <a:pt x="6880" y="17284"/>
                    <a:pt x="8156" y="17284"/>
                  </a:cubicBezTo>
                  <a:cubicBezTo>
                    <a:pt x="8875" y="17284"/>
                    <a:pt x="9564" y="17640"/>
                    <a:pt x="10002" y="18194"/>
                  </a:cubicBezTo>
                  <a:cubicBezTo>
                    <a:pt x="11502" y="20075"/>
                    <a:pt x="10788" y="23004"/>
                    <a:pt x="9609" y="25337"/>
                  </a:cubicBezTo>
                  <a:cubicBezTo>
                    <a:pt x="9506" y="25563"/>
                    <a:pt x="9661" y="25887"/>
                    <a:pt x="9851" y="25887"/>
                  </a:cubicBezTo>
                  <a:cubicBezTo>
                    <a:pt x="9881" y="25887"/>
                    <a:pt x="9912" y="25879"/>
                    <a:pt x="9943" y="25861"/>
                  </a:cubicBezTo>
                  <a:cubicBezTo>
                    <a:pt x="12455" y="24409"/>
                    <a:pt x="17336" y="19610"/>
                    <a:pt x="18336" y="13633"/>
                  </a:cubicBezTo>
                  <a:cubicBezTo>
                    <a:pt x="19823" y="4739"/>
                    <a:pt x="14955" y="1"/>
                    <a:pt x="9356" y="1"/>
                  </a:cubicBezTo>
                  <a:close/>
                </a:path>
              </a:pathLst>
            </a:custGeom>
            <a:gradFill>
              <a:gsLst>
                <a:gs pos="0">
                  <a:srgbClr val="FCBD24"/>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Picture 14" descr="Ibm Logo Png - Ibm Logo White Vector, Transparent Png - 3282x1325(#4569767)  - PngFi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230" y="270075"/>
            <a:ext cx="1200884" cy="541827"/>
          </a:xfrm>
          <a:prstGeom prst="rect">
            <a:avLst/>
          </a:prstGeom>
          <a:noFill/>
          <a:extLst>
            <a:ext uri="{909E8E84-426E-40DD-AFC4-6F175D3DCCD1}">
              <a14:hiddenFill xmlns:a14="http://schemas.microsoft.com/office/drawing/2010/main">
                <a:solidFill>
                  <a:srgbClr val="FFFFFF"/>
                </a:solidFill>
              </a14:hiddenFill>
            </a:ext>
          </a:extLst>
        </p:spPr>
      </p:pic>
      <p:pic>
        <p:nvPicPr>
          <p:cNvPr id="18" name="Imag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884" y="3641987"/>
            <a:ext cx="1021898" cy="976148"/>
          </a:xfrm>
          <a:prstGeom prst="rect">
            <a:avLst/>
          </a:prstGeom>
          <a:ln>
            <a:noFill/>
          </a:ln>
          <a:effectLst>
            <a:softEdge rad="112500"/>
          </a:effectLst>
        </p:spPr>
      </p:pic>
      <p:pic>
        <p:nvPicPr>
          <p:cNvPr id="1026" name="Picture 2" descr="IDEAS? What Should We Do Nex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6791" y="4559685"/>
            <a:ext cx="1912674" cy="5480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chier:SpaceX-Logo.svg — Wikipédi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3098" y="294659"/>
            <a:ext cx="3268413" cy="4031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34" name="Google Shape;634;p26"/>
          <p:cNvSpPr txBox="1">
            <a:spLocks noGrp="1"/>
          </p:cNvSpPr>
          <p:nvPr>
            <p:ph type="title"/>
          </p:nvPr>
        </p:nvSpPr>
        <p:spPr>
          <a:xfrm>
            <a:off x="602297" y="348970"/>
            <a:ext cx="7708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smtClean="0">
                <a:solidFill>
                  <a:srgbClr val="23295F"/>
                </a:solidFill>
              </a:rPr>
              <a:t>Data Wragling</a:t>
            </a:r>
            <a:endParaRPr dirty="0">
              <a:solidFill>
                <a:srgbClr val="23295F"/>
              </a:solidFill>
            </a:endParaRPr>
          </a:p>
        </p:txBody>
      </p:sp>
      <p:cxnSp>
        <p:nvCxnSpPr>
          <p:cNvPr id="3" name="Connecteur droit 2"/>
          <p:cNvCxnSpPr/>
          <p:nvPr/>
        </p:nvCxnSpPr>
        <p:spPr>
          <a:xfrm flipV="1">
            <a:off x="602297" y="894582"/>
            <a:ext cx="7973890" cy="49088"/>
          </a:xfrm>
          <a:prstGeom prst="line">
            <a:avLst/>
          </a:prstGeom>
          <a:ln w="12700">
            <a:solidFill>
              <a:srgbClr val="23295F"/>
            </a:solidFill>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4070784" y="1186676"/>
            <a:ext cx="4687453" cy="3441968"/>
          </a:xfrm>
          <a:prstGeom prst="rect">
            <a:avLst/>
          </a:prstGeom>
          <a:noFill/>
        </p:spPr>
        <p:txBody>
          <a:bodyPr wrap="square" rtlCol="0">
            <a:spAutoFit/>
          </a:bodyPr>
          <a:lstStyle/>
          <a:p>
            <a:r>
              <a:rPr lang="en-US" sz="1600" dirty="0">
                <a:latin typeface="Roboto"/>
                <a:ea typeface="Roboto"/>
                <a:cs typeface="Roboto"/>
              </a:rPr>
              <a:t>We performed exploratory data analysis and determined the training labels.</a:t>
            </a:r>
          </a:p>
          <a:p>
            <a:endParaRPr lang="en-US" sz="1600" dirty="0">
              <a:latin typeface="Roboto"/>
              <a:ea typeface="Roboto"/>
              <a:cs typeface="Roboto"/>
            </a:endParaRPr>
          </a:p>
          <a:p>
            <a:r>
              <a:rPr lang="en-US" sz="1600" dirty="0">
                <a:latin typeface="Roboto"/>
                <a:ea typeface="Roboto"/>
                <a:cs typeface="Roboto"/>
              </a:rPr>
              <a:t>We calculated the number of launches at each site, and the number and occurrence of each orbits.</a:t>
            </a:r>
          </a:p>
          <a:p>
            <a:endParaRPr lang="en-US" sz="1600" dirty="0">
              <a:latin typeface="Roboto"/>
              <a:ea typeface="Roboto"/>
              <a:cs typeface="Roboto"/>
            </a:endParaRPr>
          </a:p>
          <a:p>
            <a:r>
              <a:rPr lang="en-US" sz="1600" dirty="0">
                <a:latin typeface="Roboto"/>
                <a:ea typeface="Roboto"/>
                <a:cs typeface="Roboto"/>
              </a:rPr>
              <a:t>We created landing outcome label from outcome column and exported the results to csv.</a:t>
            </a:r>
          </a:p>
          <a:p>
            <a:endParaRPr lang="en-US" sz="1600" dirty="0">
              <a:latin typeface="Roboto"/>
              <a:ea typeface="Roboto"/>
              <a:cs typeface="Roboto"/>
            </a:endParaRPr>
          </a:p>
          <a:p>
            <a:r>
              <a:rPr lang="en-US" sz="1600" dirty="0">
                <a:latin typeface="Roboto"/>
                <a:ea typeface="Roboto"/>
                <a:cs typeface="Roboto"/>
              </a:rPr>
              <a:t>The link to the notebook is :</a:t>
            </a:r>
          </a:p>
          <a:p>
            <a:pPr>
              <a:spcBef>
                <a:spcPts val="1400"/>
              </a:spcBef>
            </a:pPr>
            <a:r>
              <a:rPr lang="en-US" sz="1500" u="sng" dirty="0">
                <a:solidFill>
                  <a:srgbClr val="1C7DDB"/>
                </a:solidFill>
                <a:latin typeface="Abadi" panose="020B0604020104020204" pitchFamily="34" charset="0"/>
              </a:rPr>
              <a:t>https://</a:t>
            </a:r>
            <a:r>
              <a:rPr lang="en-US" sz="1500" u="sng" dirty="0" smtClean="0">
                <a:solidFill>
                  <a:srgbClr val="1C7DDB"/>
                </a:solidFill>
                <a:latin typeface="Abadi" panose="020B0604020104020204" pitchFamily="34" charset="0"/>
              </a:rPr>
              <a:t>github.com/bigayass/Falcon9Prediction/blob/master/Data%20Wrangling.ipynb</a:t>
            </a:r>
            <a:endParaRPr lang="en-US" sz="1500" u="sng" dirty="0"/>
          </a:p>
        </p:txBody>
      </p:sp>
      <p:pic>
        <p:nvPicPr>
          <p:cNvPr id="6" name="Picture 2">
            <a:extLst>
              <a:ext uri="{FF2B5EF4-FFF2-40B4-BE49-F238E27FC236}">
                <a16:creationId xmlns="" xmlns:a16="http://schemas.microsoft.com/office/drawing/2014/main" id="{16872C39-302A-4BF9-861E-5D427E17530D}"/>
              </a:ext>
            </a:extLst>
          </p:cNvPr>
          <p:cNvPicPr>
            <a:picLocks noChangeAspect="1"/>
          </p:cNvPicPr>
          <p:nvPr/>
        </p:nvPicPr>
        <p:blipFill>
          <a:blip r:embed="rId3"/>
          <a:stretch>
            <a:fillRect/>
          </a:stretch>
        </p:blipFill>
        <p:spPr>
          <a:xfrm>
            <a:off x="288133" y="1558016"/>
            <a:ext cx="3651676" cy="2901489"/>
          </a:xfrm>
          <a:prstGeom prst="rect">
            <a:avLst/>
          </a:prstGeom>
        </p:spPr>
      </p:pic>
      <p:pic>
        <p:nvPicPr>
          <p:cNvPr id="7" name="Picture 2" descr="IDEAS? What Should We Do N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812;p30"/>
          <p:cNvGrpSpPr/>
          <p:nvPr/>
        </p:nvGrpSpPr>
        <p:grpSpPr>
          <a:xfrm rot="19297425">
            <a:off x="8416181" y="-99761"/>
            <a:ext cx="595822" cy="2635616"/>
            <a:chOff x="4160788" y="1392725"/>
            <a:chExt cx="821250" cy="3750775"/>
          </a:xfrm>
        </p:grpSpPr>
        <p:sp>
          <p:nvSpPr>
            <p:cNvPr id="9" name="Google Shape;813;p30"/>
            <p:cNvSpPr/>
            <p:nvPr/>
          </p:nvSpPr>
          <p:spPr>
            <a:xfrm>
              <a:off x="4413788" y="3644100"/>
              <a:ext cx="314650" cy="1499400"/>
            </a:xfrm>
            <a:custGeom>
              <a:avLst/>
              <a:gdLst/>
              <a:ahLst/>
              <a:cxnLst/>
              <a:rect l="l" t="t" r="r" b="b"/>
              <a:pathLst>
                <a:path w="12586" h="59976" extrusionOk="0">
                  <a:moveTo>
                    <a:pt x="6272" y="1"/>
                  </a:moveTo>
                  <a:cubicBezTo>
                    <a:pt x="3134" y="1"/>
                    <a:pt x="0" y="4126"/>
                    <a:pt x="12" y="12374"/>
                  </a:cubicBezTo>
                  <a:cubicBezTo>
                    <a:pt x="36" y="28876"/>
                    <a:pt x="6346" y="59975"/>
                    <a:pt x="6346" y="59975"/>
                  </a:cubicBezTo>
                  <a:cubicBezTo>
                    <a:pt x="6346" y="59975"/>
                    <a:pt x="12585" y="28853"/>
                    <a:pt x="12562" y="12362"/>
                  </a:cubicBezTo>
                  <a:cubicBezTo>
                    <a:pt x="12550" y="4120"/>
                    <a:pt x="9409" y="1"/>
                    <a:pt x="6272" y="1"/>
                  </a:cubicBezTo>
                  <a:close/>
                </a:path>
              </a:pathLst>
            </a:custGeom>
            <a:gradFill>
              <a:gsLst>
                <a:gs pos="0">
                  <a:srgbClr val="FCBD24"/>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14;p30"/>
            <p:cNvSpPr/>
            <p:nvPr/>
          </p:nvSpPr>
          <p:spPr>
            <a:xfrm>
              <a:off x="4160788" y="3036975"/>
              <a:ext cx="217900" cy="512875"/>
            </a:xfrm>
            <a:custGeom>
              <a:avLst/>
              <a:gdLst/>
              <a:ahLst/>
              <a:cxnLst/>
              <a:rect l="l" t="t" r="r" b="b"/>
              <a:pathLst>
                <a:path w="8716" h="20515" extrusionOk="0">
                  <a:moveTo>
                    <a:pt x="6763" y="0"/>
                  </a:moveTo>
                  <a:cubicBezTo>
                    <a:pt x="2358" y="4012"/>
                    <a:pt x="0" y="9858"/>
                    <a:pt x="381" y="15859"/>
                  </a:cubicBezTo>
                  <a:lnTo>
                    <a:pt x="667" y="20514"/>
                  </a:lnTo>
                  <a:lnTo>
                    <a:pt x="8716" y="12371"/>
                  </a:lnTo>
                  <a:lnTo>
                    <a:pt x="8716" y="6025"/>
                  </a:lnTo>
                  <a:lnTo>
                    <a:pt x="8596" y="6025"/>
                  </a:lnTo>
                  <a:lnTo>
                    <a:pt x="67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5;p30"/>
            <p:cNvSpPr/>
            <p:nvPr/>
          </p:nvSpPr>
          <p:spPr>
            <a:xfrm>
              <a:off x="4764438" y="3036375"/>
              <a:ext cx="217600" cy="512275"/>
            </a:xfrm>
            <a:custGeom>
              <a:avLst/>
              <a:gdLst/>
              <a:ahLst/>
              <a:cxnLst/>
              <a:rect l="l" t="t" r="r" b="b"/>
              <a:pathLst>
                <a:path w="8704" h="20491" extrusionOk="0">
                  <a:moveTo>
                    <a:pt x="1917" y="0"/>
                  </a:moveTo>
                  <a:lnTo>
                    <a:pt x="95" y="6049"/>
                  </a:lnTo>
                  <a:lnTo>
                    <a:pt x="0" y="6049"/>
                  </a:lnTo>
                  <a:lnTo>
                    <a:pt x="0" y="12371"/>
                  </a:lnTo>
                  <a:lnTo>
                    <a:pt x="8061" y="20491"/>
                  </a:lnTo>
                  <a:lnTo>
                    <a:pt x="8346" y="15836"/>
                  </a:lnTo>
                  <a:cubicBezTo>
                    <a:pt x="8703" y="9835"/>
                    <a:pt x="6334" y="4001"/>
                    <a:pt x="19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6;p30"/>
            <p:cNvSpPr/>
            <p:nvPr/>
          </p:nvSpPr>
          <p:spPr>
            <a:xfrm>
              <a:off x="4312288" y="1392725"/>
              <a:ext cx="517950" cy="2128250"/>
            </a:xfrm>
            <a:custGeom>
              <a:avLst/>
              <a:gdLst/>
              <a:ahLst/>
              <a:cxnLst/>
              <a:rect l="l" t="t" r="r" b="b"/>
              <a:pathLst>
                <a:path w="20718" h="85130" extrusionOk="0">
                  <a:moveTo>
                    <a:pt x="10299" y="0"/>
                  </a:moveTo>
                  <a:cubicBezTo>
                    <a:pt x="10299" y="0"/>
                    <a:pt x="0" y="23420"/>
                    <a:pt x="36" y="52280"/>
                  </a:cubicBezTo>
                  <a:cubicBezTo>
                    <a:pt x="60" y="64734"/>
                    <a:pt x="1989" y="76164"/>
                    <a:pt x="4191" y="85130"/>
                  </a:cubicBezTo>
                  <a:lnTo>
                    <a:pt x="16645" y="85118"/>
                  </a:lnTo>
                  <a:cubicBezTo>
                    <a:pt x="18812" y="76140"/>
                    <a:pt x="20717" y="64699"/>
                    <a:pt x="20705" y="52256"/>
                  </a:cubicBezTo>
                  <a:cubicBezTo>
                    <a:pt x="20670" y="23384"/>
                    <a:pt x="10299" y="0"/>
                    <a:pt x="10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17;p30"/>
            <p:cNvSpPr/>
            <p:nvPr/>
          </p:nvSpPr>
          <p:spPr>
            <a:xfrm>
              <a:off x="4417063" y="3520650"/>
              <a:ext cx="311375" cy="139925"/>
            </a:xfrm>
            <a:custGeom>
              <a:avLst/>
              <a:gdLst/>
              <a:ahLst/>
              <a:cxnLst/>
              <a:rect l="l" t="t" r="r" b="b"/>
              <a:pathLst>
                <a:path w="12455" h="5597" extrusionOk="0">
                  <a:moveTo>
                    <a:pt x="12454" y="1"/>
                  </a:moveTo>
                  <a:lnTo>
                    <a:pt x="0" y="13"/>
                  </a:lnTo>
                  <a:lnTo>
                    <a:pt x="631" y="5597"/>
                  </a:lnTo>
                  <a:lnTo>
                    <a:pt x="11692" y="5585"/>
                  </a:lnTo>
                  <a:lnTo>
                    <a:pt x="124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18;p30"/>
            <p:cNvSpPr/>
            <p:nvPr/>
          </p:nvSpPr>
          <p:spPr>
            <a:xfrm>
              <a:off x="4425688" y="3659950"/>
              <a:ext cx="292325" cy="28300"/>
            </a:xfrm>
            <a:custGeom>
              <a:avLst/>
              <a:gdLst/>
              <a:ahLst/>
              <a:cxnLst/>
              <a:rect l="l" t="t" r="r" b="b"/>
              <a:pathLst>
                <a:path w="11693" h="1132" extrusionOk="0">
                  <a:moveTo>
                    <a:pt x="11347" y="1"/>
                  </a:moveTo>
                  <a:lnTo>
                    <a:pt x="286" y="13"/>
                  </a:lnTo>
                  <a:lnTo>
                    <a:pt x="1" y="1132"/>
                  </a:lnTo>
                  <a:lnTo>
                    <a:pt x="11693" y="1096"/>
                  </a:lnTo>
                  <a:lnTo>
                    <a:pt x="113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19;p30"/>
            <p:cNvSpPr/>
            <p:nvPr/>
          </p:nvSpPr>
          <p:spPr>
            <a:xfrm>
              <a:off x="4447713" y="1392725"/>
              <a:ext cx="245300" cy="375050"/>
            </a:xfrm>
            <a:custGeom>
              <a:avLst/>
              <a:gdLst/>
              <a:ahLst/>
              <a:cxnLst/>
              <a:rect l="l" t="t" r="r" b="b"/>
              <a:pathLst>
                <a:path w="9812" h="15002" extrusionOk="0">
                  <a:moveTo>
                    <a:pt x="4835" y="0"/>
                  </a:moveTo>
                  <a:cubicBezTo>
                    <a:pt x="4835" y="0"/>
                    <a:pt x="2477" y="5465"/>
                    <a:pt x="1" y="14359"/>
                  </a:cubicBezTo>
                  <a:cubicBezTo>
                    <a:pt x="1" y="14359"/>
                    <a:pt x="1049" y="15002"/>
                    <a:pt x="4954" y="15002"/>
                  </a:cubicBezTo>
                  <a:cubicBezTo>
                    <a:pt x="8454" y="15002"/>
                    <a:pt x="9812" y="14347"/>
                    <a:pt x="9812" y="14347"/>
                  </a:cubicBezTo>
                  <a:cubicBezTo>
                    <a:pt x="7299" y="5453"/>
                    <a:pt x="4835" y="0"/>
                    <a:pt x="48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0;p30"/>
            <p:cNvSpPr/>
            <p:nvPr/>
          </p:nvSpPr>
          <p:spPr>
            <a:xfrm>
              <a:off x="4542963" y="3036375"/>
              <a:ext cx="57175" cy="419425"/>
            </a:xfrm>
            <a:custGeom>
              <a:avLst/>
              <a:gdLst/>
              <a:ahLst/>
              <a:cxnLst/>
              <a:rect l="l" t="t" r="r" b="b"/>
              <a:pathLst>
                <a:path w="2287" h="16777" extrusionOk="0">
                  <a:moveTo>
                    <a:pt x="1" y="0"/>
                  </a:moveTo>
                  <a:lnTo>
                    <a:pt x="763" y="16776"/>
                  </a:lnTo>
                  <a:lnTo>
                    <a:pt x="1560" y="16776"/>
                  </a:lnTo>
                  <a:lnTo>
                    <a:pt x="22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1;p30"/>
            <p:cNvSpPr/>
            <p:nvPr/>
          </p:nvSpPr>
          <p:spPr>
            <a:xfrm>
              <a:off x="4432838" y="2246700"/>
              <a:ext cx="277425" cy="277125"/>
            </a:xfrm>
            <a:custGeom>
              <a:avLst/>
              <a:gdLst/>
              <a:ahLst/>
              <a:cxnLst/>
              <a:rect l="l" t="t" r="r" b="b"/>
              <a:pathLst>
                <a:path w="11097" h="11085" extrusionOk="0">
                  <a:moveTo>
                    <a:pt x="5549" y="0"/>
                  </a:moveTo>
                  <a:cubicBezTo>
                    <a:pt x="2489" y="0"/>
                    <a:pt x="0" y="2477"/>
                    <a:pt x="0" y="5548"/>
                  </a:cubicBezTo>
                  <a:cubicBezTo>
                    <a:pt x="0" y="8608"/>
                    <a:pt x="2489" y="11085"/>
                    <a:pt x="5549" y="11085"/>
                  </a:cubicBezTo>
                  <a:cubicBezTo>
                    <a:pt x="8609" y="11085"/>
                    <a:pt x="11097" y="8608"/>
                    <a:pt x="11097" y="5548"/>
                  </a:cubicBezTo>
                  <a:cubicBezTo>
                    <a:pt x="11097" y="2477"/>
                    <a:pt x="8609" y="0"/>
                    <a:pt x="55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2;p30"/>
            <p:cNvSpPr/>
            <p:nvPr/>
          </p:nvSpPr>
          <p:spPr>
            <a:xfrm>
              <a:off x="4405738" y="2219600"/>
              <a:ext cx="331625" cy="331325"/>
            </a:xfrm>
            <a:custGeom>
              <a:avLst/>
              <a:gdLst/>
              <a:ahLst/>
              <a:cxnLst/>
              <a:rect l="l" t="t" r="r" b="b"/>
              <a:pathLst>
                <a:path w="13265" h="13253" extrusionOk="0">
                  <a:moveTo>
                    <a:pt x="6633" y="2168"/>
                  </a:moveTo>
                  <a:cubicBezTo>
                    <a:pt x="9097" y="2168"/>
                    <a:pt x="11098" y="4168"/>
                    <a:pt x="11098" y="6632"/>
                  </a:cubicBezTo>
                  <a:cubicBezTo>
                    <a:pt x="11098" y="9085"/>
                    <a:pt x="9097" y="11097"/>
                    <a:pt x="6633" y="11097"/>
                  </a:cubicBezTo>
                  <a:cubicBezTo>
                    <a:pt x="4168" y="11097"/>
                    <a:pt x="2168" y="9085"/>
                    <a:pt x="2168" y="6632"/>
                  </a:cubicBezTo>
                  <a:cubicBezTo>
                    <a:pt x="2168" y="4168"/>
                    <a:pt x="4168" y="2168"/>
                    <a:pt x="6633" y="2168"/>
                  </a:cubicBezTo>
                  <a:close/>
                  <a:moveTo>
                    <a:pt x="6633" y="1"/>
                  </a:moveTo>
                  <a:cubicBezTo>
                    <a:pt x="2978" y="1"/>
                    <a:pt x="1" y="2977"/>
                    <a:pt x="1" y="6632"/>
                  </a:cubicBezTo>
                  <a:cubicBezTo>
                    <a:pt x="1" y="10288"/>
                    <a:pt x="2978" y="13252"/>
                    <a:pt x="6633" y="13252"/>
                  </a:cubicBezTo>
                  <a:cubicBezTo>
                    <a:pt x="10288" y="13252"/>
                    <a:pt x="13265" y="10288"/>
                    <a:pt x="13265" y="6632"/>
                  </a:cubicBezTo>
                  <a:cubicBezTo>
                    <a:pt x="13265" y="2977"/>
                    <a:pt x="10288" y="1"/>
                    <a:pt x="66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3;p30"/>
            <p:cNvSpPr/>
            <p:nvPr/>
          </p:nvSpPr>
          <p:spPr>
            <a:xfrm>
              <a:off x="4497438" y="2690800"/>
              <a:ext cx="148850" cy="148850"/>
            </a:xfrm>
            <a:custGeom>
              <a:avLst/>
              <a:gdLst/>
              <a:ahLst/>
              <a:cxnLst/>
              <a:rect l="l" t="t" r="r" b="b"/>
              <a:pathLst>
                <a:path w="5954" h="5954" extrusionOk="0">
                  <a:moveTo>
                    <a:pt x="2977" y="0"/>
                  </a:moveTo>
                  <a:cubicBezTo>
                    <a:pt x="1334" y="0"/>
                    <a:pt x="0" y="1334"/>
                    <a:pt x="0" y="2977"/>
                  </a:cubicBezTo>
                  <a:cubicBezTo>
                    <a:pt x="0" y="4620"/>
                    <a:pt x="1334" y="5953"/>
                    <a:pt x="2977" y="5953"/>
                  </a:cubicBezTo>
                  <a:cubicBezTo>
                    <a:pt x="4620" y="5953"/>
                    <a:pt x="5953" y="4620"/>
                    <a:pt x="5953" y="2977"/>
                  </a:cubicBezTo>
                  <a:cubicBezTo>
                    <a:pt x="5953" y="1334"/>
                    <a:pt x="4620" y="0"/>
                    <a:pt x="29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4;p30"/>
            <p:cNvSpPr/>
            <p:nvPr/>
          </p:nvSpPr>
          <p:spPr>
            <a:xfrm>
              <a:off x="4482838" y="2676500"/>
              <a:ext cx="178025" cy="177725"/>
            </a:xfrm>
            <a:custGeom>
              <a:avLst/>
              <a:gdLst/>
              <a:ahLst/>
              <a:cxnLst/>
              <a:rect l="l" t="t" r="r" b="b"/>
              <a:pathLst>
                <a:path w="7121" h="7109" extrusionOk="0">
                  <a:moveTo>
                    <a:pt x="3561" y="1156"/>
                  </a:moveTo>
                  <a:cubicBezTo>
                    <a:pt x="4882" y="1156"/>
                    <a:pt x="5954" y="2227"/>
                    <a:pt x="5954" y="3549"/>
                  </a:cubicBezTo>
                  <a:cubicBezTo>
                    <a:pt x="5954" y="4870"/>
                    <a:pt x="4882" y="5954"/>
                    <a:pt x="3561" y="5954"/>
                  </a:cubicBezTo>
                  <a:cubicBezTo>
                    <a:pt x="2239" y="5954"/>
                    <a:pt x="1168" y="4870"/>
                    <a:pt x="1168" y="3549"/>
                  </a:cubicBezTo>
                  <a:cubicBezTo>
                    <a:pt x="1168" y="2227"/>
                    <a:pt x="2239" y="1156"/>
                    <a:pt x="3561" y="1156"/>
                  </a:cubicBezTo>
                  <a:close/>
                  <a:moveTo>
                    <a:pt x="3561" y="1"/>
                  </a:moveTo>
                  <a:cubicBezTo>
                    <a:pt x="1596" y="1"/>
                    <a:pt x="1" y="1596"/>
                    <a:pt x="1" y="3549"/>
                  </a:cubicBezTo>
                  <a:cubicBezTo>
                    <a:pt x="1" y="5513"/>
                    <a:pt x="1596" y="7109"/>
                    <a:pt x="3561" y="7109"/>
                  </a:cubicBezTo>
                  <a:cubicBezTo>
                    <a:pt x="5525" y="7109"/>
                    <a:pt x="7121" y="5513"/>
                    <a:pt x="7121" y="3549"/>
                  </a:cubicBezTo>
                  <a:cubicBezTo>
                    <a:pt x="7121" y="1596"/>
                    <a:pt x="5525" y="1"/>
                    <a:pt x="35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5;p30"/>
            <p:cNvSpPr/>
            <p:nvPr/>
          </p:nvSpPr>
          <p:spPr>
            <a:xfrm>
              <a:off x="4497438" y="1930875"/>
              <a:ext cx="148850" cy="148850"/>
            </a:xfrm>
            <a:custGeom>
              <a:avLst/>
              <a:gdLst/>
              <a:ahLst/>
              <a:cxnLst/>
              <a:rect l="l" t="t" r="r" b="b"/>
              <a:pathLst>
                <a:path w="5954" h="5954" extrusionOk="0">
                  <a:moveTo>
                    <a:pt x="2977" y="1"/>
                  </a:moveTo>
                  <a:cubicBezTo>
                    <a:pt x="1334" y="1"/>
                    <a:pt x="0" y="1334"/>
                    <a:pt x="0" y="2977"/>
                  </a:cubicBezTo>
                  <a:cubicBezTo>
                    <a:pt x="0" y="4620"/>
                    <a:pt x="1334" y="5954"/>
                    <a:pt x="2977" y="5954"/>
                  </a:cubicBezTo>
                  <a:cubicBezTo>
                    <a:pt x="4620" y="5954"/>
                    <a:pt x="5953" y="4620"/>
                    <a:pt x="5953" y="2977"/>
                  </a:cubicBezTo>
                  <a:cubicBezTo>
                    <a:pt x="5953" y="1334"/>
                    <a:pt x="4620" y="1"/>
                    <a:pt x="29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6;p30"/>
            <p:cNvSpPr/>
            <p:nvPr/>
          </p:nvSpPr>
          <p:spPr>
            <a:xfrm>
              <a:off x="4482838" y="1916300"/>
              <a:ext cx="178025" cy="178025"/>
            </a:xfrm>
            <a:custGeom>
              <a:avLst/>
              <a:gdLst/>
              <a:ahLst/>
              <a:cxnLst/>
              <a:rect l="l" t="t" r="r" b="b"/>
              <a:pathLst>
                <a:path w="7121" h="7121" extrusionOk="0">
                  <a:moveTo>
                    <a:pt x="3561" y="1167"/>
                  </a:moveTo>
                  <a:cubicBezTo>
                    <a:pt x="4882" y="1167"/>
                    <a:pt x="5954" y="2238"/>
                    <a:pt x="5954" y="3560"/>
                  </a:cubicBezTo>
                  <a:cubicBezTo>
                    <a:pt x="5954" y="4882"/>
                    <a:pt x="4882" y="5953"/>
                    <a:pt x="3561" y="5953"/>
                  </a:cubicBezTo>
                  <a:cubicBezTo>
                    <a:pt x="2239" y="5953"/>
                    <a:pt x="1168" y="4882"/>
                    <a:pt x="1168" y="3560"/>
                  </a:cubicBezTo>
                  <a:cubicBezTo>
                    <a:pt x="1168" y="2238"/>
                    <a:pt x="2239" y="1167"/>
                    <a:pt x="3561" y="1167"/>
                  </a:cubicBezTo>
                  <a:close/>
                  <a:moveTo>
                    <a:pt x="3561" y="0"/>
                  </a:moveTo>
                  <a:cubicBezTo>
                    <a:pt x="1596" y="0"/>
                    <a:pt x="1" y="1596"/>
                    <a:pt x="1" y="3560"/>
                  </a:cubicBezTo>
                  <a:cubicBezTo>
                    <a:pt x="1" y="5525"/>
                    <a:pt x="1596" y="7120"/>
                    <a:pt x="3561" y="7120"/>
                  </a:cubicBezTo>
                  <a:cubicBezTo>
                    <a:pt x="5525" y="7120"/>
                    <a:pt x="7121" y="5525"/>
                    <a:pt x="7121" y="3560"/>
                  </a:cubicBezTo>
                  <a:cubicBezTo>
                    <a:pt x="7121" y="1596"/>
                    <a:pt x="5525" y="0"/>
                    <a:pt x="35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ZoneTexte 22"/>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2455100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34" name="Google Shape;634;p26"/>
          <p:cNvSpPr txBox="1">
            <a:spLocks noGrp="1"/>
          </p:cNvSpPr>
          <p:nvPr>
            <p:ph type="title"/>
          </p:nvPr>
        </p:nvSpPr>
        <p:spPr>
          <a:xfrm>
            <a:off x="602297" y="348970"/>
            <a:ext cx="7708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smtClean="0">
                <a:solidFill>
                  <a:srgbClr val="23295F"/>
                </a:solidFill>
              </a:rPr>
              <a:t>EDA with Data Visualization</a:t>
            </a:r>
            <a:endParaRPr dirty="0">
              <a:solidFill>
                <a:srgbClr val="23295F"/>
              </a:solidFill>
            </a:endParaRPr>
          </a:p>
        </p:txBody>
      </p:sp>
      <p:cxnSp>
        <p:nvCxnSpPr>
          <p:cNvPr id="3" name="Connecteur droit 2"/>
          <p:cNvCxnSpPr/>
          <p:nvPr/>
        </p:nvCxnSpPr>
        <p:spPr>
          <a:xfrm flipV="1">
            <a:off x="602297" y="894582"/>
            <a:ext cx="7973890" cy="49088"/>
          </a:xfrm>
          <a:prstGeom prst="line">
            <a:avLst/>
          </a:prstGeom>
          <a:ln w="12700">
            <a:solidFill>
              <a:srgbClr val="23295F"/>
            </a:solidFill>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491765" y="1197622"/>
            <a:ext cx="4319747" cy="1323439"/>
          </a:xfrm>
          <a:prstGeom prst="rect">
            <a:avLst/>
          </a:prstGeom>
          <a:noFill/>
        </p:spPr>
        <p:txBody>
          <a:bodyPr wrap="square" rtlCol="0">
            <a:spAutoFit/>
          </a:bodyPr>
          <a:lstStyle/>
          <a:p>
            <a:pPr algn="just">
              <a:spcBef>
                <a:spcPts val="1400"/>
              </a:spcBef>
            </a:pPr>
            <a:r>
              <a:rPr lang="en-US" sz="1600" dirty="0">
                <a:latin typeface="Roboto"/>
                <a:ea typeface="Roboto"/>
                <a:cs typeface="Roboto"/>
              </a:rPr>
              <a:t>We explored the data by visualizing the relationship between flight number and launch Site, payload and launch site, success rate of each orbit type, flight number and orbit type, the launch success yearly trend. </a:t>
            </a:r>
          </a:p>
        </p:txBody>
      </p:sp>
      <p:sp>
        <p:nvSpPr>
          <p:cNvPr id="7" name="ZoneTexte 6"/>
          <p:cNvSpPr txBox="1"/>
          <p:nvPr/>
        </p:nvSpPr>
        <p:spPr>
          <a:xfrm>
            <a:off x="4811512" y="3450633"/>
            <a:ext cx="3967233" cy="1256754"/>
          </a:xfrm>
          <a:prstGeom prst="rect">
            <a:avLst/>
          </a:prstGeom>
          <a:noFill/>
        </p:spPr>
        <p:txBody>
          <a:bodyPr wrap="square" rtlCol="0">
            <a:spAutoFit/>
          </a:bodyPr>
          <a:lstStyle/>
          <a:p>
            <a:pPr algn="just">
              <a:spcBef>
                <a:spcPts val="1400"/>
              </a:spcBef>
            </a:pPr>
            <a:r>
              <a:rPr lang="en-US" sz="1600" dirty="0">
                <a:latin typeface="Roboto"/>
                <a:ea typeface="Roboto"/>
                <a:cs typeface="Roboto"/>
              </a:rPr>
              <a:t>The link to the notebook is </a:t>
            </a:r>
            <a:r>
              <a:rPr lang="en-US" sz="1600" dirty="0" smtClean="0">
                <a:latin typeface="Roboto"/>
                <a:ea typeface="Roboto"/>
                <a:cs typeface="Roboto"/>
              </a:rPr>
              <a:t>:</a:t>
            </a:r>
          </a:p>
          <a:p>
            <a:pPr algn="just">
              <a:spcBef>
                <a:spcPts val="1400"/>
              </a:spcBef>
            </a:pPr>
            <a:r>
              <a:rPr lang="en-US" sz="1600" dirty="0">
                <a:solidFill>
                  <a:srgbClr val="1C7DDB"/>
                </a:solidFill>
                <a:latin typeface="Abadi" panose="020B0604020104020204" pitchFamily="34" charset="0"/>
              </a:rPr>
              <a:t>https://</a:t>
            </a:r>
            <a:r>
              <a:rPr lang="en-US" sz="1600" dirty="0" smtClean="0">
                <a:solidFill>
                  <a:srgbClr val="1C7DDB"/>
                </a:solidFill>
                <a:latin typeface="Abadi" panose="020B0604020104020204" pitchFamily="34" charset="0"/>
              </a:rPr>
              <a:t>github.com/bigayass/Falcon9Prediction/blob/master/EDA%20with%20Data%20Visualization.ipynb</a:t>
            </a:r>
            <a:endParaRPr lang="en-US" sz="1600" dirty="0"/>
          </a:p>
        </p:txBody>
      </p:sp>
      <p:pic>
        <p:nvPicPr>
          <p:cNvPr id="8" name="Picture 6">
            <a:extLst>
              <a:ext uri="{FF2B5EF4-FFF2-40B4-BE49-F238E27FC236}">
                <a16:creationId xmlns="" xmlns:a16="http://schemas.microsoft.com/office/drawing/2014/main" id="{A057CF71-3EE2-44BF-9595-C18CAEFC4E4D}"/>
              </a:ext>
            </a:extLst>
          </p:cNvPr>
          <p:cNvPicPr>
            <a:picLocks noChangeAspect="1"/>
          </p:cNvPicPr>
          <p:nvPr/>
        </p:nvPicPr>
        <p:blipFill>
          <a:blip r:embed="rId3"/>
          <a:stretch>
            <a:fillRect/>
          </a:stretch>
        </p:blipFill>
        <p:spPr>
          <a:xfrm>
            <a:off x="421863" y="2674999"/>
            <a:ext cx="4075242" cy="2247043"/>
          </a:xfrm>
          <a:prstGeom prst="rect">
            <a:avLst/>
          </a:prstGeom>
        </p:spPr>
      </p:pic>
      <p:pic>
        <p:nvPicPr>
          <p:cNvPr id="9" name="Picture 8">
            <a:extLst>
              <a:ext uri="{FF2B5EF4-FFF2-40B4-BE49-F238E27FC236}">
                <a16:creationId xmlns="" xmlns:a16="http://schemas.microsoft.com/office/drawing/2014/main" id="{FC3F8E94-53AE-4C70-AB1E-27F399939A53}"/>
              </a:ext>
            </a:extLst>
          </p:cNvPr>
          <p:cNvPicPr>
            <a:picLocks noChangeAspect="1"/>
          </p:cNvPicPr>
          <p:nvPr/>
        </p:nvPicPr>
        <p:blipFill>
          <a:blip r:embed="rId4"/>
          <a:stretch>
            <a:fillRect/>
          </a:stretch>
        </p:blipFill>
        <p:spPr>
          <a:xfrm>
            <a:off x="4811512" y="1088819"/>
            <a:ext cx="3878808" cy="2216665"/>
          </a:xfrm>
          <a:prstGeom prst="rect">
            <a:avLst/>
          </a:prstGeom>
        </p:spPr>
      </p:pic>
      <p:pic>
        <p:nvPicPr>
          <p:cNvPr id="10" name="Picture 2" descr="IDEAS? What Should We Do Nex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5427448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34" name="Google Shape;634;p26"/>
          <p:cNvSpPr txBox="1">
            <a:spLocks noGrp="1"/>
          </p:cNvSpPr>
          <p:nvPr>
            <p:ph type="title"/>
          </p:nvPr>
        </p:nvSpPr>
        <p:spPr>
          <a:xfrm>
            <a:off x="602297" y="348970"/>
            <a:ext cx="7708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smtClean="0">
                <a:solidFill>
                  <a:srgbClr val="23295F"/>
                </a:solidFill>
              </a:rPr>
              <a:t>EDA with SQL</a:t>
            </a:r>
            <a:endParaRPr dirty="0">
              <a:solidFill>
                <a:srgbClr val="23295F"/>
              </a:solidFill>
            </a:endParaRPr>
          </a:p>
        </p:txBody>
      </p:sp>
      <p:cxnSp>
        <p:nvCxnSpPr>
          <p:cNvPr id="3" name="Connecteur droit 2"/>
          <p:cNvCxnSpPr/>
          <p:nvPr/>
        </p:nvCxnSpPr>
        <p:spPr>
          <a:xfrm flipV="1">
            <a:off x="602297" y="894582"/>
            <a:ext cx="7973890" cy="49088"/>
          </a:xfrm>
          <a:prstGeom prst="line">
            <a:avLst/>
          </a:prstGeom>
          <a:ln w="12700">
            <a:solidFill>
              <a:srgbClr val="23295F"/>
            </a:solidFill>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427390" y="1400989"/>
            <a:ext cx="8148797" cy="3190617"/>
          </a:xfrm>
          <a:prstGeom prst="rect">
            <a:avLst/>
          </a:prstGeom>
          <a:noFill/>
        </p:spPr>
        <p:txBody>
          <a:bodyPr wrap="square" rtlCol="0">
            <a:spAutoFit/>
          </a:bodyPr>
          <a:lstStyle/>
          <a:p>
            <a:pPr marL="285750" indent="-285750">
              <a:spcBef>
                <a:spcPts val="1400"/>
              </a:spcBef>
              <a:buFont typeface="Arial" panose="020B0604020202020204" pitchFamily="34" charset="0"/>
              <a:buChar char="•"/>
            </a:pPr>
            <a:r>
              <a:rPr lang="en-US" dirty="0">
                <a:latin typeface="Roboto"/>
                <a:ea typeface="Roboto"/>
                <a:cs typeface="Roboto"/>
              </a:rPr>
              <a:t>We loaded the SpaceX dataset into a PostgreSQL database without leaving the </a:t>
            </a:r>
            <a:r>
              <a:rPr lang="en-US" dirty="0" err="1">
                <a:latin typeface="Roboto"/>
                <a:ea typeface="Roboto"/>
                <a:cs typeface="Roboto"/>
              </a:rPr>
              <a:t>jupyter</a:t>
            </a:r>
            <a:r>
              <a:rPr lang="en-US" dirty="0">
                <a:latin typeface="Roboto"/>
                <a:ea typeface="Roboto"/>
                <a:cs typeface="Roboto"/>
              </a:rPr>
              <a:t> notebook.</a:t>
            </a:r>
          </a:p>
          <a:p>
            <a:pPr marL="285750" indent="-285750">
              <a:spcBef>
                <a:spcPts val="1400"/>
              </a:spcBef>
              <a:buFont typeface="Arial" panose="020B0604020202020204" pitchFamily="34" charset="0"/>
              <a:buChar char="•"/>
            </a:pPr>
            <a:r>
              <a:rPr lang="en-US" dirty="0">
                <a:latin typeface="Roboto"/>
                <a:ea typeface="Roboto"/>
                <a:cs typeface="Roboto"/>
              </a:rPr>
              <a:t>We applied EDA with SQL to get insight from the data. We wrote queries to find out for instance</a:t>
            </a:r>
            <a:r>
              <a:rPr lang="en-US" dirty="0" smtClean="0">
                <a:latin typeface="Roboto"/>
                <a:ea typeface="Roboto"/>
                <a:cs typeface="Roboto"/>
              </a:rPr>
              <a:t>:</a:t>
            </a:r>
            <a:endParaRPr lang="en-US" dirty="0">
              <a:latin typeface="Roboto"/>
              <a:ea typeface="Roboto"/>
              <a:cs typeface="Roboto"/>
            </a:endParaRPr>
          </a:p>
          <a:p>
            <a:pPr lvl="5">
              <a:spcBef>
                <a:spcPts val="1400"/>
              </a:spcBef>
            </a:pPr>
            <a:r>
              <a:rPr lang="en-US" sz="1000" dirty="0" smtClean="0">
                <a:solidFill>
                  <a:schemeClr val="bg2">
                    <a:lumMod val="50000"/>
                  </a:schemeClr>
                </a:solidFill>
                <a:latin typeface="Abadi"/>
              </a:rPr>
              <a:t>	</a:t>
            </a:r>
            <a:r>
              <a:rPr lang="en-US" sz="1000" dirty="0" smtClean="0">
                <a:solidFill>
                  <a:srgbClr val="23295F"/>
                </a:solidFill>
                <a:latin typeface="Abadi"/>
              </a:rPr>
              <a:t>The </a:t>
            </a:r>
            <a:r>
              <a:rPr lang="en-US" sz="1000" dirty="0">
                <a:solidFill>
                  <a:srgbClr val="23295F"/>
                </a:solidFill>
                <a:latin typeface="Abadi"/>
              </a:rPr>
              <a:t>names of unique launch sites in the space mission.</a:t>
            </a:r>
          </a:p>
          <a:p>
            <a:pPr lvl="5">
              <a:spcBef>
                <a:spcPts val="1400"/>
              </a:spcBef>
            </a:pPr>
            <a:r>
              <a:rPr lang="en-US" sz="1000" dirty="0" smtClean="0">
                <a:solidFill>
                  <a:srgbClr val="23295F"/>
                </a:solidFill>
                <a:latin typeface="Abadi"/>
              </a:rPr>
              <a:t>	The </a:t>
            </a:r>
            <a:r>
              <a:rPr lang="en-US" sz="1000" dirty="0">
                <a:solidFill>
                  <a:srgbClr val="23295F"/>
                </a:solidFill>
                <a:latin typeface="Abadi"/>
              </a:rPr>
              <a:t>total payload mass carried by boosters launched by NASA (CRS)</a:t>
            </a:r>
          </a:p>
          <a:p>
            <a:pPr lvl="5">
              <a:spcBef>
                <a:spcPts val="1400"/>
              </a:spcBef>
            </a:pPr>
            <a:r>
              <a:rPr lang="en-US" sz="1000" dirty="0" smtClean="0">
                <a:solidFill>
                  <a:srgbClr val="23295F"/>
                </a:solidFill>
                <a:latin typeface="Abadi"/>
              </a:rPr>
              <a:t>	The </a:t>
            </a:r>
            <a:r>
              <a:rPr lang="en-US" sz="1000" dirty="0">
                <a:solidFill>
                  <a:srgbClr val="23295F"/>
                </a:solidFill>
                <a:latin typeface="Abadi"/>
              </a:rPr>
              <a:t>average payload mass carried by booster version F9 v1.1</a:t>
            </a:r>
          </a:p>
          <a:p>
            <a:pPr lvl="5">
              <a:spcBef>
                <a:spcPts val="1400"/>
              </a:spcBef>
            </a:pPr>
            <a:r>
              <a:rPr lang="en-US" sz="1000" dirty="0" smtClean="0">
                <a:solidFill>
                  <a:srgbClr val="23295F"/>
                </a:solidFill>
                <a:latin typeface="Abadi"/>
              </a:rPr>
              <a:t>	The </a:t>
            </a:r>
            <a:r>
              <a:rPr lang="en-US" sz="1000" dirty="0">
                <a:solidFill>
                  <a:srgbClr val="23295F"/>
                </a:solidFill>
                <a:latin typeface="Abadi"/>
              </a:rPr>
              <a:t>total number of successful and failure mission outcomes</a:t>
            </a:r>
          </a:p>
          <a:p>
            <a:pPr lvl="5">
              <a:spcBef>
                <a:spcPts val="1400"/>
              </a:spcBef>
            </a:pPr>
            <a:r>
              <a:rPr lang="en-US" sz="1000" dirty="0" smtClean="0">
                <a:solidFill>
                  <a:srgbClr val="23295F"/>
                </a:solidFill>
                <a:latin typeface="Abadi"/>
              </a:rPr>
              <a:t>	The </a:t>
            </a:r>
            <a:r>
              <a:rPr lang="en-US" sz="1000" dirty="0">
                <a:solidFill>
                  <a:srgbClr val="23295F"/>
                </a:solidFill>
                <a:latin typeface="Abadi"/>
              </a:rPr>
              <a:t>failed landing outcomes in drone ship, their booster version and launch site names</a:t>
            </a:r>
            <a:r>
              <a:rPr lang="en-US" sz="1000" dirty="0" smtClean="0">
                <a:solidFill>
                  <a:srgbClr val="23295F"/>
                </a:solidFill>
                <a:latin typeface="Abadi"/>
              </a:rPr>
              <a:t>.</a:t>
            </a:r>
          </a:p>
          <a:p>
            <a:pPr lvl="5">
              <a:spcBef>
                <a:spcPts val="1400"/>
              </a:spcBef>
            </a:pPr>
            <a:r>
              <a:rPr lang="en-US" dirty="0" smtClean="0">
                <a:latin typeface="Roboto"/>
                <a:ea typeface="Roboto"/>
                <a:cs typeface="Roboto"/>
              </a:rPr>
              <a:t>The link to the notebook is :</a:t>
            </a:r>
          </a:p>
          <a:p>
            <a:pPr algn="just">
              <a:spcBef>
                <a:spcPts val="1400"/>
              </a:spcBef>
            </a:pPr>
            <a:r>
              <a:rPr lang="en-US" sz="1600" u="sng" dirty="0">
                <a:solidFill>
                  <a:srgbClr val="1C7DDB"/>
                </a:solidFill>
                <a:latin typeface="Abadi" panose="020B0604020104020204" pitchFamily="34" charset="0"/>
              </a:rPr>
              <a:t>https://</a:t>
            </a:r>
            <a:r>
              <a:rPr lang="en-US" sz="1600" u="sng" dirty="0" smtClean="0">
                <a:solidFill>
                  <a:srgbClr val="1C7DDB"/>
                </a:solidFill>
                <a:latin typeface="Abadi" panose="020B0604020104020204" pitchFamily="34" charset="0"/>
              </a:rPr>
              <a:t>github.com/bigayass/Falcon9Prediction/blob/master/EDA%20with%20SQL.ipynb</a:t>
            </a:r>
            <a:endParaRPr lang="en-US" sz="1600" u="sng" dirty="0"/>
          </a:p>
        </p:txBody>
      </p:sp>
      <p:pic>
        <p:nvPicPr>
          <p:cNvPr id="5" name="Picture 2" descr="IDEAS? What Should We Do N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oogle Shape;686;p28"/>
          <p:cNvGrpSpPr/>
          <p:nvPr/>
        </p:nvGrpSpPr>
        <p:grpSpPr>
          <a:xfrm rot="15474317" flipH="1">
            <a:off x="7741453" y="-70080"/>
            <a:ext cx="1138688" cy="1511933"/>
            <a:chOff x="1524875" y="1457426"/>
            <a:chExt cx="1866751" cy="2781328"/>
          </a:xfrm>
        </p:grpSpPr>
        <p:sp>
          <p:nvSpPr>
            <p:cNvPr id="7" name="Google Shape;687;p28"/>
            <p:cNvSpPr/>
            <p:nvPr/>
          </p:nvSpPr>
          <p:spPr>
            <a:xfrm>
              <a:off x="2854527" y="2613189"/>
              <a:ext cx="537099" cy="1065745"/>
            </a:xfrm>
            <a:custGeom>
              <a:avLst/>
              <a:gdLst/>
              <a:ahLst/>
              <a:cxnLst/>
              <a:rect l="l" t="t" r="r" b="b"/>
              <a:pathLst>
                <a:path w="29422" h="58381" extrusionOk="0">
                  <a:moveTo>
                    <a:pt x="15092" y="0"/>
                  </a:moveTo>
                  <a:cubicBezTo>
                    <a:pt x="12868" y="0"/>
                    <a:pt x="11026" y="998"/>
                    <a:pt x="11026" y="998"/>
                  </a:cubicBezTo>
                  <a:lnTo>
                    <a:pt x="1" y="31704"/>
                  </a:lnTo>
                  <a:cubicBezTo>
                    <a:pt x="1" y="31704"/>
                    <a:pt x="3283" y="28318"/>
                    <a:pt x="6909" y="28318"/>
                  </a:cubicBezTo>
                  <a:cubicBezTo>
                    <a:pt x="7546" y="28318"/>
                    <a:pt x="8193" y="28423"/>
                    <a:pt x="8835" y="28668"/>
                  </a:cubicBezTo>
                  <a:cubicBezTo>
                    <a:pt x="14512" y="30840"/>
                    <a:pt x="27486" y="58381"/>
                    <a:pt x="28539" y="58381"/>
                  </a:cubicBezTo>
                  <a:cubicBezTo>
                    <a:pt x="28548" y="58381"/>
                    <a:pt x="28556" y="58379"/>
                    <a:pt x="28564" y="58374"/>
                  </a:cubicBezTo>
                  <a:cubicBezTo>
                    <a:pt x="29421" y="57874"/>
                    <a:pt x="23099" y="5630"/>
                    <a:pt x="19622" y="1927"/>
                  </a:cubicBezTo>
                  <a:cubicBezTo>
                    <a:pt x="18231" y="445"/>
                    <a:pt x="16576" y="0"/>
                    <a:pt x="150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88;p28"/>
            <p:cNvSpPr/>
            <p:nvPr/>
          </p:nvSpPr>
          <p:spPr>
            <a:xfrm>
              <a:off x="2006785" y="3113096"/>
              <a:ext cx="955923" cy="1125658"/>
            </a:xfrm>
            <a:custGeom>
              <a:avLst/>
              <a:gdLst/>
              <a:ahLst/>
              <a:cxnLst/>
              <a:rect l="l" t="t" r="r" b="b"/>
              <a:pathLst>
                <a:path w="52365" h="61663" extrusionOk="0">
                  <a:moveTo>
                    <a:pt x="41863" y="6882"/>
                  </a:moveTo>
                  <a:lnTo>
                    <a:pt x="14705" y="0"/>
                  </a:lnTo>
                  <a:cubicBezTo>
                    <a:pt x="14705" y="0"/>
                    <a:pt x="0" y="5096"/>
                    <a:pt x="4823" y="19384"/>
                  </a:cubicBezTo>
                  <a:cubicBezTo>
                    <a:pt x="5311" y="20824"/>
                    <a:pt x="6989" y="15597"/>
                    <a:pt x="12264" y="17669"/>
                  </a:cubicBezTo>
                  <a:cubicBezTo>
                    <a:pt x="17526" y="19729"/>
                    <a:pt x="16622" y="25765"/>
                    <a:pt x="10287" y="31635"/>
                  </a:cubicBezTo>
                  <a:cubicBezTo>
                    <a:pt x="3953" y="37517"/>
                    <a:pt x="3453" y="43994"/>
                    <a:pt x="5061" y="46685"/>
                  </a:cubicBezTo>
                  <a:cubicBezTo>
                    <a:pt x="5573" y="47542"/>
                    <a:pt x="6335" y="39565"/>
                    <a:pt x="12526" y="40648"/>
                  </a:cubicBezTo>
                  <a:cubicBezTo>
                    <a:pt x="16050" y="41267"/>
                    <a:pt x="15657" y="46006"/>
                    <a:pt x="13514" y="48661"/>
                  </a:cubicBezTo>
                  <a:cubicBezTo>
                    <a:pt x="9311" y="53852"/>
                    <a:pt x="11169" y="60270"/>
                    <a:pt x="13526" y="61651"/>
                  </a:cubicBezTo>
                  <a:cubicBezTo>
                    <a:pt x="16133" y="61663"/>
                    <a:pt x="21444" y="56686"/>
                    <a:pt x="19729" y="50233"/>
                  </a:cubicBezTo>
                  <a:cubicBezTo>
                    <a:pt x="18777" y="46661"/>
                    <a:pt x="21265" y="42482"/>
                    <a:pt x="24944" y="43791"/>
                  </a:cubicBezTo>
                  <a:cubicBezTo>
                    <a:pt x="30873" y="45899"/>
                    <a:pt x="27242" y="53043"/>
                    <a:pt x="28099" y="52531"/>
                  </a:cubicBezTo>
                  <a:cubicBezTo>
                    <a:pt x="30790" y="50923"/>
                    <a:pt x="33433" y="44982"/>
                    <a:pt x="30671" y="36802"/>
                  </a:cubicBezTo>
                  <a:cubicBezTo>
                    <a:pt x="27909" y="28623"/>
                    <a:pt x="29980" y="22884"/>
                    <a:pt x="35600" y="23587"/>
                  </a:cubicBezTo>
                  <a:cubicBezTo>
                    <a:pt x="41208" y="24277"/>
                    <a:pt x="40196" y="29671"/>
                    <a:pt x="41303" y="28635"/>
                  </a:cubicBezTo>
                  <a:cubicBezTo>
                    <a:pt x="52364" y="18372"/>
                    <a:pt x="41863" y="6882"/>
                    <a:pt x="41863" y="6882"/>
                  </a:cubicBezTo>
                  <a:close/>
                </a:path>
              </a:pathLst>
            </a:custGeom>
            <a:gradFill>
              <a:gsLst>
                <a:gs pos="0">
                  <a:srgbClr val="FCBD24"/>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89;p28"/>
            <p:cNvSpPr/>
            <p:nvPr/>
          </p:nvSpPr>
          <p:spPr>
            <a:xfrm>
              <a:off x="1524875" y="2377896"/>
              <a:ext cx="789857" cy="834546"/>
            </a:xfrm>
            <a:custGeom>
              <a:avLst/>
              <a:gdLst/>
              <a:ahLst/>
              <a:cxnLst/>
              <a:rect l="l" t="t" r="r" b="b"/>
              <a:pathLst>
                <a:path w="43268" h="45716" extrusionOk="0">
                  <a:moveTo>
                    <a:pt x="37197" y="0"/>
                  </a:moveTo>
                  <a:cubicBezTo>
                    <a:pt x="36585" y="0"/>
                    <a:pt x="35936" y="98"/>
                    <a:pt x="35255" y="325"/>
                  </a:cubicBezTo>
                  <a:cubicBezTo>
                    <a:pt x="30445" y="1920"/>
                    <a:pt x="0" y="44830"/>
                    <a:pt x="500" y="45688"/>
                  </a:cubicBezTo>
                  <a:cubicBezTo>
                    <a:pt x="512" y="45707"/>
                    <a:pt x="536" y="45716"/>
                    <a:pt x="571" y="45716"/>
                  </a:cubicBezTo>
                  <a:cubicBezTo>
                    <a:pt x="2089" y="45716"/>
                    <a:pt x="25012" y="28945"/>
                    <a:pt x="31585" y="28945"/>
                  </a:cubicBezTo>
                  <a:cubicBezTo>
                    <a:pt x="31733" y="28945"/>
                    <a:pt x="31873" y="28954"/>
                    <a:pt x="32004" y="28971"/>
                  </a:cubicBezTo>
                  <a:cubicBezTo>
                    <a:pt x="36564" y="29567"/>
                    <a:pt x="38327" y="35841"/>
                    <a:pt x="38327" y="35841"/>
                  </a:cubicBezTo>
                  <a:lnTo>
                    <a:pt x="43268" y="3599"/>
                  </a:lnTo>
                  <a:cubicBezTo>
                    <a:pt x="43268" y="3599"/>
                    <a:pt x="40915" y="0"/>
                    <a:pt x="371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90;p28"/>
            <p:cNvSpPr/>
            <p:nvPr/>
          </p:nvSpPr>
          <p:spPr>
            <a:xfrm>
              <a:off x="2178071" y="1457426"/>
              <a:ext cx="1020035" cy="1828476"/>
            </a:xfrm>
            <a:custGeom>
              <a:avLst/>
              <a:gdLst/>
              <a:ahLst/>
              <a:cxnLst/>
              <a:rect l="l" t="t" r="r" b="b"/>
              <a:pathLst>
                <a:path w="55877" h="100163" extrusionOk="0">
                  <a:moveTo>
                    <a:pt x="42613" y="1"/>
                  </a:moveTo>
                  <a:cubicBezTo>
                    <a:pt x="42505" y="1"/>
                    <a:pt x="42402" y="25"/>
                    <a:pt x="42327" y="70"/>
                  </a:cubicBezTo>
                  <a:cubicBezTo>
                    <a:pt x="42327" y="70"/>
                    <a:pt x="26373" y="10762"/>
                    <a:pt x="14514" y="28657"/>
                  </a:cubicBezTo>
                  <a:cubicBezTo>
                    <a:pt x="2656" y="46540"/>
                    <a:pt x="1" y="89331"/>
                    <a:pt x="1" y="89331"/>
                  </a:cubicBezTo>
                  <a:cubicBezTo>
                    <a:pt x="1" y="89331"/>
                    <a:pt x="5430" y="95594"/>
                    <a:pt x="17765" y="98713"/>
                  </a:cubicBezTo>
                  <a:cubicBezTo>
                    <a:pt x="22073" y="99807"/>
                    <a:pt x="25819" y="100163"/>
                    <a:pt x="28870" y="100163"/>
                  </a:cubicBezTo>
                  <a:cubicBezTo>
                    <a:pt x="34555" y="100163"/>
                    <a:pt x="37827" y="98927"/>
                    <a:pt x="37827" y="98927"/>
                  </a:cubicBezTo>
                  <a:cubicBezTo>
                    <a:pt x="37827" y="98927"/>
                    <a:pt x="55877" y="60042"/>
                    <a:pt x="53972" y="38658"/>
                  </a:cubicBezTo>
                  <a:cubicBezTo>
                    <a:pt x="52067" y="17275"/>
                    <a:pt x="43137" y="272"/>
                    <a:pt x="43137" y="272"/>
                  </a:cubicBezTo>
                  <a:cubicBezTo>
                    <a:pt x="43044" y="86"/>
                    <a:pt x="42818" y="1"/>
                    <a:pt x="426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91;p28"/>
            <p:cNvSpPr/>
            <p:nvPr/>
          </p:nvSpPr>
          <p:spPr>
            <a:xfrm>
              <a:off x="2234595" y="2508815"/>
              <a:ext cx="841811" cy="322548"/>
            </a:xfrm>
            <a:custGeom>
              <a:avLst/>
              <a:gdLst/>
              <a:ahLst/>
              <a:cxnLst/>
              <a:rect l="l" t="t" r="r" b="b"/>
              <a:pathLst>
                <a:path w="46114" h="17669" extrusionOk="0">
                  <a:moveTo>
                    <a:pt x="1215" y="0"/>
                  </a:moveTo>
                  <a:cubicBezTo>
                    <a:pt x="774" y="2167"/>
                    <a:pt x="369" y="4322"/>
                    <a:pt x="0" y="6429"/>
                  </a:cubicBezTo>
                  <a:cubicBezTo>
                    <a:pt x="14133" y="12013"/>
                    <a:pt x="29028" y="15300"/>
                    <a:pt x="44053" y="17669"/>
                  </a:cubicBezTo>
                  <a:cubicBezTo>
                    <a:pt x="44756" y="15561"/>
                    <a:pt x="45446" y="13395"/>
                    <a:pt x="46113" y="11192"/>
                  </a:cubicBezTo>
                  <a:cubicBezTo>
                    <a:pt x="41672" y="10620"/>
                    <a:pt x="37243" y="9846"/>
                    <a:pt x="32861" y="8870"/>
                  </a:cubicBezTo>
                  <a:cubicBezTo>
                    <a:pt x="22146" y="6489"/>
                    <a:pt x="11502" y="3810"/>
                    <a:pt x="12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92;p28"/>
            <p:cNvSpPr/>
            <p:nvPr/>
          </p:nvSpPr>
          <p:spPr>
            <a:xfrm>
              <a:off x="2507390" y="1989519"/>
              <a:ext cx="504057" cy="504039"/>
            </a:xfrm>
            <a:custGeom>
              <a:avLst/>
              <a:gdLst/>
              <a:ahLst/>
              <a:cxnLst/>
              <a:rect l="l" t="t" r="r" b="b"/>
              <a:pathLst>
                <a:path w="27612" h="27611" extrusionOk="0">
                  <a:moveTo>
                    <a:pt x="13800" y="0"/>
                  </a:moveTo>
                  <a:cubicBezTo>
                    <a:pt x="6180" y="0"/>
                    <a:pt x="1" y="6191"/>
                    <a:pt x="1" y="13811"/>
                  </a:cubicBezTo>
                  <a:cubicBezTo>
                    <a:pt x="1" y="21431"/>
                    <a:pt x="6180" y="27611"/>
                    <a:pt x="13800" y="27611"/>
                  </a:cubicBezTo>
                  <a:cubicBezTo>
                    <a:pt x="21432" y="27611"/>
                    <a:pt x="27611" y="21431"/>
                    <a:pt x="27611" y="13811"/>
                  </a:cubicBezTo>
                  <a:cubicBezTo>
                    <a:pt x="27611" y="6191"/>
                    <a:pt x="21432" y="0"/>
                    <a:pt x="13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3;p28"/>
            <p:cNvSpPr/>
            <p:nvPr/>
          </p:nvSpPr>
          <p:spPr>
            <a:xfrm>
              <a:off x="2555004" y="2037334"/>
              <a:ext cx="408839" cy="408638"/>
            </a:xfrm>
            <a:custGeom>
              <a:avLst/>
              <a:gdLst/>
              <a:ahLst/>
              <a:cxnLst/>
              <a:rect l="l" t="t" r="r" b="b"/>
              <a:pathLst>
                <a:path w="22396" h="22385" extrusionOk="0">
                  <a:moveTo>
                    <a:pt x="11192" y="0"/>
                  </a:moveTo>
                  <a:cubicBezTo>
                    <a:pt x="5013" y="0"/>
                    <a:pt x="0" y="5013"/>
                    <a:pt x="0" y="11192"/>
                  </a:cubicBezTo>
                  <a:cubicBezTo>
                    <a:pt x="0" y="17372"/>
                    <a:pt x="5013" y="22384"/>
                    <a:pt x="11192" y="22384"/>
                  </a:cubicBezTo>
                  <a:cubicBezTo>
                    <a:pt x="17383" y="22384"/>
                    <a:pt x="22396" y="17372"/>
                    <a:pt x="22396" y="11192"/>
                  </a:cubicBezTo>
                  <a:cubicBezTo>
                    <a:pt x="22396" y="5013"/>
                    <a:pt x="17383" y="0"/>
                    <a:pt x="11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ZoneTexte 13"/>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36154916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34" name="Google Shape;634;p26"/>
          <p:cNvSpPr txBox="1">
            <a:spLocks noGrp="1"/>
          </p:cNvSpPr>
          <p:nvPr>
            <p:ph type="title"/>
          </p:nvPr>
        </p:nvSpPr>
        <p:spPr>
          <a:xfrm>
            <a:off x="602297" y="455166"/>
            <a:ext cx="7708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smtClean="0">
                <a:solidFill>
                  <a:srgbClr val="23295F"/>
                </a:solidFill>
              </a:rPr>
              <a:t>Build an Interactive MAP with Folium</a:t>
            </a:r>
            <a:endParaRPr dirty="0">
              <a:solidFill>
                <a:srgbClr val="23295F"/>
              </a:solidFill>
            </a:endParaRPr>
          </a:p>
        </p:txBody>
      </p:sp>
      <p:cxnSp>
        <p:nvCxnSpPr>
          <p:cNvPr id="3" name="Connecteur droit 2"/>
          <p:cNvCxnSpPr/>
          <p:nvPr/>
        </p:nvCxnSpPr>
        <p:spPr>
          <a:xfrm flipV="1">
            <a:off x="602297" y="1055009"/>
            <a:ext cx="7973890" cy="49088"/>
          </a:xfrm>
          <a:prstGeom prst="line">
            <a:avLst/>
          </a:prstGeom>
          <a:ln w="12700">
            <a:solidFill>
              <a:srgbClr val="23295F"/>
            </a:solidFill>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602297" y="1427112"/>
            <a:ext cx="7973891" cy="3144451"/>
          </a:xfrm>
          <a:prstGeom prst="rect">
            <a:avLst/>
          </a:prstGeom>
          <a:noFill/>
        </p:spPr>
        <p:txBody>
          <a:bodyPr wrap="square" rtlCol="0">
            <a:spAutoFit/>
          </a:bodyPr>
          <a:lstStyle/>
          <a:p>
            <a:pPr marL="285750" indent="-285750">
              <a:spcBef>
                <a:spcPts val="1400"/>
              </a:spcBef>
              <a:buFont typeface="Arial" panose="020B0604020202020204" pitchFamily="34" charset="0"/>
              <a:buChar char="•"/>
            </a:pPr>
            <a:r>
              <a:rPr lang="en-US" dirty="0" smtClean="0">
                <a:latin typeface="Roboto"/>
                <a:ea typeface="Roboto"/>
                <a:cs typeface="Roboto"/>
              </a:rPr>
              <a:t>We </a:t>
            </a:r>
            <a:r>
              <a:rPr lang="en-US" dirty="0">
                <a:latin typeface="Roboto"/>
                <a:ea typeface="Roboto"/>
                <a:cs typeface="Roboto"/>
              </a:rPr>
              <a:t>marked all launch sites, and added map objects such as markers, circles, lines to mark the success or failure of launches for each site on the folium map.</a:t>
            </a:r>
          </a:p>
          <a:p>
            <a:pPr marL="285750" indent="-285750">
              <a:spcBef>
                <a:spcPts val="1400"/>
              </a:spcBef>
              <a:buFont typeface="Arial" panose="020B0604020202020204" pitchFamily="34" charset="0"/>
              <a:buChar char="•"/>
            </a:pPr>
            <a:r>
              <a:rPr lang="en-US" dirty="0">
                <a:latin typeface="Roboto"/>
                <a:ea typeface="Roboto"/>
                <a:cs typeface="Roboto"/>
              </a:rPr>
              <a:t>We assigned the feature launch outcomes (failure or success) to class 0 and 1.i.e., 0 for failure, and 1 for success.</a:t>
            </a:r>
          </a:p>
          <a:p>
            <a:pPr marL="285750" indent="-285750">
              <a:spcBef>
                <a:spcPts val="1400"/>
              </a:spcBef>
              <a:buFont typeface="Arial" panose="020B0604020202020204" pitchFamily="34" charset="0"/>
              <a:buChar char="•"/>
            </a:pPr>
            <a:r>
              <a:rPr lang="en-US" dirty="0">
                <a:latin typeface="Roboto"/>
                <a:ea typeface="Roboto"/>
                <a:cs typeface="Roboto"/>
              </a:rPr>
              <a:t>Using the color-labeled marker clusters, we identified which launch sites have relatively high success rate. </a:t>
            </a:r>
          </a:p>
          <a:p>
            <a:pPr marL="285750" indent="-285750">
              <a:spcBef>
                <a:spcPts val="1400"/>
              </a:spcBef>
              <a:buFont typeface="Arial" panose="020B0604020202020204" pitchFamily="34" charset="0"/>
              <a:buChar char="•"/>
            </a:pPr>
            <a:r>
              <a:rPr lang="en-US" dirty="0">
                <a:latin typeface="Roboto"/>
                <a:ea typeface="Roboto"/>
                <a:cs typeface="Roboto"/>
              </a:rPr>
              <a:t>We calculated the distances between a launch site to its proximities. We answered some question for </a:t>
            </a:r>
            <a:r>
              <a:rPr lang="en-US" dirty="0" smtClean="0">
                <a:latin typeface="Roboto"/>
                <a:ea typeface="Roboto"/>
                <a:cs typeface="Roboto"/>
              </a:rPr>
              <a:t>instance :</a:t>
            </a:r>
          </a:p>
          <a:p>
            <a:pPr lvl="5">
              <a:spcBef>
                <a:spcPts val="1400"/>
              </a:spcBef>
            </a:pPr>
            <a:r>
              <a:rPr lang="en-US" sz="1000" dirty="0" smtClean="0">
                <a:solidFill>
                  <a:srgbClr val="23295F"/>
                </a:solidFill>
                <a:latin typeface="Abadi"/>
              </a:rPr>
              <a:t>	- </a:t>
            </a:r>
            <a:r>
              <a:rPr lang="en-US" dirty="0" smtClean="0">
                <a:solidFill>
                  <a:srgbClr val="23295F"/>
                </a:solidFill>
                <a:latin typeface="Abadi"/>
              </a:rPr>
              <a:t>Are </a:t>
            </a:r>
            <a:r>
              <a:rPr lang="en-US" dirty="0">
                <a:solidFill>
                  <a:srgbClr val="23295F"/>
                </a:solidFill>
                <a:latin typeface="Abadi"/>
              </a:rPr>
              <a:t>launch sites near railways, highways and coastlines.</a:t>
            </a:r>
          </a:p>
          <a:p>
            <a:pPr lvl="5">
              <a:spcBef>
                <a:spcPts val="1400"/>
              </a:spcBef>
            </a:pPr>
            <a:r>
              <a:rPr lang="en-US" dirty="0" smtClean="0">
                <a:solidFill>
                  <a:srgbClr val="23295F"/>
                </a:solidFill>
                <a:latin typeface="Abadi"/>
              </a:rPr>
              <a:t>	- Do </a:t>
            </a:r>
            <a:r>
              <a:rPr lang="en-US" dirty="0">
                <a:solidFill>
                  <a:srgbClr val="23295F"/>
                </a:solidFill>
                <a:latin typeface="Abadi"/>
              </a:rPr>
              <a:t>launch sites keep certain distance away from cities</a:t>
            </a:r>
            <a:r>
              <a:rPr lang="en-US" dirty="0" smtClean="0">
                <a:solidFill>
                  <a:srgbClr val="23295F"/>
                </a:solidFill>
                <a:latin typeface="Abadi"/>
              </a:rPr>
              <a:t>.</a:t>
            </a:r>
            <a:endParaRPr lang="en-US" dirty="0">
              <a:solidFill>
                <a:srgbClr val="23295F"/>
              </a:solidFill>
              <a:latin typeface="Abadi"/>
            </a:endParaRPr>
          </a:p>
        </p:txBody>
      </p:sp>
      <p:pic>
        <p:nvPicPr>
          <p:cNvPr id="5" name="Picture 2" descr="IDEAS? What Should We Do N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oogle Shape;686;p28"/>
          <p:cNvGrpSpPr/>
          <p:nvPr/>
        </p:nvGrpSpPr>
        <p:grpSpPr>
          <a:xfrm rot="15474317" flipH="1">
            <a:off x="7741453" y="-70080"/>
            <a:ext cx="1138688" cy="1511933"/>
            <a:chOff x="1524875" y="1457426"/>
            <a:chExt cx="1866751" cy="2781328"/>
          </a:xfrm>
        </p:grpSpPr>
        <p:sp>
          <p:nvSpPr>
            <p:cNvPr id="7" name="Google Shape;687;p28"/>
            <p:cNvSpPr/>
            <p:nvPr/>
          </p:nvSpPr>
          <p:spPr>
            <a:xfrm>
              <a:off x="2854527" y="2613189"/>
              <a:ext cx="537099" cy="1065745"/>
            </a:xfrm>
            <a:custGeom>
              <a:avLst/>
              <a:gdLst/>
              <a:ahLst/>
              <a:cxnLst/>
              <a:rect l="l" t="t" r="r" b="b"/>
              <a:pathLst>
                <a:path w="29422" h="58381" extrusionOk="0">
                  <a:moveTo>
                    <a:pt x="15092" y="0"/>
                  </a:moveTo>
                  <a:cubicBezTo>
                    <a:pt x="12868" y="0"/>
                    <a:pt x="11026" y="998"/>
                    <a:pt x="11026" y="998"/>
                  </a:cubicBezTo>
                  <a:lnTo>
                    <a:pt x="1" y="31704"/>
                  </a:lnTo>
                  <a:cubicBezTo>
                    <a:pt x="1" y="31704"/>
                    <a:pt x="3283" y="28318"/>
                    <a:pt x="6909" y="28318"/>
                  </a:cubicBezTo>
                  <a:cubicBezTo>
                    <a:pt x="7546" y="28318"/>
                    <a:pt x="8193" y="28423"/>
                    <a:pt x="8835" y="28668"/>
                  </a:cubicBezTo>
                  <a:cubicBezTo>
                    <a:pt x="14512" y="30840"/>
                    <a:pt x="27486" y="58381"/>
                    <a:pt x="28539" y="58381"/>
                  </a:cubicBezTo>
                  <a:cubicBezTo>
                    <a:pt x="28548" y="58381"/>
                    <a:pt x="28556" y="58379"/>
                    <a:pt x="28564" y="58374"/>
                  </a:cubicBezTo>
                  <a:cubicBezTo>
                    <a:pt x="29421" y="57874"/>
                    <a:pt x="23099" y="5630"/>
                    <a:pt x="19622" y="1927"/>
                  </a:cubicBezTo>
                  <a:cubicBezTo>
                    <a:pt x="18231" y="445"/>
                    <a:pt x="16576" y="0"/>
                    <a:pt x="150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88;p28"/>
            <p:cNvSpPr/>
            <p:nvPr/>
          </p:nvSpPr>
          <p:spPr>
            <a:xfrm>
              <a:off x="2006785" y="3113096"/>
              <a:ext cx="955923" cy="1125658"/>
            </a:xfrm>
            <a:custGeom>
              <a:avLst/>
              <a:gdLst/>
              <a:ahLst/>
              <a:cxnLst/>
              <a:rect l="l" t="t" r="r" b="b"/>
              <a:pathLst>
                <a:path w="52365" h="61663" extrusionOk="0">
                  <a:moveTo>
                    <a:pt x="41863" y="6882"/>
                  </a:moveTo>
                  <a:lnTo>
                    <a:pt x="14705" y="0"/>
                  </a:lnTo>
                  <a:cubicBezTo>
                    <a:pt x="14705" y="0"/>
                    <a:pt x="0" y="5096"/>
                    <a:pt x="4823" y="19384"/>
                  </a:cubicBezTo>
                  <a:cubicBezTo>
                    <a:pt x="5311" y="20824"/>
                    <a:pt x="6989" y="15597"/>
                    <a:pt x="12264" y="17669"/>
                  </a:cubicBezTo>
                  <a:cubicBezTo>
                    <a:pt x="17526" y="19729"/>
                    <a:pt x="16622" y="25765"/>
                    <a:pt x="10287" y="31635"/>
                  </a:cubicBezTo>
                  <a:cubicBezTo>
                    <a:pt x="3953" y="37517"/>
                    <a:pt x="3453" y="43994"/>
                    <a:pt x="5061" y="46685"/>
                  </a:cubicBezTo>
                  <a:cubicBezTo>
                    <a:pt x="5573" y="47542"/>
                    <a:pt x="6335" y="39565"/>
                    <a:pt x="12526" y="40648"/>
                  </a:cubicBezTo>
                  <a:cubicBezTo>
                    <a:pt x="16050" y="41267"/>
                    <a:pt x="15657" y="46006"/>
                    <a:pt x="13514" y="48661"/>
                  </a:cubicBezTo>
                  <a:cubicBezTo>
                    <a:pt x="9311" y="53852"/>
                    <a:pt x="11169" y="60270"/>
                    <a:pt x="13526" y="61651"/>
                  </a:cubicBezTo>
                  <a:cubicBezTo>
                    <a:pt x="16133" y="61663"/>
                    <a:pt x="21444" y="56686"/>
                    <a:pt x="19729" y="50233"/>
                  </a:cubicBezTo>
                  <a:cubicBezTo>
                    <a:pt x="18777" y="46661"/>
                    <a:pt x="21265" y="42482"/>
                    <a:pt x="24944" y="43791"/>
                  </a:cubicBezTo>
                  <a:cubicBezTo>
                    <a:pt x="30873" y="45899"/>
                    <a:pt x="27242" y="53043"/>
                    <a:pt x="28099" y="52531"/>
                  </a:cubicBezTo>
                  <a:cubicBezTo>
                    <a:pt x="30790" y="50923"/>
                    <a:pt x="33433" y="44982"/>
                    <a:pt x="30671" y="36802"/>
                  </a:cubicBezTo>
                  <a:cubicBezTo>
                    <a:pt x="27909" y="28623"/>
                    <a:pt x="29980" y="22884"/>
                    <a:pt x="35600" y="23587"/>
                  </a:cubicBezTo>
                  <a:cubicBezTo>
                    <a:pt x="41208" y="24277"/>
                    <a:pt x="40196" y="29671"/>
                    <a:pt x="41303" y="28635"/>
                  </a:cubicBezTo>
                  <a:cubicBezTo>
                    <a:pt x="52364" y="18372"/>
                    <a:pt x="41863" y="6882"/>
                    <a:pt x="41863" y="6882"/>
                  </a:cubicBezTo>
                  <a:close/>
                </a:path>
              </a:pathLst>
            </a:custGeom>
            <a:gradFill>
              <a:gsLst>
                <a:gs pos="0">
                  <a:srgbClr val="FCBD24"/>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89;p28"/>
            <p:cNvSpPr/>
            <p:nvPr/>
          </p:nvSpPr>
          <p:spPr>
            <a:xfrm>
              <a:off x="1524875" y="2377896"/>
              <a:ext cx="789857" cy="834546"/>
            </a:xfrm>
            <a:custGeom>
              <a:avLst/>
              <a:gdLst/>
              <a:ahLst/>
              <a:cxnLst/>
              <a:rect l="l" t="t" r="r" b="b"/>
              <a:pathLst>
                <a:path w="43268" h="45716" extrusionOk="0">
                  <a:moveTo>
                    <a:pt x="37197" y="0"/>
                  </a:moveTo>
                  <a:cubicBezTo>
                    <a:pt x="36585" y="0"/>
                    <a:pt x="35936" y="98"/>
                    <a:pt x="35255" y="325"/>
                  </a:cubicBezTo>
                  <a:cubicBezTo>
                    <a:pt x="30445" y="1920"/>
                    <a:pt x="0" y="44830"/>
                    <a:pt x="500" y="45688"/>
                  </a:cubicBezTo>
                  <a:cubicBezTo>
                    <a:pt x="512" y="45707"/>
                    <a:pt x="536" y="45716"/>
                    <a:pt x="571" y="45716"/>
                  </a:cubicBezTo>
                  <a:cubicBezTo>
                    <a:pt x="2089" y="45716"/>
                    <a:pt x="25012" y="28945"/>
                    <a:pt x="31585" y="28945"/>
                  </a:cubicBezTo>
                  <a:cubicBezTo>
                    <a:pt x="31733" y="28945"/>
                    <a:pt x="31873" y="28954"/>
                    <a:pt x="32004" y="28971"/>
                  </a:cubicBezTo>
                  <a:cubicBezTo>
                    <a:pt x="36564" y="29567"/>
                    <a:pt x="38327" y="35841"/>
                    <a:pt x="38327" y="35841"/>
                  </a:cubicBezTo>
                  <a:lnTo>
                    <a:pt x="43268" y="3599"/>
                  </a:lnTo>
                  <a:cubicBezTo>
                    <a:pt x="43268" y="3599"/>
                    <a:pt x="40915" y="0"/>
                    <a:pt x="371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90;p28"/>
            <p:cNvSpPr/>
            <p:nvPr/>
          </p:nvSpPr>
          <p:spPr>
            <a:xfrm>
              <a:off x="2178071" y="1457426"/>
              <a:ext cx="1020035" cy="1828476"/>
            </a:xfrm>
            <a:custGeom>
              <a:avLst/>
              <a:gdLst/>
              <a:ahLst/>
              <a:cxnLst/>
              <a:rect l="l" t="t" r="r" b="b"/>
              <a:pathLst>
                <a:path w="55877" h="100163" extrusionOk="0">
                  <a:moveTo>
                    <a:pt x="42613" y="1"/>
                  </a:moveTo>
                  <a:cubicBezTo>
                    <a:pt x="42505" y="1"/>
                    <a:pt x="42402" y="25"/>
                    <a:pt x="42327" y="70"/>
                  </a:cubicBezTo>
                  <a:cubicBezTo>
                    <a:pt x="42327" y="70"/>
                    <a:pt x="26373" y="10762"/>
                    <a:pt x="14514" y="28657"/>
                  </a:cubicBezTo>
                  <a:cubicBezTo>
                    <a:pt x="2656" y="46540"/>
                    <a:pt x="1" y="89331"/>
                    <a:pt x="1" y="89331"/>
                  </a:cubicBezTo>
                  <a:cubicBezTo>
                    <a:pt x="1" y="89331"/>
                    <a:pt x="5430" y="95594"/>
                    <a:pt x="17765" y="98713"/>
                  </a:cubicBezTo>
                  <a:cubicBezTo>
                    <a:pt x="22073" y="99807"/>
                    <a:pt x="25819" y="100163"/>
                    <a:pt x="28870" y="100163"/>
                  </a:cubicBezTo>
                  <a:cubicBezTo>
                    <a:pt x="34555" y="100163"/>
                    <a:pt x="37827" y="98927"/>
                    <a:pt x="37827" y="98927"/>
                  </a:cubicBezTo>
                  <a:cubicBezTo>
                    <a:pt x="37827" y="98927"/>
                    <a:pt x="55877" y="60042"/>
                    <a:pt x="53972" y="38658"/>
                  </a:cubicBezTo>
                  <a:cubicBezTo>
                    <a:pt x="52067" y="17275"/>
                    <a:pt x="43137" y="272"/>
                    <a:pt x="43137" y="272"/>
                  </a:cubicBezTo>
                  <a:cubicBezTo>
                    <a:pt x="43044" y="86"/>
                    <a:pt x="42818" y="1"/>
                    <a:pt x="426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91;p28"/>
            <p:cNvSpPr/>
            <p:nvPr/>
          </p:nvSpPr>
          <p:spPr>
            <a:xfrm>
              <a:off x="2234595" y="2508815"/>
              <a:ext cx="841811" cy="322548"/>
            </a:xfrm>
            <a:custGeom>
              <a:avLst/>
              <a:gdLst/>
              <a:ahLst/>
              <a:cxnLst/>
              <a:rect l="l" t="t" r="r" b="b"/>
              <a:pathLst>
                <a:path w="46114" h="17669" extrusionOk="0">
                  <a:moveTo>
                    <a:pt x="1215" y="0"/>
                  </a:moveTo>
                  <a:cubicBezTo>
                    <a:pt x="774" y="2167"/>
                    <a:pt x="369" y="4322"/>
                    <a:pt x="0" y="6429"/>
                  </a:cubicBezTo>
                  <a:cubicBezTo>
                    <a:pt x="14133" y="12013"/>
                    <a:pt x="29028" y="15300"/>
                    <a:pt x="44053" y="17669"/>
                  </a:cubicBezTo>
                  <a:cubicBezTo>
                    <a:pt x="44756" y="15561"/>
                    <a:pt x="45446" y="13395"/>
                    <a:pt x="46113" y="11192"/>
                  </a:cubicBezTo>
                  <a:cubicBezTo>
                    <a:pt x="41672" y="10620"/>
                    <a:pt x="37243" y="9846"/>
                    <a:pt x="32861" y="8870"/>
                  </a:cubicBezTo>
                  <a:cubicBezTo>
                    <a:pt x="22146" y="6489"/>
                    <a:pt x="11502" y="3810"/>
                    <a:pt x="12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92;p28"/>
            <p:cNvSpPr/>
            <p:nvPr/>
          </p:nvSpPr>
          <p:spPr>
            <a:xfrm>
              <a:off x="2507390" y="1989519"/>
              <a:ext cx="504057" cy="504039"/>
            </a:xfrm>
            <a:custGeom>
              <a:avLst/>
              <a:gdLst/>
              <a:ahLst/>
              <a:cxnLst/>
              <a:rect l="l" t="t" r="r" b="b"/>
              <a:pathLst>
                <a:path w="27612" h="27611" extrusionOk="0">
                  <a:moveTo>
                    <a:pt x="13800" y="0"/>
                  </a:moveTo>
                  <a:cubicBezTo>
                    <a:pt x="6180" y="0"/>
                    <a:pt x="1" y="6191"/>
                    <a:pt x="1" y="13811"/>
                  </a:cubicBezTo>
                  <a:cubicBezTo>
                    <a:pt x="1" y="21431"/>
                    <a:pt x="6180" y="27611"/>
                    <a:pt x="13800" y="27611"/>
                  </a:cubicBezTo>
                  <a:cubicBezTo>
                    <a:pt x="21432" y="27611"/>
                    <a:pt x="27611" y="21431"/>
                    <a:pt x="27611" y="13811"/>
                  </a:cubicBezTo>
                  <a:cubicBezTo>
                    <a:pt x="27611" y="6191"/>
                    <a:pt x="21432" y="0"/>
                    <a:pt x="13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3;p28"/>
            <p:cNvSpPr/>
            <p:nvPr/>
          </p:nvSpPr>
          <p:spPr>
            <a:xfrm>
              <a:off x="2555004" y="2037334"/>
              <a:ext cx="408839" cy="408638"/>
            </a:xfrm>
            <a:custGeom>
              <a:avLst/>
              <a:gdLst/>
              <a:ahLst/>
              <a:cxnLst/>
              <a:rect l="l" t="t" r="r" b="b"/>
              <a:pathLst>
                <a:path w="22396" h="22385" extrusionOk="0">
                  <a:moveTo>
                    <a:pt x="11192" y="0"/>
                  </a:moveTo>
                  <a:cubicBezTo>
                    <a:pt x="5013" y="0"/>
                    <a:pt x="0" y="5013"/>
                    <a:pt x="0" y="11192"/>
                  </a:cubicBezTo>
                  <a:cubicBezTo>
                    <a:pt x="0" y="17372"/>
                    <a:pt x="5013" y="22384"/>
                    <a:pt x="11192" y="22384"/>
                  </a:cubicBezTo>
                  <a:cubicBezTo>
                    <a:pt x="17383" y="22384"/>
                    <a:pt x="22396" y="17372"/>
                    <a:pt x="22396" y="11192"/>
                  </a:cubicBezTo>
                  <a:cubicBezTo>
                    <a:pt x="22396" y="5013"/>
                    <a:pt x="17383" y="0"/>
                    <a:pt x="11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ZoneTexte 13"/>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9738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34" name="Google Shape;634;p26"/>
          <p:cNvSpPr txBox="1">
            <a:spLocks noGrp="1"/>
          </p:cNvSpPr>
          <p:nvPr>
            <p:ph type="title"/>
          </p:nvPr>
        </p:nvSpPr>
        <p:spPr>
          <a:xfrm>
            <a:off x="602297" y="455166"/>
            <a:ext cx="7708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smtClean="0">
                <a:solidFill>
                  <a:srgbClr val="23295F"/>
                </a:solidFill>
              </a:rPr>
              <a:t>Build a Dashboard with Plotly DASH</a:t>
            </a:r>
            <a:endParaRPr dirty="0">
              <a:solidFill>
                <a:srgbClr val="23295F"/>
              </a:solidFill>
            </a:endParaRPr>
          </a:p>
        </p:txBody>
      </p:sp>
      <p:cxnSp>
        <p:nvCxnSpPr>
          <p:cNvPr id="3" name="Connecteur droit 2"/>
          <p:cNvCxnSpPr/>
          <p:nvPr/>
        </p:nvCxnSpPr>
        <p:spPr>
          <a:xfrm flipV="1">
            <a:off x="602297" y="1055009"/>
            <a:ext cx="7973890" cy="49088"/>
          </a:xfrm>
          <a:prstGeom prst="line">
            <a:avLst/>
          </a:prstGeom>
          <a:ln w="12700">
            <a:solidFill>
              <a:srgbClr val="23295F"/>
            </a:solidFill>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602296" y="1732748"/>
            <a:ext cx="7973891" cy="2287806"/>
          </a:xfrm>
          <a:prstGeom prst="rect">
            <a:avLst/>
          </a:prstGeom>
          <a:noFill/>
        </p:spPr>
        <p:txBody>
          <a:bodyPr wrap="square" rtlCol="0">
            <a:spAutoFit/>
          </a:bodyPr>
          <a:lstStyle/>
          <a:p>
            <a:pPr marL="285750" indent="-285750">
              <a:spcBef>
                <a:spcPts val="1400"/>
              </a:spcBef>
              <a:buFont typeface="Arial" panose="020B0604020202020204" pitchFamily="34" charset="0"/>
              <a:buChar char="•"/>
            </a:pPr>
            <a:r>
              <a:rPr lang="en-US" sz="1600" dirty="0" smtClean="0">
                <a:latin typeface="Roboto"/>
                <a:ea typeface="Roboto"/>
                <a:cs typeface="Roboto"/>
              </a:rPr>
              <a:t>We </a:t>
            </a:r>
            <a:r>
              <a:rPr lang="en-US" sz="1600" dirty="0">
                <a:latin typeface="Roboto"/>
                <a:ea typeface="Roboto"/>
                <a:cs typeface="Roboto"/>
              </a:rPr>
              <a:t>built an interactive dashboard with </a:t>
            </a:r>
            <a:r>
              <a:rPr lang="en-US" sz="1600" dirty="0" err="1">
                <a:latin typeface="Roboto"/>
                <a:ea typeface="Roboto"/>
                <a:cs typeface="Roboto"/>
              </a:rPr>
              <a:t>Plotly</a:t>
            </a:r>
            <a:r>
              <a:rPr lang="en-US" sz="1600" dirty="0">
                <a:latin typeface="Roboto"/>
                <a:ea typeface="Roboto"/>
                <a:cs typeface="Roboto"/>
              </a:rPr>
              <a:t> </a:t>
            </a:r>
            <a:r>
              <a:rPr lang="en-US" sz="1600" dirty="0" smtClean="0">
                <a:latin typeface="Roboto"/>
                <a:ea typeface="Roboto"/>
                <a:cs typeface="Roboto"/>
              </a:rPr>
              <a:t>Dash</a:t>
            </a:r>
            <a:endParaRPr lang="en-US" sz="1600" dirty="0">
              <a:latin typeface="Roboto"/>
              <a:ea typeface="Roboto"/>
              <a:cs typeface="Roboto"/>
            </a:endParaRPr>
          </a:p>
          <a:p>
            <a:pPr marL="285750" indent="-285750">
              <a:spcBef>
                <a:spcPts val="1400"/>
              </a:spcBef>
              <a:buFont typeface="Arial" panose="020B0604020202020204" pitchFamily="34" charset="0"/>
              <a:buChar char="•"/>
            </a:pPr>
            <a:r>
              <a:rPr lang="en-US" sz="1600" dirty="0">
                <a:latin typeface="Roboto"/>
                <a:ea typeface="Roboto"/>
                <a:cs typeface="Roboto"/>
              </a:rPr>
              <a:t>We plotted pie charts showing the total launches by a certain sites</a:t>
            </a:r>
          </a:p>
          <a:p>
            <a:pPr marL="285750" indent="-285750">
              <a:spcBef>
                <a:spcPts val="1400"/>
              </a:spcBef>
              <a:buFont typeface="Arial" panose="020B0604020202020204" pitchFamily="34" charset="0"/>
              <a:buChar char="•"/>
            </a:pPr>
            <a:r>
              <a:rPr lang="en-US" sz="1600" dirty="0">
                <a:latin typeface="Roboto"/>
                <a:ea typeface="Roboto"/>
                <a:cs typeface="Roboto"/>
              </a:rPr>
              <a:t>We plotted scatter graph showing the relationship with Outcome and Payload Mass (Kg) for the different booster version.</a:t>
            </a:r>
          </a:p>
          <a:p>
            <a:pPr>
              <a:spcBef>
                <a:spcPts val="1400"/>
              </a:spcBef>
            </a:pPr>
            <a:r>
              <a:rPr lang="en-US" sz="1600" dirty="0">
                <a:latin typeface="Roboto"/>
                <a:ea typeface="Roboto"/>
                <a:cs typeface="Roboto"/>
              </a:rPr>
              <a:t>The link to the notebook </a:t>
            </a:r>
            <a:r>
              <a:rPr lang="en-US" sz="1600" dirty="0" smtClean="0">
                <a:latin typeface="Roboto"/>
                <a:ea typeface="Roboto"/>
                <a:cs typeface="Roboto"/>
              </a:rPr>
              <a:t>is :</a:t>
            </a:r>
          </a:p>
          <a:p>
            <a:pPr>
              <a:spcBef>
                <a:spcPts val="1400"/>
              </a:spcBef>
            </a:pPr>
            <a:r>
              <a:rPr lang="en-US" sz="1600" u="sng" dirty="0" smtClean="0">
                <a:solidFill>
                  <a:srgbClr val="1C7DDB"/>
                </a:solidFill>
                <a:latin typeface="Abadi" panose="020B0604020104020204" pitchFamily="34" charset="0"/>
              </a:rPr>
              <a:t>https</a:t>
            </a:r>
            <a:r>
              <a:rPr lang="en-US" sz="1600" u="sng" dirty="0">
                <a:solidFill>
                  <a:srgbClr val="1C7DDB"/>
                </a:solidFill>
                <a:latin typeface="Abadi" panose="020B0604020104020204" pitchFamily="34" charset="0"/>
              </a:rPr>
              <a:t>://github.com/bigayass/Falcon9Prediction/blob/master/spacex_dash_app.py</a:t>
            </a:r>
            <a:endParaRPr lang="en-US" sz="1600" u="sng" dirty="0"/>
          </a:p>
        </p:txBody>
      </p:sp>
      <p:pic>
        <p:nvPicPr>
          <p:cNvPr id="5" name="Picture 2" descr="IDEAS? What Should We Do N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oogle Shape;686;p28"/>
          <p:cNvGrpSpPr/>
          <p:nvPr/>
        </p:nvGrpSpPr>
        <p:grpSpPr>
          <a:xfrm rot="15474317" flipH="1">
            <a:off x="7741453" y="-70080"/>
            <a:ext cx="1138688" cy="1511933"/>
            <a:chOff x="1524875" y="1457426"/>
            <a:chExt cx="1866751" cy="2781328"/>
          </a:xfrm>
        </p:grpSpPr>
        <p:sp>
          <p:nvSpPr>
            <p:cNvPr id="7" name="Google Shape;687;p28"/>
            <p:cNvSpPr/>
            <p:nvPr/>
          </p:nvSpPr>
          <p:spPr>
            <a:xfrm>
              <a:off x="2854527" y="2613189"/>
              <a:ext cx="537099" cy="1065745"/>
            </a:xfrm>
            <a:custGeom>
              <a:avLst/>
              <a:gdLst/>
              <a:ahLst/>
              <a:cxnLst/>
              <a:rect l="l" t="t" r="r" b="b"/>
              <a:pathLst>
                <a:path w="29422" h="58381" extrusionOk="0">
                  <a:moveTo>
                    <a:pt x="15092" y="0"/>
                  </a:moveTo>
                  <a:cubicBezTo>
                    <a:pt x="12868" y="0"/>
                    <a:pt x="11026" y="998"/>
                    <a:pt x="11026" y="998"/>
                  </a:cubicBezTo>
                  <a:lnTo>
                    <a:pt x="1" y="31704"/>
                  </a:lnTo>
                  <a:cubicBezTo>
                    <a:pt x="1" y="31704"/>
                    <a:pt x="3283" y="28318"/>
                    <a:pt x="6909" y="28318"/>
                  </a:cubicBezTo>
                  <a:cubicBezTo>
                    <a:pt x="7546" y="28318"/>
                    <a:pt x="8193" y="28423"/>
                    <a:pt x="8835" y="28668"/>
                  </a:cubicBezTo>
                  <a:cubicBezTo>
                    <a:pt x="14512" y="30840"/>
                    <a:pt x="27486" y="58381"/>
                    <a:pt x="28539" y="58381"/>
                  </a:cubicBezTo>
                  <a:cubicBezTo>
                    <a:pt x="28548" y="58381"/>
                    <a:pt x="28556" y="58379"/>
                    <a:pt x="28564" y="58374"/>
                  </a:cubicBezTo>
                  <a:cubicBezTo>
                    <a:pt x="29421" y="57874"/>
                    <a:pt x="23099" y="5630"/>
                    <a:pt x="19622" y="1927"/>
                  </a:cubicBezTo>
                  <a:cubicBezTo>
                    <a:pt x="18231" y="445"/>
                    <a:pt x="16576" y="0"/>
                    <a:pt x="150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88;p28"/>
            <p:cNvSpPr/>
            <p:nvPr/>
          </p:nvSpPr>
          <p:spPr>
            <a:xfrm>
              <a:off x="2006785" y="3113096"/>
              <a:ext cx="955923" cy="1125658"/>
            </a:xfrm>
            <a:custGeom>
              <a:avLst/>
              <a:gdLst/>
              <a:ahLst/>
              <a:cxnLst/>
              <a:rect l="l" t="t" r="r" b="b"/>
              <a:pathLst>
                <a:path w="52365" h="61663" extrusionOk="0">
                  <a:moveTo>
                    <a:pt x="41863" y="6882"/>
                  </a:moveTo>
                  <a:lnTo>
                    <a:pt x="14705" y="0"/>
                  </a:lnTo>
                  <a:cubicBezTo>
                    <a:pt x="14705" y="0"/>
                    <a:pt x="0" y="5096"/>
                    <a:pt x="4823" y="19384"/>
                  </a:cubicBezTo>
                  <a:cubicBezTo>
                    <a:pt x="5311" y="20824"/>
                    <a:pt x="6989" y="15597"/>
                    <a:pt x="12264" y="17669"/>
                  </a:cubicBezTo>
                  <a:cubicBezTo>
                    <a:pt x="17526" y="19729"/>
                    <a:pt x="16622" y="25765"/>
                    <a:pt x="10287" y="31635"/>
                  </a:cubicBezTo>
                  <a:cubicBezTo>
                    <a:pt x="3953" y="37517"/>
                    <a:pt x="3453" y="43994"/>
                    <a:pt x="5061" y="46685"/>
                  </a:cubicBezTo>
                  <a:cubicBezTo>
                    <a:pt x="5573" y="47542"/>
                    <a:pt x="6335" y="39565"/>
                    <a:pt x="12526" y="40648"/>
                  </a:cubicBezTo>
                  <a:cubicBezTo>
                    <a:pt x="16050" y="41267"/>
                    <a:pt x="15657" y="46006"/>
                    <a:pt x="13514" y="48661"/>
                  </a:cubicBezTo>
                  <a:cubicBezTo>
                    <a:pt x="9311" y="53852"/>
                    <a:pt x="11169" y="60270"/>
                    <a:pt x="13526" y="61651"/>
                  </a:cubicBezTo>
                  <a:cubicBezTo>
                    <a:pt x="16133" y="61663"/>
                    <a:pt x="21444" y="56686"/>
                    <a:pt x="19729" y="50233"/>
                  </a:cubicBezTo>
                  <a:cubicBezTo>
                    <a:pt x="18777" y="46661"/>
                    <a:pt x="21265" y="42482"/>
                    <a:pt x="24944" y="43791"/>
                  </a:cubicBezTo>
                  <a:cubicBezTo>
                    <a:pt x="30873" y="45899"/>
                    <a:pt x="27242" y="53043"/>
                    <a:pt x="28099" y="52531"/>
                  </a:cubicBezTo>
                  <a:cubicBezTo>
                    <a:pt x="30790" y="50923"/>
                    <a:pt x="33433" y="44982"/>
                    <a:pt x="30671" y="36802"/>
                  </a:cubicBezTo>
                  <a:cubicBezTo>
                    <a:pt x="27909" y="28623"/>
                    <a:pt x="29980" y="22884"/>
                    <a:pt x="35600" y="23587"/>
                  </a:cubicBezTo>
                  <a:cubicBezTo>
                    <a:pt x="41208" y="24277"/>
                    <a:pt x="40196" y="29671"/>
                    <a:pt x="41303" y="28635"/>
                  </a:cubicBezTo>
                  <a:cubicBezTo>
                    <a:pt x="52364" y="18372"/>
                    <a:pt x="41863" y="6882"/>
                    <a:pt x="41863" y="6882"/>
                  </a:cubicBezTo>
                  <a:close/>
                </a:path>
              </a:pathLst>
            </a:custGeom>
            <a:gradFill>
              <a:gsLst>
                <a:gs pos="0">
                  <a:srgbClr val="FCBD24"/>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89;p28"/>
            <p:cNvSpPr/>
            <p:nvPr/>
          </p:nvSpPr>
          <p:spPr>
            <a:xfrm>
              <a:off x="1524875" y="2377896"/>
              <a:ext cx="789857" cy="834546"/>
            </a:xfrm>
            <a:custGeom>
              <a:avLst/>
              <a:gdLst/>
              <a:ahLst/>
              <a:cxnLst/>
              <a:rect l="l" t="t" r="r" b="b"/>
              <a:pathLst>
                <a:path w="43268" h="45716" extrusionOk="0">
                  <a:moveTo>
                    <a:pt x="37197" y="0"/>
                  </a:moveTo>
                  <a:cubicBezTo>
                    <a:pt x="36585" y="0"/>
                    <a:pt x="35936" y="98"/>
                    <a:pt x="35255" y="325"/>
                  </a:cubicBezTo>
                  <a:cubicBezTo>
                    <a:pt x="30445" y="1920"/>
                    <a:pt x="0" y="44830"/>
                    <a:pt x="500" y="45688"/>
                  </a:cubicBezTo>
                  <a:cubicBezTo>
                    <a:pt x="512" y="45707"/>
                    <a:pt x="536" y="45716"/>
                    <a:pt x="571" y="45716"/>
                  </a:cubicBezTo>
                  <a:cubicBezTo>
                    <a:pt x="2089" y="45716"/>
                    <a:pt x="25012" y="28945"/>
                    <a:pt x="31585" y="28945"/>
                  </a:cubicBezTo>
                  <a:cubicBezTo>
                    <a:pt x="31733" y="28945"/>
                    <a:pt x="31873" y="28954"/>
                    <a:pt x="32004" y="28971"/>
                  </a:cubicBezTo>
                  <a:cubicBezTo>
                    <a:pt x="36564" y="29567"/>
                    <a:pt x="38327" y="35841"/>
                    <a:pt x="38327" y="35841"/>
                  </a:cubicBezTo>
                  <a:lnTo>
                    <a:pt x="43268" y="3599"/>
                  </a:lnTo>
                  <a:cubicBezTo>
                    <a:pt x="43268" y="3599"/>
                    <a:pt x="40915" y="0"/>
                    <a:pt x="371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90;p28"/>
            <p:cNvSpPr/>
            <p:nvPr/>
          </p:nvSpPr>
          <p:spPr>
            <a:xfrm>
              <a:off x="2178071" y="1457426"/>
              <a:ext cx="1020035" cy="1828476"/>
            </a:xfrm>
            <a:custGeom>
              <a:avLst/>
              <a:gdLst/>
              <a:ahLst/>
              <a:cxnLst/>
              <a:rect l="l" t="t" r="r" b="b"/>
              <a:pathLst>
                <a:path w="55877" h="100163" extrusionOk="0">
                  <a:moveTo>
                    <a:pt x="42613" y="1"/>
                  </a:moveTo>
                  <a:cubicBezTo>
                    <a:pt x="42505" y="1"/>
                    <a:pt x="42402" y="25"/>
                    <a:pt x="42327" y="70"/>
                  </a:cubicBezTo>
                  <a:cubicBezTo>
                    <a:pt x="42327" y="70"/>
                    <a:pt x="26373" y="10762"/>
                    <a:pt x="14514" y="28657"/>
                  </a:cubicBezTo>
                  <a:cubicBezTo>
                    <a:pt x="2656" y="46540"/>
                    <a:pt x="1" y="89331"/>
                    <a:pt x="1" y="89331"/>
                  </a:cubicBezTo>
                  <a:cubicBezTo>
                    <a:pt x="1" y="89331"/>
                    <a:pt x="5430" y="95594"/>
                    <a:pt x="17765" y="98713"/>
                  </a:cubicBezTo>
                  <a:cubicBezTo>
                    <a:pt x="22073" y="99807"/>
                    <a:pt x="25819" y="100163"/>
                    <a:pt x="28870" y="100163"/>
                  </a:cubicBezTo>
                  <a:cubicBezTo>
                    <a:pt x="34555" y="100163"/>
                    <a:pt x="37827" y="98927"/>
                    <a:pt x="37827" y="98927"/>
                  </a:cubicBezTo>
                  <a:cubicBezTo>
                    <a:pt x="37827" y="98927"/>
                    <a:pt x="55877" y="60042"/>
                    <a:pt x="53972" y="38658"/>
                  </a:cubicBezTo>
                  <a:cubicBezTo>
                    <a:pt x="52067" y="17275"/>
                    <a:pt x="43137" y="272"/>
                    <a:pt x="43137" y="272"/>
                  </a:cubicBezTo>
                  <a:cubicBezTo>
                    <a:pt x="43044" y="86"/>
                    <a:pt x="42818" y="1"/>
                    <a:pt x="426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91;p28"/>
            <p:cNvSpPr/>
            <p:nvPr/>
          </p:nvSpPr>
          <p:spPr>
            <a:xfrm>
              <a:off x="2234595" y="2508815"/>
              <a:ext cx="841811" cy="322548"/>
            </a:xfrm>
            <a:custGeom>
              <a:avLst/>
              <a:gdLst/>
              <a:ahLst/>
              <a:cxnLst/>
              <a:rect l="l" t="t" r="r" b="b"/>
              <a:pathLst>
                <a:path w="46114" h="17669" extrusionOk="0">
                  <a:moveTo>
                    <a:pt x="1215" y="0"/>
                  </a:moveTo>
                  <a:cubicBezTo>
                    <a:pt x="774" y="2167"/>
                    <a:pt x="369" y="4322"/>
                    <a:pt x="0" y="6429"/>
                  </a:cubicBezTo>
                  <a:cubicBezTo>
                    <a:pt x="14133" y="12013"/>
                    <a:pt x="29028" y="15300"/>
                    <a:pt x="44053" y="17669"/>
                  </a:cubicBezTo>
                  <a:cubicBezTo>
                    <a:pt x="44756" y="15561"/>
                    <a:pt x="45446" y="13395"/>
                    <a:pt x="46113" y="11192"/>
                  </a:cubicBezTo>
                  <a:cubicBezTo>
                    <a:pt x="41672" y="10620"/>
                    <a:pt x="37243" y="9846"/>
                    <a:pt x="32861" y="8870"/>
                  </a:cubicBezTo>
                  <a:cubicBezTo>
                    <a:pt x="22146" y="6489"/>
                    <a:pt x="11502" y="3810"/>
                    <a:pt x="12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92;p28"/>
            <p:cNvSpPr/>
            <p:nvPr/>
          </p:nvSpPr>
          <p:spPr>
            <a:xfrm>
              <a:off x="2507390" y="1989519"/>
              <a:ext cx="504057" cy="504039"/>
            </a:xfrm>
            <a:custGeom>
              <a:avLst/>
              <a:gdLst/>
              <a:ahLst/>
              <a:cxnLst/>
              <a:rect l="l" t="t" r="r" b="b"/>
              <a:pathLst>
                <a:path w="27612" h="27611" extrusionOk="0">
                  <a:moveTo>
                    <a:pt x="13800" y="0"/>
                  </a:moveTo>
                  <a:cubicBezTo>
                    <a:pt x="6180" y="0"/>
                    <a:pt x="1" y="6191"/>
                    <a:pt x="1" y="13811"/>
                  </a:cubicBezTo>
                  <a:cubicBezTo>
                    <a:pt x="1" y="21431"/>
                    <a:pt x="6180" y="27611"/>
                    <a:pt x="13800" y="27611"/>
                  </a:cubicBezTo>
                  <a:cubicBezTo>
                    <a:pt x="21432" y="27611"/>
                    <a:pt x="27611" y="21431"/>
                    <a:pt x="27611" y="13811"/>
                  </a:cubicBezTo>
                  <a:cubicBezTo>
                    <a:pt x="27611" y="6191"/>
                    <a:pt x="21432" y="0"/>
                    <a:pt x="13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3;p28"/>
            <p:cNvSpPr/>
            <p:nvPr/>
          </p:nvSpPr>
          <p:spPr>
            <a:xfrm>
              <a:off x="2555004" y="2037334"/>
              <a:ext cx="408839" cy="408638"/>
            </a:xfrm>
            <a:custGeom>
              <a:avLst/>
              <a:gdLst/>
              <a:ahLst/>
              <a:cxnLst/>
              <a:rect l="l" t="t" r="r" b="b"/>
              <a:pathLst>
                <a:path w="22396" h="22385" extrusionOk="0">
                  <a:moveTo>
                    <a:pt x="11192" y="0"/>
                  </a:moveTo>
                  <a:cubicBezTo>
                    <a:pt x="5013" y="0"/>
                    <a:pt x="0" y="5013"/>
                    <a:pt x="0" y="11192"/>
                  </a:cubicBezTo>
                  <a:cubicBezTo>
                    <a:pt x="0" y="17372"/>
                    <a:pt x="5013" y="22384"/>
                    <a:pt x="11192" y="22384"/>
                  </a:cubicBezTo>
                  <a:cubicBezTo>
                    <a:pt x="17383" y="22384"/>
                    <a:pt x="22396" y="17372"/>
                    <a:pt x="22396" y="11192"/>
                  </a:cubicBezTo>
                  <a:cubicBezTo>
                    <a:pt x="22396" y="5013"/>
                    <a:pt x="17383" y="0"/>
                    <a:pt x="11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ZoneTexte 13"/>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20295786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34" name="Google Shape;634;p26"/>
          <p:cNvSpPr txBox="1">
            <a:spLocks noGrp="1"/>
          </p:cNvSpPr>
          <p:nvPr>
            <p:ph type="title"/>
          </p:nvPr>
        </p:nvSpPr>
        <p:spPr>
          <a:xfrm>
            <a:off x="602297" y="455166"/>
            <a:ext cx="7708500" cy="481200"/>
          </a:xfrm>
          <a:prstGeom prst="rect">
            <a:avLst/>
          </a:prstGeom>
        </p:spPr>
        <p:txBody>
          <a:bodyPr spcFirstLastPara="1" wrap="square" lIns="91425" tIns="91425" rIns="91425" bIns="91425" anchor="ctr" anchorCtr="0">
            <a:noAutofit/>
          </a:bodyPr>
          <a:lstStyle/>
          <a:p>
            <a:pPr>
              <a:buClr>
                <a:schemeClr val="dk1"/>
              </a:buClr>
              <a:buSzPts val="1100"/>
            </a:pPr>
            <a:r>
              <a:rPr lang="en" dirty="0" smtClean="0">
                <a:solidFill>
                  <a:srgbClr val="23295F"/>
                </a:solidFill>
              </a:rPr>
              <a:t>Predictive Analysis ( Classification )</a:t>
            </a:r>
            <a:endParaRPr dirty="0">
              <a:solidFill>
                <a:srgbClr val="23295F"/>
              </a:solidFill>
            </a:endParaRPr>
          </a:p>
        </p:txBody>
      </p:sp>
      <p:cxnSp>
        <p:nvCxnSpPr>
          <p:cNvPr id="3" name="Connecteur droit 2"/>
          <p:cNvCxnSpPr/>
          <p:nvPr/>
        </p:nvCxnSpPr>
        <p:spPr>
          <a:xfrm flipV="1">
            <a:off x="602297" y="1055009"/>
            <a:ext cx="7973890" cy="49088"/>
          </a:xfrm>
          <a:prstGeom prst="line">
            <a:avLst/>
          </a:prstGeom>
          <a:ln w="12700">
            <a:solidFill>
              <a:srgbClr val="23295F"/>
            </a:solidFill>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602297" y="1427112"/>
            <a:ext cx="8270241" cy="3323987"/>
          </a:xfrm>
          <a:prstGeom prst="rect">
            <a:avLst/>
          </a:prstGeom>
          <a:noFill/>
        </p:spPr>
        <p:txBody>
          <a:bodyPr wrap="square" rtlCol="0">
            <a:spAutoFit/>
          </a:bodyPr>
          <a:lstStyle/>
          <a:p>
            <a:pPr marL="285750" indent="-285750">
              <a:spcBef>
                <a:spcPts val="1400"/>
              </a:spcBef>
              <a:buFont typeface="Arial" panose="020B0604020202020204" pitchFamily="34" charset="0"/>
              <a:buChar char="•"/>
            </a:pPr>
            <a:r>
              <a:rPr lang="en-US" dirty="0" smtClean="0">
                <a:latin typeface="Roboto"/>
                <a:ea typeface="Roboto"/>
                <a:cs typeface="Roboto"/>
              </a:rPr>
              <a:t>We </a:t>
            </a:r>
            <a:r>
              <a:rPr lang="en-US" dirty="0">
                <a:latin typeface="Roboto"/>
                <a:ea typeface="Roboto"/>
                <a:cs typeface="Roboto"/>
              </a:rPr>
              <a:t>loaded the data using </a:t>
            </a:r>
            <a:r>
              <a:rPr lang="en-US" b="1" dirty="0" err="1">
                <a:latin typeface="Roboto"/>
                <a:ea typeface="Roboto"/>
                <a:cs typeface="Roboto"/>
              </a:rPr>
              <a:t>numpy</a:t>
            </a:r>
            <a:r>
              <a:rPr lang="en-US" dirty="0">
                <a:latin typeface="Roboto"/>
                <a:ea typeface="Roboto"/>
                <a:cs typeface="Roboto"/>
              </a:rPr>
              <a:t> and </a:t>
            </a:r>
            <a:r>
              <a:rPr lang="en-US" b="1" dirty="0">
                <a:latin typeface="Roboto"/>
                <a:ea typeface="Roboto"/>
                <a:cs typeface="Roboto"/>
              </a:rPr>
              <a:t>pandas</a:t>
            </a:r>
            <a:r>
              <a:rPr lang="en-US" dirty="0">
                <a:latin typeface="Roboto"/>
                <a:ea typeface="Roboto"/>
                <a:cs typeface="Roboto"/>
              </a:rPr>
              <a:t>, transformed the data, split our data into </a:t>
            </a:r>
            <a:r>
              <a:rPr lang="en-US" b="1" dirty="0">
                <a:latin typeface="Roboto"/>
                <a:ea typeface="Roboto"/>
                <a:cs typeface="Roboto"/>
              </a:rPr>
              <a:t>training and testing</a:t>
            </a:r>
            <a:r>
              <a:rPr lang="en-US" dirty="0">
                <a:latin typeface="Roboto"/>
                <a:ea typeface="Roboto"/>
                <a:cs typeface="Roboto"/>
              </a:rPr>
              <a:t>.</a:t>
            </a:r>
          </a:p>
          <a:p>
            <a:pPr marL="285750" indent="-285750">
              <a:spcBef>
                <a:spcPts val="1400"/>
              </a:spcBef>
              <a:buFont typeface="Arial" panose="020B0604020202020204" pitchFamily="34" charset="0"/>
              <a:buChar char="•"/>
            </a:pPr>
            <a:r>
              <a:rPr lang="en-US" dirty="0">
                <a:latin typeface="Roboto"/>
                <a:ea typeface="Roboto"/>
                <a:cs typeface="Roboto"/>
              </a:rPr>
              <a:t>We built different </a:t>
            </a:r>
            <a:r>
              <a:rPr lang="en-US" b="1" dirty="0" smtClean="0">
                <a:latin typeface="Roboto"/>
                <a:ea typeface="Roboto"/>
                <a:cs typeface="Roboto"/>
              </a:rPr>
              <a:t>Machine </a:t>
            </a:r>
            <a:r>
              <a:rPr lang="en-US" b="1" dirty="0">
                <a:latin typeface="Roboto"/>
                <a:ea typeface="Roboto"/>
                <a:cs typeface="Roboto"/>
              </a:rPr>
              <a:t>L</a:t>
            </a:r>
            <a:r>
              <a:rPr lang="en-US" b="1" dirty="0" smtClean="0">
                <a:latin typeface="Roboto"/>
                <a:ea typeface="Roboto"/>
                <a:cs typeface="Roboto"/>
              </a:rPr>
              <a:t>earning </a:t>
            </a:r>
            <a:r>
              <a:rPr lang="en-US" dirty="0">
                <a:latin typeface="Roboto"/>
                <a:ea typeface="Roboto"/>
                <a:cs typeface="Roboto"/>
              </a:rPr>
              <a:t>models and tune different </a:t>
            </a:r>
            <a:r>
              <a:rPr lang="en-US" b="1" dirty="0" err="1">
                <a:latin typeface="Roboto"/>
                <a:ea typeface="Roboto"/>
                <a:cs typeface="Roboto"/>
              </a:rPr>
              <a:t>hyperparameters</a:t>
            </a:r>
            <a:r>
              <a:rPr lang="en-US" dirty="0">
                <a:latin typeface="Roboto"/>
                <a:ea typeface="Roboto"/>
                <a:cs typeface="Roboto"/>
              </a:rPr>
              <a:t> using </a:t>
            </a:r>
            <a:r>
              <a:rPr lang="en-US" b="1" dirty="0" err="1">
                <a:latin typeface="Roboto"/>
                <a:ea typeface="Roboto"/>
                <a:cs typeface="Roboto"/>
              </a:rPr>
              <a:t>GridSearchCV</a:t>
            </a:r>
            <a:r>
              <a:rPr lang="en-US" dirty="0">
                <a:latin typeface="Roboto"/>
                <a:ea typeface="Roboto"/>
                <a:cs typeface="Roboto"/>
              </a:rPr>
              <a:t>.</a:t>
            </a:r>
          </a:p>
          <a:p>
            <a:pPr marL="285750" indent="-285750">
              <a:spcBef>
                <a:spcPts val="1400"/>
              </a:spcBef>
              <a:buFont typeface="Arial" panose="020B0604020202020204" pitchFamily="34" charset="0"/>
              <a:buChar char="•"/>
            </a:pPr>
            <a:r>
              <a:rPr lang="en-US" dirty="0">
                <a:latin typeface="Roboto"/>
                <a:ea typeface="Roboto"/>
                <a:cs typeface="Roboto"/>
              </a:rPr>
              <a:t>We used </a:t>
            </a:r>
            <a:r>
              <a:rPr lang="en-US" b="1" dirty="0">
                <a:latin typeface="Roboto"/>
                <a:ea typeface="Roboto"/>
                <a:cs typeface="Roboto"/>
              </a:rPr>
              <a:t>accuracy</a:t>
            </a:r>
            <a:r>
              <a:rPr lang="en-US" dirty="0">
                <a:latin typeface="Roboto"/>
                <a:ea typeface="Roboto"/>
                <a:cs typeface="Roboto"/>
              </a:rPr>
              <a:t> as the metric for our model, improved the model using feature engineering and algorithm tuning.</a:t>
            </a:r>
          </a:p>
          <a:p>
            <a:pPr marL="285750" indent="-285750">
              <a:spcBef>
                <a:spcPts val="1400"/>
              </a:spcBef>
              <a:buFont typeface="Arial" panose="020B0604020202020204" pitchFamily="34" charset="0"/>
              <a:buChar char="•"/>
            </a:pPr>
            <a:r>
              <a:rPr lang="en-US" dirty="0">
                <a:latin typeface="Roboto"/>
                <a:ea typeface="Roboto"/>
                <a:cs typeface="Roboto"/>
              </a:rPr>
              <a:t>We found the best performing classification model</a:t>
            </a:r>
            <a:r>
              <a:rPr lang="en-US" dirty="0" smtClean="0">
                <a:latin typeface="Roboto"/>
                <a:ea typeface="Roboto"/>
                <a:cs typeface="Roboto"/>
              </a:rPr>
              <a:t>.</a:t>
            </a:r>
          </a:p>
          <a:p>
            <a:pPr>
              <a:spcBef>
                <a:spcPts val="1400"/>
              </a:spcBef>
            </a:pPr>
            <a:endParaRPr lang="en-US" dirty="0" smtClean="0">
              <a:latin typeface="Roboto"/>
              <a:ea typeface="Roboto"/>
              <a:cs typeface="Roboto"/>
            </a:endParaRPr>
          </a:p>
          <a:p>
            <a:pPr>
              <a:spcBef>
                <a:spcPts val="1400"/>
              </a:spcBef>
            </a:pPr>
            <a:r>
              <a:rPr lang="en-US" dirty="0" smtClean="0">
                <a:latin typeface="Roboto"/>
                <a:ea typeface="Roboto"/>
                <a:cs typeface="Roboto"/>
              </a:rPr>
              <a:t>The </a:t>
            </a:r>
            <a:r>
              <a:rPr lang="en-US" dirty="0">
                <a:latin typeface="Roboto"/>
                <a:ea typeface="Roboto"/>
                <a:cs typeface="Roboto"/>
              </a:rPr>
              <a:t>link to the notebook is :</a:t>
            </a:r>
          </a:p>
          <a:p>
            <a:pPr>
              <a:spcBef>
                <a:spcPts val="1400"/>
              </a:spcBef>
            </a:pPr>
            <a:r>
              <a:rPr lang="en-US" u="sng" dirty="0">
                <a:solidFill>
                  <a:srgbClr val="1C7DDB"/>
                </a:solidFill>
                <a:latin typeface="Abadi" panose="020B0604020104020204" pitchFamily="34" charset="0"/>
              </a:rPr>
              <a:t>https://github.com/bigayass/Falcon9Prediction/blob/master/Machine%20Learning%20Prediction.ipynb</a:t>
            </a:r>
            <a:endParaRPr lang="en-US" u="sng" dirty="0"/>
          </a:p>
        </p:txBody>
      </p:sp>
      <p:pic>
        <p:nvPicPr>
          <p:cNvPr id="5" name="Picture 2" descr="IDEAS? What Should We Do N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oogle Shape;686;p28"/>
          <p:cNvGrpSpPr/>
          <p:nvPr/>
        </p:nvGrpSpPr>
        <p:grpSpPr>
          <a:xfrm rot="15474317" flipH="1">
            <a:off x="7741453" y="-70080"/>
            <a:ext cx="1138688" cy="1511933"/>
            <a:chOff x="1524875" y="1457426"/>
            <a:chExt cx="1866751" cy="2781328"/>
          </a:xfrm>
        </p:grpSpPr>
        <p:sp>
          <p:nvSpPr>
            <p:cNvPr id="7" name="Google Shape;687;p28"/>
            <p:cNvSpPr/>
            <p:nvPr/>
          </p:nvSpPr>
          <p:spPr>
            <a:xfrm>
              <a:off x="2854527" y="2613189"/>
              <a:ext cx="537099" cy="1065745"/>
            </a:xfrm>
            <a:custGeom>
              <a:avLst/>
              <a:gdLst/>
              <a:ahLst/>
              <a:cxnLst/>
              <a:rect l="l" t="t" r="r" b="b"/>
              <a:pathLst>
                <a:path w="29422" h="58381" extrusionOk="0">
                  <a:moveTo>
                    <a:pt x="15092" y="0"/>
                  </a:moveTo>
                  <a:cubicBezTo>
                    <a:pt x="12868" y="0"/>
                    <a:pt x="11026" y="998"/>
                    <a:pt x="11026" y="998"/>
                  </a:cubicBezTo>
                  <a:lnTo>
                    <a:pt x="1" y="31704"/>
                  </a:lnTo>
                  <a:cubicBezTo>
                    <a:pt x="1" y="31704"/>
                    <a:pt x="3283" y="28318"/>
                    <a:pt x="6909" y="28318"/>
                  </a:cubicBezTo>
                  <a:cubicBezTo>
                    <a:pt x="7546" y="28318"/>
                    <a:pt x="8193" y="28423"/>
                    <a:pt x="8835" y="28668"/>
                  </a:cubicBezTo>
                  <a:cubicBezTo>
                    <a:pt x="14512" y="30840"/>
                    <a:pt x="27486" y="58381"/>
                    <a:pt x="28539" y="58381"/>
                  </a:cubicBezTo>
                  <a:cubicBezTo>
                    <a:pt x="28548" y="58381"/>
                    <a:pt x="28556" y="58379"/>
                    <a:pt x="28564" y="58374"/>
                  </a:cubicBezTo>
                  <a:cubicBezTo>
                    <a:pt x="29421" y="57874"/>
                    <a:pt x="23099" y="5630"/>
                    <a:pt x="19622" y="1927"/>
                  </a:cubicBezTo>
                  <a:cubicBezTo>
                    <a:pt x="18231" y="445"/>
                    <a:pt x="16576" y="0"/>
                    <a:pt x="150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88;p28"/>
            <p:cNvSpPr/>
            <p:nvPr/>
          </p:nvSpPr>
          <p:spPr>
            <a:xfrm>
              <a:off x="2006785" y="3113096"/>
              <a:ext cx="955923" cy="1125658"/>
            </a:xfrm>
            <a:custGeom>
              <a:avLst/>
              <a:gdLst/>
              <a:ahLst/>
              <a:cxnLst/>
              <a:rect l="l" t="t" r="r" b="b"/>
              <a:pathLst>
                <a:path w="52365" h="61663" extrusionOk="0">
                  <a:moveTo>
                    <a:pt x="41863" y="6882"/>
                  </a:moveTo>
                  <a:lnTo>
                    <a:pt x="14705" y="0"/>
                  </a:lnTo>
                  <a:cubicBezTo>
                    <a:pt x="14705" y="0"/>
                    <a:pt x="0" y="5096"/>
                    <a:pt x="4823" y="19384"/>
                  </a:cubicBezTo>
                  <a:cubicBezTo>
                    <a:pt x="5311" y="20824"/>
                    <a:pt x="6989" y="15597"/>
                    <a:pt x="12264" y="17669"/>
                  </a:cubicBezTo>
                  <a:cubicBezTo>
                    <a:pt x="17526" y="19729"/>
                    <a:pt x="16622" y="25765"/>
                    <a:pt x="10287" y="31635"/>
                  </a:cubicBezTo>
                  <a:cubicBezTo>
                    <a:pt x="3953" y="37517"/>
                    <a:pt x="3453" y="43994"/>
                    <a:pt x="5061" y="46685"/>
                  </a:cubicBezTo>
                  <a:cubicBezTo>
                    <a:pt x="5573" y="47542"/>
                    <a:pt x="6335" y="39565"/>
                    <a:pt x="12526" y="40648"/>
                  </a:cubicBezTo>
                  <a:cubicBezTo>
                    <a:pt x="16050" y="41267"/>
                    <a:pt x="15657" y="46006"/>
                    <a:pt x="13514" y="48661"/>
                  </a:cubicBezTo>
                  <a:cubicBezTo>
                    <a:pt x="9311" y="53852"/>
                    <a:pt x="11169" y="60270"/>
                    <a:pt x="13526" y="61651"/>
                  </a:cubicBezTo>
                  <a:cubicBezTo>
                    <a:pt x="16133" y="61663"/>
                    <a:pt x="21444" y="56686"/>
                    <a:pt x="19729" y="50233"/>
                  </a:cubicBezTo>
                  <a:cubicBezTo>
                    <a:pt x="18777" y="46661"/>
                    <a:pt x="21265" y="42482"/>
                    <a:pt x="24944" y="43791"/>
                  </a:cubicBezTo>
                  <a:cubicBezTo>
                    <a:pt x="30873" y="45899"/>
                    <a:pt x="27242" y="53043"/>
                    <a:pt x="28099" y="52531"/>
                  </a:cubicBezTo>
                  <a:cubicBezTo>
                    <a:pt x="30790" y="50923"/>
                    <a:pt x="33433" y="44982"/>
                    <a:pt x="30671" y="36802"/>
                  </a:cubicBezTo>
                  <a:cubicBezTo>
                    <a:pt x="27909" y="28623"/>
                    <a:pt x="29980" y="22884"/>
                    <a:pt x="35600" y="23587"/>
                  </a:cubicBezTo>
                  <a:cubicBezTo>
                    <a:pt x="41208" y="24277"/>
                    <a:pt x="40196" y="29671"/>
                    <a:pt x="41303" y="28635"/>
                  </a:cubicBezTo>
                  <a:cubicBezTo>
                    <a:pt x="52364" y="18372"/>
                    <a:pt x="41863" y="6882"/>
                    <a:pt x="41863" y="6882"/>
                  </a:cubicBezTo>
                  <a:close/>
                </a:path>
              </a:pathLst>
            </a:custGeom>
            <a:gradFill>
              <a:gsLst>
                <a:gs pos="0">
                  <a:srgbClr val="FCBD24"/>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89;p28"/>
            <p:cNvSpPr/>
            <p:nvPr/>
          </p:nvSpPr>
          <p:spPr>
            <a:xfrm>
              <a:off x="1524875" y="2377896"/>
              <a:ext cx="789857" cy="834546"/>
            </a:xfrm>
            <a:custGeom>
              <a:avLst/>
              <a:gdLst/>
              <a:ahLst/>
              <a:cxnLst/>
              <a:rect l="l" t="t" r="r" b="b"/>
              <a:pathLst>
                <a:path w="43268" h="45716" extrusionOk="0">
                  <a:moveTo>
                    <a:pt x="37197" y="0"/>
                  </a:moveTo>
                  <a:cubicBezTo>
                    <a:pt x="36585" y="0"/>
                    <a:pt x="35936" y="98"/>
                    <a:pt x="35255" y="325"/>
                  </a:cubicBezTo>
                  <a:cubicBezTo>
                    <a:pt x="30445" y="1920"/>
                    <a:pt x="0" y="44830"/>
                    <a:pt x="500" y="45688"/>
                  </a:cubicBezTo>
                  <a:cubicBezTo>
                    <a:pt x="512" y="45707"/>
                    <a:pt x="536" y="45716"/>
                    <a:pt x="571" y="45716"/>
                  </a:cubicBezTo>
                  <a:cubicBezTo>
                    <a:pt x="2089" y="45716"/>
                    <a:pt x="25012" y="28945"/>
                    <a:pt x="31585" y="28945"/>
                  </a:cubicBezTo>
                  <a:cubicBezTo>
                    <a:pt x="31733" y="28945"/>
                    <a:pt x="31873" y="28954"/>
                    <a:pt x="32004" y="28971"/>
                  </a:cubicBezTo>
                  <a:cubicBezTo>
                    <a:pt x="36564" y="29567"/>
                    <a:pt x="38327" y="35841"/>
                    <a:pt x="38327" y="35841"/>
                  </a:cubicBezTo>
                  <a:lnTo>
                    <a:pt x="43268" y="3599"/>
                  </a:lnTo>
                  <a:cubicBezTo>
                    <a:pt x="43268" y="3599"/>
                    <a:pt x="40915" y="0"/>
                    <a:pt x="371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90;p28"/>
            <p:cNvSpPr/>
            <p:nvPr/>
          </p:nvSpPr>
          <p:spPr>
            <a:xfrm>
              <a:off x="2178071" y="1457426"/>
              <a:ext cx="1020035" cy="1828476"/>
            </a:xfrm>
            <a:custGeom>
              <a:avLst/>
              <a:gdLst/>
              <a:ahLst/>
              <a:cxnLst/>
              <a:rect l="l" t="t" r="r" b="b"/>
              <a:pathLst>
                <a:path w="55877" h="100163" extrusionOk="0">
                  <a:moveTo>
                    <a:pt x="42613" y="1"/>
                  </a:moveTo>
                  <a:cubicBezTo>
                    <a:pt x="42505" y="1"/>
                    <a:pt x="42402" y="25"/>
                    <a:pt x="42327" y="70"/>
                  </a:cubicBezTo>
                  <a:cubicBezTo>
                    <a:pt x="42327" y="70"/>
                    <a:pt x="26373" y="10762"/>
                    <a:pt x="14514" y="28657"/>
                  </a:cubicBezTo>
                  <a:cubicBezTo>
                    <a:pt x="2656" y="46540"/>
                    <a:pt x="1" y="89331"/>
                    <a:pt x="1" y="89331"/>
                  </a:cubicBezTo>
                  <a:cubicBezTo>
                    <a:pt x="1" y="89331"/>
                    <a:pt x="5430" y="95594"/>
                    <a:pt x="17765" y="98713"/>
                  </a:cubicBezTo>
                  <a:cubicBezTo>
                    <a:pt x="22073" y="99807"/>
                    <a:pt x="25819" y="100163"/>
                    <a:pt x="28870" y="100163"/>
                  </a:cubicBezTo>
                  <a:cubicBezTo>
                    <a:pt x="34555" y="100163"/>
                    <a:pt x="37827" y="98927"/>
                    <a:pt x="37827" y="98927"/>
                  </a:cubicBezTo>
                  <a:cubicBezTo>
                    <a:pt x="37827" y="98927"/>
                    <a:pt x="55877" y="60042"/>
                    <a:pt x="53972" y="38658"/>
                  </a:cubicBezTo>
                  <a:cubicBezTo>
                    <a:pt x="52067" y="17275"/>
                    <a:pt x="43137" y="272"/>
                    <a:pt x="43137" y="272"/>
                  </a:cubicBezTo>
                  <a:cubicBezTo>
                    <a:pt x="43044" y="86"/>
                    <a:pt x="42818" y="1"/>
                    <a:pt x="426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91;p28"/>
            <p:cNvSpPr/>
            <p:nvPr/>
          </p:nvSpPr>
          <p:spPr>
            <a:xfrm>
              <a:off x="2234595" y="2508815"/>
              <a:ext cx="841811" cy="322548"/>
            </a:xfrm>
            <a:custGeom>
              <a:avLst/>
              <a:gdLst/>
              <a:ahLst/>
              <a:cxnLst/>
              <a:rect l="l" t="t" r="r" b="b"/>
              <a:pathLst>
                <a:path w="46114" h="17669" extrusionOk="0">
                  <a:moveTo>
                    <a:pt x="1215" y="0"/>
                  </a:moveTo>
                  <a:cubicBezTo>
                    <a:pt x="774" y="2167"/>
                    <a:pt x="369" y="4322"/>
                    <a:pt x="0" y="6429"/>
                  </a:cubicBezTo>
                  <a:cubicBezTo>
                    <a:pt x="14133" y="12013"/>
                    <a:pt x="29028" y="15300"/>
                    <a:pt x="44053" y="17669"/>
                  </a:cubicBezTo>
                  <a:cubicBezTo>
                    <a:pt x="44756" y="15561"/>
                    <a:pt x="45446" y="13395"/>
                    <a:pt x="46113" y="11192"/>
                  </a:cubicBezTo>
                  <a:cubicBezTo>
                    <a:pt x="41672" y="10620"/>
                    <a:pt x="37243" y="9846"/>
                    <a:pt x="32861" y="8870"/>
                  </a:cubicBezTo>
                  <a:cubicBezTo>
                    <a:pt x="22146" y="6489"/>
                    <a:pt x="11502" y="3810"/>
                    <a:pt x="12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92;p28"/>
            <p:cNvSpPr/>
            <p:nvPr/>
          </p:nvSpPr>
          <p:spPr>
            <a:xfrm>
              <a:off x="2507390" y="1989519"/>
              <a:ext cx="504057" cy="504039"/>
            </a:xfrm>
            <a:custGeom>
              <a:avLst/>
              <a:gdLst/>
              <a:ahLst/>
              <a:cxnLst/>
              <a:rect l="l" t="t" r="r" b="b"/>
              <a:pathLst>
                <a:path w="27612" h="27611" extrusionOk="0">
                  <a:moveTo>
                    <a:pt x="13800" y="0"/>
                  </a:moveTo>
                  <a:cubicBezTo>
                    <a:pt x="6180" y="0"/>
                    <a:pt x="1" y="6191"/>
                    <a:pt x="1" y="13811"/>
                  </a:cubicBezTo>
                  <a:cubicBezTo>
                    <a:pt x="1" y="21431"/>
                    <a:pt x="6180" y="27611"/>
                    <a:pt x="13800" y="27611"/>
                  </a:cubicBezTo>
                  <a:cubicBezTo>
                    <a:pt x="21432" y="27611"/>
                    <a:pt x="27611" y="21431"/>
                    <a:pt x="27611" y="13811"/>
                  </a:cubicBezTo>
                  <a:cubicBezTo>
                    <a:pt x="27611" y="6191"/>
                    <a:pt x="21432" y="0"/>
                    <a:pt x="13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3;p28"/>
            <p:cNvSpPr/>
            <p:nvPr/>
          </p:nvSpPr>
          <p:spPr>
            <a:xfrm>
              <a:off x="2555004" y="2037334"/>
              <a:ext cx="408839" cy="408638"/>
            </a:xfrm>
            <a:custGeom>
              <a:avLst/>
              <a:gdLst/>
              <a:ahLst/>
              <a:cxnLst/>
              <a:rect l="l" t="t" r="r" b="b"/>
              <a:pathLst>
                <a:path w="22396" h="22385" extrusionOk="0">
                  <a:moveTo>
                    <a:pt x="11192" y="0"/>
                  </a:moveTo>
                  <a:cubicBezTo>
                    <a:pt x="5013" y="0"/>
                    <a:pt x="0" y="5013"/>
                    <a:pt x="0" y="11192"/>
                  </a:cubicBezTo>
                  <a:cubicBezTo>
                    <a:pt x="0" y="17372"/>
                    <a:pt x="5013" y="22384"/>
                    <a:pt x="11192" y="22384"/>
                  </a:cubicBezTo>
                  <a:cubicBezTo>
                    <a:pt x="17383" y="22384"/>
                    <a:pt x="22396" y="17372"/>
                    <a:pt x="22396" y="11192"/>
                  </a:cubicBezTo>
                  <a:cubicBezTo>
                    <a:pt x="22396" y="5013"/>
                    <a:pt x="17383" y="0"/>
                    <a:pt x="11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ZoneTexte 13"/>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2340751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598758" y="1446686"/>
            <a:ext cx="4307960" cy="155703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accent6"/>
                </a:solidFill>
              </a:rPr>
              <a:t>Insights Drawn</a:t>
            </a:r>
            <a:br>
              <a:rPr lang="en" dirty="0" smtClean="0">
                <a:solidFill>
                  <a:schemeClr val="accent6"/>
                </a:solidFill>
              </a:rPr>
            </a:br>
            <a:r>
              <a:rPr lang="en" dirty="0" smtClean="0">
                <a:solidFill>
                  <a:schemeClr val="accent6"/>
                </a:solidFill>
              </a:rPr>
              <a:t>from EDA</a:t>
            </a:r>
            <a:endParaRPr dirty="0">
              <a:solidFill>
                <a:schemeClr val="accent6"/>
              </a:solidFill>
            </a:endParaRPr>
          </a:p>
        </p:txBody>
      </p:sp>
      <p:sp>
        <p:nvSpPr>
          <p:cNvPr id="56" name="Google Shape;56;p15"/>
          <p:cNvSpPr txBox="1">
            <a:spLocks noGrp="1"/>
          </p:cNvSpPr>
          <p:nvPr>
            <p:ph type="subTitle" idx="1"/>
          </p:nvPr>
        </p:nvSpPr>
        <p:spPr>
          <a:xfrm>
            <a:off x="512644" y="2943985"/>
            <a:ext cx="2240094" cy="453621"/>
          </a:xfrm>
          <a:prstGeom prst="rect">
            <a:avLst/>
          </a:prstGeom>
        </p:spPr>
        <p:txBody>
          <a:bodyPr spcFirstLastPara="1" wrap="square" lIns="91425" tIns="91425" rIns="91425" bIns="91425" anchor="ctr" anchorCtr="0">
            <a:noAutofit/>
          </a:bodyPr>
          <a:lstStyle/>
          <a:p>
            <a:r>
              <a:rPr lang="en-US" sz="1500" dirty="0" smtClean="0">
                <a:solidFill>
                  <a:schemeClr val="accent6"/>
                </a:solidFill>
              </a:rPr>
              <a:t>Section 2</a:t>
            </a:r>
            <a:endParaRPr lang="en-US" sz="1500" dirty="0">
              <a:solidFill>
                <a:schemeClr val="accent6"/>
              </a:solidFill>
            </a:endParaRPr>
          </a:p>
        </p:txBody>
      </p:sp>
      <p:grpSp>
        <p:nvGrpSpPr>
          <p:cNvPr id="57" name="Google Shape;57;p15"/>
          <p:cNvGrpSpPr/>
          <p:nvPr/>
        </p:nvGrpSpPr>
        <p:grpSpPr>
          <a:xfrm rot="-3885513">
            <a:off x="3690205" y="-824178"/>
            <a:ext cx="7721278" cy="3370581"/>
            <a:chOff x="2520320" y="2141863"/>
            <a:chExt cx="3853264" cy="1682071"/>
          </a:xfrm>
        </p:grpSpPr>
        <p:sp>
          <p:nvSpPr>
            <p:cNvPr id="58" name="Google Shape;58;p15"/>
            <p:cNvSpPr/>
            <p:nvPr/>
          </p:nvSpPr>
          <p:spPr>
            <a:xfrm>
              <a:off x="3190380" y="2732119"/>
              <a:ext cx="93023" cy="502014"/>
            </a:xfrm>
            <a:custGeom>
              <a:avLst/>
              <a:gdLst/>
              <a:ahLst/>
              <a:cxnLst/>
              <a:rect l="l" t="t" r="r" b="b"/>
              <a:pathLst>
                <a:path w="4525" h="24420" extrusionOk="0">
                  <a:moveTo>
                    <a:pt x="3334" y="0"/>
                  </a:moveTo>
                  <a:cubicBezTo>
                    <a:pt x="1500" y="0"/>
                    <a:pt x="0" y="1500"/>
                    <a:pt x="0" y="3334"/>
                  </a:cubicBezTo>
                  <a:lnTo>
                    <a:pt x="0" y="21086"/>
                  </a:lnTo>
                  <a:cubicBezTo>
                    <a:pt x="0" y="21455"/>
                    <a:pt x="72" y="21812"/>
                    <a:pt x="179" y="22146"/>
                  </a:cubicBezTo>
                  <a:cubicBezTo>
                    <a:pt x="643" y="23503"/>
                    <a:pt x="1905" y="24420"/>
                    <a:pt x="3334" y="24420"/>
                  </a:cubicBezTo>
                  <a:lnTo>
                    <a:pt x="4524" y="24420"/>
                  </a:lnTo>
                  <a:lnTo>
                    <a:pt x="4524"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3283385" y="2633474"/>
              <a:ext cx="93023" cy="699304"/>
            </a:xfrm>
            <a:custGeom>
              <a:avLst/>
              <a:gdLst/>
              <a:ahLst/>
              <a:cxnLst/>
              <a:rect l="l" t="t" r="r" b="b"/>
              <a:pathLst>
                <a:path w="4525" h="34017" extrusionOk="0">
                  <a:moveTo>
                    <a:pt x="1655" y="0"/>
                  </a:moveTo>
                  <a:cubicBezTo>
                    <a:pt x="739" y="0"/>
                    <a:pt x="0" y="738"/>
                    <a:pt x="0" y="1655"/>
                  </a:cubicBezTo>
                  <a:lnTo>
                    <a:pt x="0" y="32361"/>
                  </a:lnTo>
                  <a:cubicBezTo>
                    <a:pt x="0" y="33278"/>
                    <a:pt x="739" y="34016"/>
                    <a:pt x="1655" y="34016"/>
                  </a:cubicBezTo>
                  <a:lnTo>
                    <a:pt x="4525" y="34016"/>
                  </a:lnTo>
                  <a:lnTo>
                    <a:pt x="45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2892988" y="2141863"/>
              <a:ext cx="1156750" cy="513280"/>
            </a:xfrm>
            <a:custGeom>
              <a:avLst/>
              <a:gdLst/>
              <a:ahLst/>
              <a:cxnLst/>
              <a:rect l="l" t="t" r="r" b="b"/>
              <a:pathLst>
                <a:path w="56269" h="24968" extrusionOk="0">
                  <a:moveTo>
                    <a:pt x="0" y="0"/>
                  </a:moveTo>
                  <a:lnTo>
                    <a:pt x="25241" y="24968"/>
                  </a:lnTo>
                  <a:lnTo>
                    <a:pt x="25253" y="24968"/>
                  </a:lnTo>
                  <a:cubicBezTo>
                    <a:pt x="32504" y="22646"/>
                    <a:pt x="39886" y="20741"/>
                    <a:pt x="47196" y="19324"/>
                  </a:cubicBezTo>
                  <a:lnTo>
                    <a:pt x="47411" y="19277"/>
                  </a:lnTo>
                  <a:lnTo>
                    <a:pt x="47685" y="19229"/>
                  </a:lnTo>
                  <a:lnTo>
                    <a:pt x="48387" y="19098"/>
                  </a:lnTo>
                  <a:cubicBezTo>
                    <a:pt x="48470" y="19086"/>
                    <a:pt x="48542" y="19062"/>
                    <a:pt x="48625" y="19050"/>
                  </a:cubicBezTo>
                  <a:cubicBezTo>
                    <a:pt x="51149" y="18574"/>
                    <a:pt x="53673" y="18157"/>
                    <a:pt x="56269" y="17788"/>
                  </a:cubicBezTo>
                  <a:lnTo>
                    <a:pt x="42029" y="4608"/>
                  </a:lnTo>
                  <a:cubicBezTo>
                    <a:pt x="38826" y="1632"/>
                    <a:pt x="34635" y="0"/>
                    <a:pt x="302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2892988" y="3310633"/>
              <a:ext cx="1156750" cy="513300"/>
            </a:xfrm>
            <a:custGeom>
              <a:avLst/>
              <a:gdLst/>
              <a:ahLst/>
              <a:cxnLst/>
              <a:rect l="l" t="t" r="r" b="b"/>
              <a:pathLst>
                <a:path w="56269" h="24969" extrusionOk="0">
                  <a:moveTo>
                    <a:pt x="25241" y="1"/>
                  </a:moveTo>
                  <a:lnTo>
                    <a:pt x="0" y="24968"/>
                  </a:lnTo>
                  <a:lnTo>
                    <a:pt x="30266" y="24968"/>
                  </a:lnTo>
                  <a:cubicBezTo>
                    <a:pt x="34635" y="24968"/>
                    <a:pt x="38826" y="23337"/>
                    <a:pt x="42029" y="20360"/>
                  </a:cubicBezTo>
                  <a:lnTo>
                    <a:pt x="56269" y="7180"/>
                  </a:lnTo>
                  <a:cubicBezTo>
                    <a:pt x="53673" y="6811"/>
                    <a:pt x="51149" y="6394"/>
                    <a:pt x="48625" y="5918"/>
                  </a:cubicBezTo>
                  <a:cubicBezTo>
                    <a:pt x="48542" y="5906"/>
                    <a:pt x="48470" y="5882"/>
                    <a:pt x="48387" y="5870"/>
                  </a:cubicBezTo>
                  <a:lnTo>
                    <a:pt x="47685" y="5739"/>
                  </a:lnTo>
                  <a:lnTo>
                    <a:pt x="47411" y="5692"/>
                  </a:lnTo>
                  <a:lnTo>
                    <a:pt x="47196" y="5644"/>
                  </a:lnTo>
                  <a:cubicBezTo>
                    <a:pt x="39886" y="4227"/>
                    <a:pt x="32504" y="2310"/>
                    <a:pt x="252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5829447" y="2691241"/>
              <a:ext cx="544136" cy="583771"/>
            </a:xfrm>
            <a:custGeom>
              <a:avLst/>
              <a:gdLst/>
              <a:ahLst/>
              <a:cxnLst/>
              <a:rect l="l" t="t" r="r" b="b"/>
              <a:pathLst>
                <a:path w="26469" h="28397" extrusionOk="0">
                  <a:moveTo>
                    <a:pt x="1" y="0"/>
                  </a:moveTo>
                  <a:lnTo>
                    <a:pt x="1" y="28396"/>
                  </a:lnTo>
                  <a:cubicBezTo>
                    <a:pt x="7597" y="25717"/>
                    <a:pt x="15217" y="22539"/>
                    <a:pt x="22670" y="18812"/>
                  </a:cubicBezTo>
                  <a:cubicBezTo>
                    <a:pt x="26468" y="16907"/>
                    <a:pt x="26468" y="11501"/>
                    <a:pt x="22670" y="9596"/>
                  </a:cubicBezTo>
                  <a:cubicBezTo>
                    <a:pt x="15217" y="5858"/>
                    <a:pt x="7597" y="2679"/>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 name="Google Shape;63;p15"/>
            <p:cNvSpPr/>
            <p:nvPr/>
          </p:nvSpPr>
          <p:spPr>
            <a:xfrm>
              <a:off x="3364898" y="2531406"/>
              <a:ext cx="455513" cy="903440"/>
            </a:xfrm>
            <a:custGeom>
              <a:avLst/>
              <a:gdLst/>
              <a:ahLst/>
              <a:cxnLst/>
              <a:rect l="l" t="t" r="r" b="b"/>
              <a:pathLst>
                <a:path w="22158" h="43947" extrusionOk="0">
                  <a:moveTo>
                    <a:pt x="22158" y="0"/>
                  </a:moveTo>
                  <a:cubicBezTo>
                    <a:pt x="14443" y="1405"/>
                    <a:pt x="6763" y="3001"/>
                    <a:pt x="0" y="4489"/>
                  </a:cubicBezTo>
                  <a:lnTo>
                    <a:pt x="0" y="39469"/>
                  </a:lnTo>
                  <a:cubicBezTo>
                    <a:pt x="6763" y="40958"/>
                    <a:pt x="14443" y="42553"/>
                    <a:pt x="22158" y="43946"/>
                  </a:cubicBezTo>
                  <a:lnTo>
                    <a:pt x="22158" y="43910"/>
                  </a:lnTo>
                  <a:lnTo>
                    <a:pt x="22158"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 name="Google Shape;64;p15"/>
            <p:cNvSpPr/>
            <p:nvPr/>
          </p:nvSpPr>
          <p:spPr>
            <a:xfrm>
              <a:off x="3820403" y="2458715"/>
              <a:ext cx="505221" cy="1048823"/>
            </a:xfrm>
            <a:custGeom>
              <a:avLst/>
              <a:gdLst/>
              <a:ahLst/>
              <a:cxnLst/>
              <a:rect l="l" t="t" r="r" b="b"/>
              <a:pathLst>
                <a:path w="24576" h="51019" extrusionOk="0">
                  <a:moveTo>
                    <a:pt x="24575" y="0"/>
                  </a:moveTo>
                  <a:cubicBezTo>
                    <a:pt x="17170" y="667"/>
                    <a:pt x="8561" y="1988"/>
                    <a:pt x="1" y="3536"/>
                  </a:cubicBezTo>
                  <a:lnTo>
                    <a:pt x="1" y="47446"/>
                  </a:lnTo>
                  <a:lnTo>
                    <a:pt x="1" y="47482"/>
                  </a:lnTo>
                  <a:cubicBezTo>
                    <a:pt x="8561" y="49042"/>
                    <a:pt x="17170" y="50352"/>
                    <a:pt x="24575" y="51018"/>
                  </a:cubicBezTo>
                  <a:lnTo>
                    <a:pt x="24575" y="0"/>
                  </a:ln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 name="Google Shape;65;p15"/>
            <p:cNvSpPr/>
            <p:nvPr/>
          </p:nvSpPr>
          <p:spPr>
            <a:xfrm>
              <a:off x="4325617" y="2449042"/>
              <a:ext cx="504954" cy="1068168"/>
            </a:xfrm>
            <a:custGeom>
              <a:avLst/>
              <a:gdLst/>
              <a:ahLst/>
              <a:cxnLst/>
              <a:rect l="l" t="t" r="r" b="b"/>
              <a:pathLst>
                <a:path w="24563" h="51960" extrusionOk="0">
                  <a:moveTo>
                    <a:pt x="9156" y="1"/>
                  </a:moveTo>
                  <a:cubicBezTo>
                    <a:pt x="6418" y="1"/>
                    <a:pt x="3322" y="167"/>
                    <a:pt x="0" y="465"/>
                  </a:cubicBezTo>
                  <a:lnTo>
                    <a:pt x="0" y="51483"/>
                  </a:lnTo>
                  <a:cubicBezTo>
                    <a:pt x="3322" y="51781"/>
                    <a:pt x="6418" y="51960"/>
                    <a:pt x="9156" y="51960"/>
                  </a:cubicBezTo>
                  <a:cubicBezTo>
                    <a:pt x="13859" y="51960"/>
                    <a:pt x="19038" y="51698"/>
                    <a:pt x="24563" y="51150"/>
                  </a:cubicBezTo>
                  <a:lnTo>
                    <a:pt x="24563" y="798"/>
                  </a:lnTo>
                  <a:cubicBezTo>
                    <a:pt x="19038" y="263"/>
                    <a:pt x="13859" y="1"/>
                    <a:pt x="9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 name="Google Shape;66;p15"/>
            <p:cNvSpPr/>
            <p:nvPr/>
          </p:nvSpPr>
          <p:spPr>
            <a:xfrm>
              <a:off x="4828604" y="2465694"/>
              <a:ext cx="504974" cy="1034865"/>
            </a:xfrm>
            <a:custGeom>
              <a:avLst/>
              <a:gdLst/>
              <a:ahLst/>
              <a:cxnLst/>
              <a:rect l="l" t="t" r="r" b="b"/>
              <a:pathLst>
                <a:path w="24564" h="50340" extrusionOk="0">
                  <a:moveTo>
                    <a:pt x="1" y="0"/>
                  </a:moveTo>
                  <a:lnTo>
                    <a:pt x="1" y="50340"/>
                  </a:lnTo>
                  <a:cubicBezTo>
                    <a:pt x="7633" y="49578"/>
                    <a:pt x="15931" y="48268"/>
                    <a:pt x="24563" y="46339"/>
                  </a:cubicBezTo>
                  <a:lnTo>
                    <a:pt x="24563" y="4001"/>
                  </a:lnTo>
                  <a:cubicBezTo>
                    <a:pt x="15931" y="2060"/>
                    <a:pt x="7633" y="75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 name="Google Shape;67;p15"/>
            <p:cNvSpPr/>
            <p:nvPr/>
          </p:nvSpPr>
          <p:spPr>
            <a:xfrm>
              <a:off x="5330609" y="2547924"/>
              <a:ext cx="501767" cy="870405"/>
            </a:xfrm>
            <a:custGeom>
              <a:avLst/>
              <a:gdLst/>
              <a:ahLst/>
              <a:cxnLst/>
              <a:rect l="l" t="t" r="r" b="b"/>
              <a:pathLst>
                <a:path w="24408" h="42340" extrusionOk="0">
                  <a:moveTo>
                    <a:pt x="0" y="1"/>
                  </a:moveTo>
                  <a:lnTo>
                    <a:pt x="0" y="42339"/>
                  </a:lnTo>
                  <a:cubicBezTo>
                    <a:pt x="7894" y="40577"/>
                    <a:pt x="16050" y="38291"/>
                    <a:pt x="24229" y="35410"/>
                  </a:cubicBezTo>
                  <a:cubicBezTo>
                    <a:pt x="24277" y="35398"/>
                    <a:pt x="24265" y="35374"/>
                    <a:pt x="24408" y="35362"/>
                  </a:cubicBezTo>
                  <a:lnTo>
                    <a:pt x="24408" y="6966"/>
                  </a:lnTo>
                  <a:cubicBezTo>
                    <a:pt x="24265" y="6954"/>
                    <a:pt x="24277" y="6942"/>
                    <a:pt x="24229" y="6918"/>
                  </a:cubicBezTo>
                  <a:cubicBezTo>
                    <a:pt x="16050" y="4049"/>
                    <a:pt x="7894" y="1763"/>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 name="Google Shape;68;p15"/>
            <p:cNvSpPr/>
            <p:nvPr/>
          </p:nvSpPr>
          <p:spPr>
            <a:xfrm rot="5400000">
              <a:off x="2594207" y="2667746"/>
              <a:ext cx="482987" cy="630761"/>
            </a:xfrm>
            <a:custGeom>
              <a:avLst/>
              <a:gdLst/>
              <a:ahLst/>
              <a:cxnLst/>
              <a:rect l="l" t="t" r="r" b="b"/>
              <a:pathLst>
                <a:path w="19823" h="25888" extrusionOk="0">
                  <a:moveTo>
                    <a:pt x="9356" y="1"/>
                  </a:moveTo>
                  <a:cubicBezTo>
                    <a:pt x="9349" y="1"/>
                    <a:pt x="9342" y="1"/>
                    <a:pt x="9335" y="1"/>
                  </a:cubicBezTo>
                  <a:cubicBezTo>
                    <a:pt x="2823" y="1"/>
                    <a:pt x="1" y="4108"/>
                    <a:pt x="13" y="8204"/>
                  </a:cubicBezTo>
                  <a:cubicBezTo>
                    <a:pt x="25" y="13872"/>
                    <a:pt x="2977" y="14562"/>
                    <a:pt x="4359" y="21492"/>
                  </a:cubicBezTo>
                  <a:cubicBezTo>
                    <a:pt x="4436" y="21901"/>
                    <a:pt x="4646" y="22097"/>
                    <a:pt x="4844" y="22097"/>
                  </a:cubicBezTo>
                  <a:cubicBezTo>
                    <a:pt x="5045" y="22097"/>
                    <a:pt x="5234" y="21898"/>
                    <a:pt x="5263" y="21515"/>
                  </a:cubicBezTo>
                  <a:cubicBezTo>
                    <a:pt x="5507" y="18402"/>
                    <a:pt x="6880" y="17284"/>
                    <a:pt x="8156" y="17284"/>
                  </a:cubicBezTo>
                  <a:cubicBezTo>
                    <a:pt x="8875" y="17284"/>
                    <a:pt x="9564" y="17640"/>
                    <a:pt x="10002" y="18194"/>
                  </a:cubicBezTo>
                  <a:cubicBezTo>
                    <a:pt x="11502" y="20075"/>
                    <a:pt x="10788" y="23004"/>
                    <a:pt x="9609" y="25337"/>
                  </a:cubicBezTo>
                  <a:cubicBezTo>
                    <a:pt x="9506" y="25563"/>
                    <a:pt x="9661" y="25887"/>
                    <a:pt x="9851" y="25887"/>
                  </a:cubicBezTo>
                  <a:cubicBezTo>
                    <a:pt x="9881" y="25887"/>
                    <a:pt x="9912" y="25879"/>
                    <a:pt x="9943" y="25861"/>
                  </a:cubicBezTo>
                  <a:cubicBezTo>
                    <a:pt x="12455" y="24409"/>
                    <a:pt x="17336" y="19610"/>
                    <a:pt x="18336" y="13633"/>
                  </a:cubicBezTo>
                  <a:cubicBezTo>
                    <a:pt x="19823" y="4739"/>
                    <a:pt x="14955" y="1"/>
                    <a:pt x="9356" y="1"/>
                  </a:cubicBezTo>
                  <a:close/>
                </a:path>
              </a:pathLst>
            </a:custGeom>
            <a:gradFill>
              <a:gsLst>
                <a:gs pos="0">
                  <a:srgbClr val="FCBD24"/>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 name="Picture 2" descr="IDEAS? What Should We Do N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sp>
        <p:nvSpPr>
          <p:cNvPr id="17" name="ZoneTexte 16"/>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39484302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34" name="Google Shape;634;p26"/>
          <p:cNvSpPr txBox="1">
            <a:spLocks noGrp="1"/>
          </p:cNvSpPr>
          <p:nvPr>
            <p:ph type="title"/>
          </p:nvPr>
        </p:nvSpPr>
        <p:spPr>
          <a:xfrm>
            <a:off x="602297" y="377546"/>
            <a:ext cx="7708500" cy="481200"/>
          </a:xfrm>
          <a:prstGeom prst="rect">
            <a:avLst/>
          </a:prstGeom>
        </p:spPr>
        <p:txBody>
          <a:bodyPr spcFirstLastPara="1" wrap="square" lIns="91425" tIns="91425" rIns="91425" bIns="91425" anchor="ctr" anchorCtr="0">
            <a:noAutofit/>
          </a:bodyPr>
          <a:lstStyle/>
          <a:p>
            <a:pPr>
              <a:buClr>
                <a:schemeClr val="dk1"/>
              </a:buClr>
              <a:buSzPts val="1100"/>
            </a:pPr>
            <a:r>
              <a:rPr lang="en" dirty="0" smtClean="0">
                <a:solidFill>
                  <a:srgbClr val="23295F"/>
                </a:solidFill>
              </a:rPr>
              <a:t>Flight Number vs Launch Site</a:t>
            </a:r>
            <a:endParaRPr dirty="0">
              <a:solidFill>
                <a:srgbClr val="23295F"/>
              </a:solidFill>
            </a:endParaRPr>
          </a:p>
        </p:txBody>
      </p:sp>
      <p:cxnSp>
        <p:nvCxnSpPr>
          <p:cNvPr id="3" name="Connecteur droit 2"/>
          <p:cNvCxnSpPr/>
          <p:nvPr/>
        </p:nvCxnSpPr>
        <p:spPr>
          <a:xfrm flipV="1">
            <a:off x="602297" y="966022"/>
            <a:ext cx="7973890" cy="49088"/>
          </a:xfrm>
          <a:prstGeom prst="line">
            <a:avLst/>
          </a:prstGeom>
          <a:ln w="12700">
            <a:solidFill>
              <a:srgbClr val="23295F"/>
            </a:solidFill>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1495999" y="1526045"/>
            <a:ext cx="7262240" cy="584775"/>
          </a:xfrm>
          <a:prstGeom prst="rect">
            <a:avLst/>
          </a:prstGeom>
          <a:noFill/>
        </p:spPr>
        <p:txBody>
          <a:bodyPr wrap="square" rtlCol="0">
            <a:spAutoFit/>
          </a:bodyPr>
          <a:lstStyle/>
          <a:p>
            <a:pPr marL="285750" indent="-285750">
              <a:spcBef>
                <a:spcPts val="1400"/>
              </a:spcBef>
              <a:buFont typeface="Arial" panose="020B0604020202020204" pitchFamily="34" charset="0"/>
              <a:buChar char="•"/>
            </a:pPr>
            <a:r>
              <a:rPr lang="en-US" sz="1600" dirty="0" smtClean="0">
                <a:latin typeface="Roboto"/>
                <a:ea typeface="Roboto"/>
                <a:cs typeface="Roboto"/>
              </a:rPr>
              <a:t>From </a:t>
            </a:r>
            <a:r>
              <a:rPr lang="en-US" sz="1600" dirty="0">
                <a:latin typeface="Roboto"/>
                <a:ea typeface="Roboto"/>
                <a:cs typeface="Roboto"/>
              </a:rPr>
              <a:t>the plot, we found that the </a:t>
            </a:r>
            <a:r>
              <a:rPr lang="en-US" sz="1600" b="1" dirty="0">
                <a:latin typeface="Roboto"/>
                <a:ea typeface="Roboto"/>
                <a:cs typeface="Roboto"/>
              </a:rPr>
              <a:t>larger</a:t>
            </a:r>
            <a:r>
              <a:rPr lang="en-US" sz="1600" dirty="0">
                <a:latin typeface="Roboto"/>
                <a:ea typeface="Roboto"/>
                <a:cs typeface="Roboto"/>
              </a:rPr>
              <a:t> the flight amount at a launch site, the </a:t>
            </a:r>
            <a:r>
              <a:rPr lang="en-US" sz="1600" b="1" dirty="0">
                <a:latin typeface="Roboto"/>
                <a:ea typeface="Roboto"/>
                <a:cs typeface="Roboto"/>
              </a:rPr>
              <a:t>greater</a:t>
            </a:r>
            <a:r>
              <a:rPr lang="en-US" sz="1600" dirty="0">
                <a:latin typeface="Roboto"/>
                <a:ea typeface="Roboto"/>
                <a:cs typeface="Roboto"/>
              </a:rPr>
              <a:t> the success rate at a launch site.</a:t>
            </a:r>
          </a:p>
        </p:txBody>
      </p:sp>
      <p:pic>
        <p:nvPicPr>
          <p:cNvPr id="7" name="Picture 5">
            <a:extLst>
              <a:ext uri="{FF2B5EF4-FFF2-40B4-BE49-F238E27FC236}">
                <a16:creationId xmlns="" xmlns:a16="http://schemas.microsoft.com/office/drawing/2014/main" id="{B6DE48CB-F37D-4E03-9612-4B2FE0C9C889}"/>
              </a:ext>
            </a:extLst>
          </p:cNvPr>
          <p:cNvPicPr>
            <a:picLocks noChangeAspect="1"/>
          </p:cNvPicPr>
          <p:nvPr/>
        </p:nvPicPr>
        <p:blipFill>
          <a:blip r:embed="rId3"/>
          <a:stretch>
            <a:fillRect/>
          </a:stretch>
        </p:blipFill>
        <p:spPr>
          <a:xfrm>
            <a:off x="264861" y="2478881"/>
            <a:ext cx="8311326" cy="2151081"/>
          </a:xfrm>
          <a:prstGeom prst="rect">
            <a:avLst/>
          </a:prstGeom>
        </p:spPr>
      </p:pic>
      <p:grpSp>
        <p:nvGrpSpPr>
          <p:cNvPr id="6" name="Google Shape;80;p16"/>
          <p:cNvGrpSpPr/>
          <p:nvPr/>
        </p:nvGrpSpPr>
        <p:grpSpPr>
          <a:xfrm rot="1867131">
            <a:off x="720681" y="1252549"/>
            <a:ext cx="520296" cy="1131766"/>
            <a:chOff x="3240878" y="1617772"/>
            <a:chExt cx="1195342" cy="2963146"/>
          </a:xfrm>
        </p:grpSpPr>
        <p:sp>
          <p:nvSpPr>
            <p:cNvPr id="8" name="Google Shape;81;p16"/>
            <p:cNvSpPr/>
            <p:nvPr/>
          </p:nvSpPr>
          <p:spPr>
            <a:xfrm>
              <a:off x="3632077" y="3971052"/>
              <a:ext cx="414366" cy="609867"/>
            </a:xfrm>
            <a:custGeom>
              <a:avLst/>
              <a:gdLst/>
              <a:ahLst/>
              <a:cxnLst/>
              <a:rect l="l" t="t" r="r" b="b"/>
              <a:pathLst>
                <a:path w="31267" h="46019" extrusionOk="0">
                  <a:moveTo>
                    <a:pt x="31266" y="15502"/>
                  </a:moveTo>
                  <a:cubicBezTo>
                    <a:pt x="31266" y="6942"/>
                    <a:pt x="24265" y="0"/>
                    <a:pt x="15633" y="0"/>
                  </a:cubicBezTo>
                  <a:cubicBezTo>
                    <a:pt x="7001" y="0"/>
                    <a:pt x="0" y="6942"/>
                    <a:pt x="0" y="15502"/>
                  </a:cubicBezTo>
                  <a:cubicBezTo>
                    <a:pt x="0" y="24063"/>
                    <a:pt x="15633" y="46018"/>
                    <a:pt x="15633" y="46018"/>
                  </a:cubicBezTo>
                  <a:cubicBezTo>
                    <a:pt x="15633" y="46018"/>
                    <a:pt x="31266" y="24063"/>
                    <a:pt x="31266" y="15502"/>
                  </a:cubicBezTo>
                  <a:close/>
                </a:path>
              </a:pathLst>
            </a:custGeom>
            <a:gradFill>
              <a:gsLst>
                <a:gs pos="0">
                  <a:srgbClr val="FCBD24"/>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2;p16"/>
            <p:cNvSpPr/>
            <p:nvPr/>
          </p:nvSpPr>
          <p:spPr>
            <a:xfrm>
              <a:off x="3617760" y="3691633"/>
              <a:ext cx="441577" cy="327679"/>
            </a:xfrm>
            <a:custGeom>
              <a:avLst/>
              <a:gdLst/>
              <a:ahLst/>
              <a:cxnLst/>
              <a:rect l="l" t="t" r="r" b="b"/>
              <a:pathLst>
                <a:path w="25111" h="18634" extrusionOk="0">
                  <a:moveTo>
                    <a:pt x="7132" y="0"/>
                  </a:moveTo>
                  <a:lnTo>
                    <a:pt x="0" y="18633"/>
                  </a:lnTo>
                  <a:lnTo>
                    <a:pt x="25111" y="18633"/>
                  </a:lnTo>
                  <a:lnTo>
                    <a:pt x="179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3;p16"/>
            <p:cNvSpPr/>
            <p:nvPr/>
          </p:nvSpPr>
          <p:spPr>
            <a:xfrm>
              <a:off x="3632409" y="3552388"/>
              <a:ext cx="412280" cy="196407"/>
            </a:xfrm>
            <a:custGeom>
              <a:avLst/>
              <a:gdLst/>
              <a:ahLst/>
              <a:cxnLst/>
              <a:rect l="l" t="t" r="r" b="b"/>
              <a:pathLst>
                <a:path w="23445" h="11169" extrusionOk="0">
                  <a:moveTo>
                    <a:pt x="1" y="0"/>
                  </a:moveTo>
                  <a:lnTo>
                    <a:pt x="1" y="11168"/>
                  </a:lnTo>
                  <a:lnTo>
                    <a:pt x="23444" y="11168"/>
                  </a:lnTo>
                  <a:lnTo>
                    <a:pt x="234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4;p16"/>
            <p:cNvSpPr/>
            <p:nvPr/>
          </p:nvSpPr>
          <p:spPr>
            <a:xfrm>
              <a:off x="3240878" y="3009672"/>
              <a:ext cx="414355" cy="1045833"/>
            </a:xfrm>
            <a:custGeom>
              <a:avLst/>
              <a:gdLst/>
              <a:ahLst/>
              <a:cxnLst/>
              <a:rect l="l" t="t" r="r" b="b"/>
              <a:pathLst>
                <a:path w="23563" h="59473" extrusionOk="0">
                  <a:moveTo>
                    <a:pt x="22027" y="1"/>
                  </a:moveTo>
                  <a:lnTo>
                    <a:pt x="5644" y="15943"/>
                  </a:lnTo>
                  <a:cubicBezTo>
                    <a:pt x="1572" y="19908"/>
                    <a:pt x="0" y="25778"/>
                    <a:pt x="1536" y="31254"/>
                  </a:cubicBezTo>
                  <a:lnTo>
                    <a:pt x="9466" y="59472"/>
                  </a:lnTo>
                  <a:lnTo>
                    <a:pt x="11168" y="35541"/>
                  </a:lnTo>
                  <a:cubicBezTo>
                    <a:pt x="11454" y="31623"/>
                    <a:pt x="13252" y="27956"/>
                    <a:pt x="16169" y="25337"/>
                  </a:cubicBezTo>
                  <a:lnTo>
                    <a:pt x="23563" y="18693"/>
                  </a:lnTo>
                  <a:lnTo>
                    <a:pt x="220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p16"/>
            <p:cNvSpPr/>
            <p:nvPr/>
          </p:nvSpPr>
          <p:spPr>
            <a:xfrm>
              <a:off x="4021865" y="3009672"/>
              <a:ext cx="414355" cy="1045833"/>
            </a:xfrm>
            <a:custGeom>
              <a:avLst/>
              <a:gdLst/>
              <a:ahLst/>
              <a:cxnLst/>
              <a:rect l="l" t="t" r="r" b="b"/>
              <a:pathLst>
                <a:path w="23563" h="59473" extrusionOk="0">
                  <a:moveTo>
                    <a:pt x="1536" y="1"/>
                  </a:moveTo>
                  <a:lnTo>
                    <a:pt x="0" y="18693"/>
                  </a:lnTo>
                  <a:lnTo>
                    <a:pt x="7394" y="25337"/>
                  </a:lnTo>
                  <a:cubicBezTo>
                    <a:pt x="10311" y="27956"/>
                    <a:pt x="12109" y="31623"/>
                    <a:pt x="12395" y="35541"/>
                  </a:cubicBezTo>
                  <a:lnTo>
                    <a:pt x="14097" y="59472"/>
                  </a:lnTo>
                  <a:lnTo>
                    <a:pt x="22027" y="31254"/>
                  </a:lnTo>
                  <a:cubicBezTo>
                    <a:pt x="23563" y="25778"/>
                    <a:pt x="21991" y="19908"/>
                    <a:pt x="17919" y="15943"/>
                  </a:cubicBezTo>
                  <a:lnTo>
                    <a:pt x="15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6;p16"/>
            <p:cNvSpPr/>
            <p:nvPr/>
          </p:nvSpPr>
          <p:spPr>
            <a:xfrm>
              <a:off x="3404813" y="2080860"/>
              <a:ext cx="870792" cy="1544332"/>
            </a:xfrm>
            <a:custGeom>
              <a:avLst/>
              <a:gdLst/>
              <a:ahLst/>
              <a:cxnLst/>
              <a:rect l="l" t="t" r="r" b="b"/>
              <a:pathLst>
                <a:path w="49519" h="87821" extrusionOk="0">
                  <a:moveTo>
                    <a:pt x="6240" y="1"/>
                  </a:moveTo>
                  <a:cubicBezTo>
                    <a:pt x="1275" y="17181"/>
                    <a:pt x="1" y="44625"/>
                    <a:pt x="11347" y="87821"/>
                  </a:cubicBezTo>
                  <a:lnTo>
                    <a:pt x="38244" y="87821"/>
                  </a:lnTo>
                  <a:cubicBezTo>
                    <a:pt x="49519" y="44863"/>
                    <a:pt x="47959" y="17312"/>
                    <a:pt x="428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7;p16"/>
            <p:cNvSpPr/>
            <p:nvPr/>
          </p:nvSpPr>
          <p:spPr>
            <a:xfrm>
              <a:off x="3516835" y="1617772"/>
              <a:ext cx="643418" cy="463083"/>
            </a:xfrm>
            <a:custGeom>
              <a:avLst/>
              <a:gdLst/>
              <a:ahLst/>
              <a:cxnLst/>
              <a:rect l="l" t="t" r="r" b="b"/>
              <a:pathLst>
                <a:path w="36589" h="26334" extrusionOk="0">
                  <a:moveTo>
                    <a:pt x="18441" y="1"/>
                  </a:moveTo>
                  <a:cubicBezTo>
                    <a:pt x="17579" y="1"/>
                    <a:pt x="16717" y="266"/>
                    <a:pt x="15979" y="795"/>
                  </a:cubicBezTo>
                  <a:cubicBezTo>
                    <a:pt x="12014" y="3628"/>
                    <a:pt x="4501" y="10784"/>
                    <a:pt x="0" y="26334"/>
                  </a:cubicBezTo>
                  <a:lnTo>
                    <a:pt x="36588" y="26334"/>
                  </a:lnTo>
                  <a:cubicBezTo>
                    <a:pt x="32064" y="11129"/>
                    <a:pt x="24789" y="3819"/>
                    <a:pt x="21003" y="878"/>
                  </a:cubicBezTo>
                  <a:cubicBezTo>
                    <a:pt x="20247" y="293"/>
                    <a:pt x="19345" y="1"/>
                    <a:pt x="184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8;p16"/>
            <p:cNvSpPr/>
            <p:nvPr/>
          </p:nvSpPr>
          <p:spPr>
            <a:xfrm>
              <a:off x="3632620" y="2315367"/>
              <a:ext cx="411858" cy="411841"/>
            </a:xfrm>
            <a:custGeom>
              <a:avLst/>
              <a:gdLst/>
              <a:ahLst/>
              <a:cxnLst/>
              <a:rect l="l" t="t" r="r" b="b"/>
              <a:pathLst>
                <a:path w="23421" h="23420" extrusionOk="0">
                  <a:moveTo>
                    <a:pt x="11705" y="0"/>
                  </a:moveTo>
                  <a:cubicBezTo>
                    <a:pt x="5239" y="0"/>
                    <a:pt x="1" y="5239"/>
                    <a:pt x="1" y="11704"/>
                  </a:cubicBezTo>
                  <a:cubicBezTo>
                    <a:pt x="1" y="18169"/>
                    <a:pt x="5239" y="23420"/>
                    <a:pt x="11705" y="23420"/>
                  </a:cubicBezTo>
                  <a:cubicBezTo>
                    <a:pt x="18182" y="23420"/>
                    <a:pt x="23420" y="18169"/>
                    <a:pt x="23420" y="11704"/>
                  </a:cubicBezTo>
                  <a:cubicBezTo>
                    <a:pt x="23420" y="5239"/>
                    <a:pt x="18182" y="0"/>
                    <a:pt x="11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9;p16"/>
            <p:cNvSpPr/>
            <p:nvPr/>
          </p:nvSpPr>
          <p:spPr>
            <a:xfrm>
              <a:off x="3664661" y="2347408"/>
              <a:ext cx="347568" cy="347568"/>
            </a:xfrm>
            <a:custGeom>
              <a:avLst/>
              <a:gdLst/>
              <a:ahLst/>
              <a:cxnLst/>
              <a:rect l="l" t="t" r="r" b="b"/>
              <a:pathLst>
                <a:path w="19765" h="19765" extrusionOk="0">
                  <a:moveTo>
                    <a:pt x="9883" y="0"/>
                  </a:moveTo>
                  <a:cubicBezTo>
                    <a:pt x="4429" y="0"/>
                    <a:pt x="0" y="4429"/>
                    <a:pt x="0" y="9882"/>
                  </a:cubicBezTo>
                  <a:cubicBezTo>
                    <a:pt x="0" y="15347"/>
                    <a:pt x="4429" y="19764"/>
                    <a:pt x="9883" y="19764"/>
                  </a:cubicBezTo>
                  <a:cubicBezTo>
                    <a:pt x="15347" y="19764"/>
                    <a:pt x="19765" y="15347"/>
                    <a:pt x="19765" y="9882"/>
                  </a:cubicBezTo>
                  <a:cubicBezTo>
                    <a:pt x="19765" y="4429"/>
                    <a:pt x="15347" y="0"/>
                    <a:pt x="9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0;p16"/>
            <p:cNvSpPr/>
            <p:nvPr/>
          </p:nvSpPr>
          <p:spPr>
            <a:xfrm>
              <a:off x="3632620" y="2879221"/>
              <a:ext cx="411858" cy="411858"/>
            </a:xfrm>
            <a:custGeom>
              <a:avLst/>
              <a:gdLst/>
              <a:ahLst/>
              <a:cxnLst/>
              <a:rect l="l" t="t" r="r" b="b"/>
              <a:pathLst>
                <a:path w="23421" h="23421" extrusionOk="0">
                  <a:moveTo>
                    <a:pt x="11705" y="1"/>
                  </a:moveTo>
                  <a:cubicBezTo>
                    <a:pt x="5239" y="1"/>
                    <a:pt x="1" y="5240"/>
                    <a:pt x="1" y="11705"/>
                  </a:cubicBezTo>
                  <a:cubicBezTo>
                    <a:pt x="1" y="18170"/>
                    <a:pt x="5239" y="23420"/>
                    <a:pt x="11705" y="23420"/>
                  </a:cubicBezTo>
                  <a:cubicBezTo>
                    <a:pt x="18182" y="23420"/>
                    <a:pt x="23420" y="18170"/>
                    <a:pt x="23420" y="11705"/>
                  </a:cubicBezTo>
                  <a:cubicBezTo>
                    <a:pt x="23420" y="5240"/>
                    <a:pt x="18182" y="1"/>
                    <a:pt x="117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1;p16"/>
            <p:cNvSpPr/>
            <p:nvPr/>
          </p:nvSpPr>
          <p:spPr>
            <a:xfrm>
              <a:off x="3664661" y="2911262"/>
              <a:ext cx="347568" cy="347568"/>
            </a:xfrm>
            <a:custGeom>
              <a:avLst/>
              <a:gdLst/>
              <a:ahLst/>
              <a:cxnLst/>
              <a:rect l="l" t="t" r="r" b="b"/>
              <a:pathLst>
                <a:path w="19765" h="19765" extrusionOk="0">
                  <a:moveTo>
                    <a:pt x="9883" y="1"/>
                  </a:moveTo>
                  <a:cubicBezTo>
                    <a:pt x="4429" y="1"/>
                    <a:pt x="0" y="4430"/>
                    <a:pt x="0" y="9883"/>
                  </a:cubicBezTo>
                  <a:cubicBezTo>
                    <a:pt x="0" y="15348"/>
                    <a:pt x="4429" y="19765"/>
                    <a:pt x="9883" y="19765"/>
                  </a:cubicBezTo>
                  <a:cubicBezTo>
                    <a:pt x="15347" y="19765"/>
                    <a:pt x="19765" y="15348"/>
                    <a:pt x="19765" y="9883"/>
                  </a:cubicBezTo>
                  <a:cubicBezTo>
                    <a:pt x="19765" y="4430"/>
                    <a:pt x="15347" y="1"/>
                    <a:pt x="98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Picture 2" descr="IDEAS? What Should We Do N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sp>
        <p:nvSpPr>
          <p:cNvPr id="20" name="ZoneTexte 19"/>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31205307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34" name="Google Shape;634;p26"/>
          <p:cNvSpPr txBox="1">
            <a:spLocks noGrp="1"/>
          </p:cNvSpPr>
          <p:nvPr>
            <p:ph type="title"/>
          </p:nvPr>
        </p:nvSpPr>
        <p:spPr>
          <a:xfrm>
            <a:off x="602297" y="377546"/>
            <a:ext cx="7708500" cy="481200"/>
          </a:xfrm>
          <a:prstGeom prst="rect">
            <a:avLst/>
          </a:prstGeom>
        </p:spPr>
        <p:txBody>
          <a:bodyPr spcFirstLastPara="1" wrap="square" lIns="91425" tIns="91425" rIns="91425" bIns="91425" anchor="ctr" anchorCtr="0">
            <a:noAutofit/>
          </a:bodyPr>
          <a:lstStyle/>
          <a:p>
            <a:pPr>
              <a:buClr>
                <a:schemeClr val="dk1"/>
              </a:buClr>
              <a:buSzPts val="1100"/>
            </a:pPr>
            <a:r>
              <a:rPr lang="en" dirty="0" smtClean="0">
                <a:solidFill>
                  <a:srgbClr val="23295F"/>
                </a:solidFill>
              </a:rPr>
              <a:t>Payload vs Launch Site</a:t>
            </a:r>
            <a:endParaRPr dirty="0">
              <a:solidFill>
                <a:srgbClr val="23295F"/>
              </a:solidFill>
            </a:endParaRPr>
          </a:p>
        </p:txBody>
      </p:sp>
      <p:cxnSp>
        <p:nvCxnSpPr>
          <p:cNvPr id="3" name="Connecteur droit 2"/>
          <p:cNvCxnSpPr/>
          <p:nvPr/>
        </p:nvCxnSpPr>
        <p:spPr>
          <a:xfrm flipV="1">
            <a:off x="602297" y="966022"/>
            <a:ext cx="7973890" cy="49088"/>
          </a:xfrm>
          <a:prstGeom prst="line">
            <a:avLst/>
          </a:prstGeom>
          <a:ln w="12700">
            <a:solidFill>
              <a:srgbClr val="23295F"/>
            </a:solidFill>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1614621" y="1480570"/>
            <a:ext cx="6851682" cy="58477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smtClean="0">
                <a:latin typeface="Roboto"/>
                <a:ea typeface="Roboto"/>
                <a:cs typeface="Roboto"/>
              </a:rPr>
              <a:t>The </a:t>
            </a:r>
            <a:r>
              <a:rPr lang="en-US" sz="1600" dirty="0">
                <a:latin typeface="Roboto"/>
                <a:ea typeface="Roboto"/>
                <a:cs typeface="Roboto"/>
              </a:rPr>
              <a:t>greater the payload mass for launch site CCAFS SLC 40 the higher the success rate for the rocket.</a:t>
            </a:r>
          </a:p>
        </p:txBody>
      </p:sp>
      <p:grpSp>
        <p:nvGrpSpPr>
          <p:cNvPr id="5" name="Google Shape;80;p16"/>
          <p:cNvGrpSpPr/>
          <p:nvPr/>
        </p:nvGrpSpPr>
        <p:grpSpPr>
          <a:xfrm rot="1867131">
            <a:off x="839302" y="1207073"/>
            <a:ext cx="520296" cy="1131766"/>
            <a:chOff x="3240878" y="1617772"/>
            <a:chExt cx="1195342" cy="2963146"/>
          </a:xfrm>
        </p:grpSpPr>
        <p:sp>
          <p:nvSpPr>
            <p:cNvPr id="6" name="Google Shape;81;p16"/>
            <p:cNvSpPr/>
            <p:nvPr/>
          </p:nvSpPr>
          <p:spPr>
            <a:xfrm>
              <a:off x="3632077" y="3971052"/>
              <a:ext cx="414366" cy="609867"/>
            </a:xfrm>
            <a:custGeom>
              <a:avLst/>
              <a:gdLst/>
              <a:ahLst/>
              <a:cxnLst/>
              <a:rect l="l" t="t" r="r" b="b"/>
              <a:pathLst>
                <a:path w="31267" h="46019" extrusionOk="0">
                  <a:moveTo>
                    <a:pt x="31266" y="15502"/>
                  </a:moveTo>
                  <a:cubicBezTo>
                    <a:pt x="31266" y="6942"/>
                    <a:pt x="24265" y="0"/>
                    <a:pt x="15633" y="0"/>
                  </a:cubicBezTo>
                  <a:cubicBezTo>
                    <a:pt x="7001" y="0"/>
                    <a:pt x="0" y="6942"/>
                    <a:pt x="0" y="15502"/>
                  </a:cubicBezTo>
                  <a:cubicBezTo>
                    <a:pt x="0" y="24063"/>
                    <a:pt x="15633" y="46018"/>
                    <a:pt x="15633" y="46018"/>
                  </a:cubicBezTo>
                  <a:cubicBezTo>
                    <a:pt x="15633" y="46018"/>
                    <a:pt x="31266" y="24063"/>
                    <a:pt x="31266" y="15502"/>
                  </a:cubicBezTo>
                  <a:close/>
                </a:path>
              </a:pathLst>
            </a:custGeom>
            <a:gradFill>
              <a:gsLst>
                <a:gs pos="0">
                  <a:srgbClr val="FCBD24"/>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2;p16"/>
            <p:cNvSpPr/>
            <p:nvPr/>
          </p:nvSpPr>
          <p:spPr>
            <a:xfrm>
              <a:off x="3617760" y="3691633"/>
              <a:ext cx="441577" cy="327679"/>
            </a:xfrm>
            <a:custGeom>
              <a:avLst/>
              <a:gdLst/>
              <a:ahLst/>
              <a:cxnLst/>
              <a:rect l="l" t="t" r="r" b="b"/>
              <a:pathLst>
                <a:path w="25111" h="18634" extrusionOk="0">
                  <a:moveTo>
                    <a:pt x="7132" y="0"/>
                  </a:moveTo>
                  <a:lnTo>
                    <a:pt x="0" y="18633"/>
                  </a:lnTo>
                  <a:lnTo>
                    <a:pt x="25111" y="18633"/>
                  </a:lnTo>
                  <a:lnTo>
                    <a:pt x="179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3;p16"/>
            <p:cNvSpPr/>
            <p:nvPr/>
          </p:nvSpPr>
          <p:spPr>
            <a:xfrm>
              <a:off x="3632409" y="3552388"/>
              <a:ext cx="412280" cy="196407"/>
            </a:xfrm>
            <a:custGeom>
              <a:avLst/>
              <a:gdLst/>
              <a:ahLst/>
              <a:cxnLst/>
              <a:rect l="l" t="t" r="r" b="b"/>
              <a:pathLst>
                <a:path w="23445" h="11169" extrusionOk="0">
                  <a:moveTo>
                    <a:pt x="1" y="0"/>
                  </a:moveTo>
                  <a:lnTo>
                    <a:pt x="1" y="11168"/>
                  </a:lnTo>
                  <a:lnTo>
                    <a:pt x="23444" y="11168"/>
                  </a:lnTo>
                  <a:lnTo>
                    <a:pt x="234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4;p16"/>
            <p:cNvSpPr/>
            <p:nvPr/>
          </p:nvSpPr>
          <p:spPr>
            <a:xfrm>
              <a:off x="3240878" y="3009672"/>
              <a:ext cx="414355" cy="1045833"/>
            </a:xfrm>
            <a:custGeom>
              <a:avLst/>
              <a:gdLst/>
              <a:ahLst/>
              <a:cxnLst/>
              <a:rect l="l" t="t" r="r" b="b"/>
              <a:pathLst>
                <a:path w="23563" h="59473" extrusionOk="0">
                  <a:moveTo>
                    <a:pt x="22027" y="1"/>
                  </a:moveTo>
                  <a:lnTo>
                    <a:pt x="5644" y="15943"/>
                  </a:lnTo>
                  <a:cubicBezTo>
                    <a:pt x="1572" y="19908"/>
                    <a:pt x="0" y="25778"/>
                    <a:pt x="1536" y="31254"/>
                  </a:cubicBezTo>
                  <a:lnTo>
                    <a:pt x="9466" y="59472"/>
                  </a:lnTo>
                  <a:lnTo>
                    <a:pt x="11168" y="35541"/>
                  </a:lnTo>
                  <a:cubicBezTo>
                    <a:pt x="11454" y="31623"/>
                    <a:pt x="13252" y="27956"/>
                    <a:pt x="16169" y="25337"/>
                  </a:cubicBezTo>
                  <a:lnTo>
                    <a:pt x="23563" y="18693"/>
                  </a:lnTo>
                  <a:lnTo>
                    <a:pt x="220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p16"/>
            <p:cNvSpPr/>
            <p:nvPr/>
          </p:nvSpPr>
          <p:spPr>
            <a:xfrm>
              <a:off x="4021865" y="3009672"/>
              <a:ext cx="414355" cy="1045833"/>
            </a:xfrm>
            <a:custGeom>
              <a:avLst/>
              <a:gdLst/>
              <a:ahLst/>
              <a:cxnLst/>
              <a:rect l="l" t="t" r="r" b="b"/>
              <a:pathLst>
                <a:path w="23563" h="59473" extrusionOk="0">
                  <a:moveTo>
                    <a:pt x="1536" y="1"/>
                  </a:moveTo>
                  <a:lnTo>
                    <a:pt x="0" y="18693"/>
                  </a:lnTo>
                  <a:lnTo>
                    <a:pt x="7394" y="25337"/>
                  </a:lnTo>
                  <a:cubicBezTo>
                    <a:pt x="10311" y="27956"/>
                    <a:pt x="12109" y="31623"/>
                    <a:pt x="12395" y="35541"/>
                  </a:cubicBezTo>
                  <a:lnTo>
                    <a:pt x="14097" y="59472"/>
                  </a:lnTo>
                  <a:lnTo>
                    <a:pt x="22027" y="31254"/>
                  </a:lnTo>
                  <a:cubicBezTo>
                    <a:pt x="23563" y="25778"/>
                    <a:pt x="21991" y="19908"/>
                    <a:pt x="17919" y="15943"/>
                  </a:cubicBezTo>
                  <a:lnTo>
                    <a:pt x="15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6;p16"/>
            <p:cNvSpPr/>
            <p:nvPr/>
          </p:nvSpPr>
          <p:spPr>
            <a:xfrm>
              <a:off x="3404813" y="2080860"/>
              <a:ext cx="870792" cy="1544332"/>
            </a:xfrm>
            <a:custGeom>
              <a:avLst/>
              <a:gdLst/>
              <a:ahLst/>
              <a:cxnLst/>
              <a:rect l="l" t="t" r="r" b="b"/>
              <a:pathLst>
                <a:path w="49519" h="87821" extrusionOk="0">
                  <a:moveTo>
                    <a:pt x="6240" y="1"/>
                  </a:moveTo>
                  <a:cubicBezTo>
                    <a:pt x="1275" y="17181"/>
                    <a:pt x="1" y="44625"/>
                    <a:pt x="11347" y="87821"/>
                  </a:cubicBezTo>
                  <a:lnTo>
                    <a:pt x="38244" y="87821"/>
                  </a:lnTo>
                  <a:cubicBezTo>
                    <a:pt x="49519" y="44863"/>
                    <a:pt x="47959" y="17312"/>
                    <a:pt x="428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7;p16"/>
            <p:cNvSpPr/>
            <p:nvPr/>
          </p:nvSpPr>
          <p:spPr>
            <a:xfrm>
              <a:off x="3516835" y="1617772"/>
              <a:ext cx="643418" cy="463083"/>
            </a:xfrm>
            <a:custGeom>
              <a:avLst/>
              <a:gdLst/>
              <a:ahLst/>
              <a:cxnLst/>
              <a:rect l="l" t="t" r="r" b="b"/>
              <a:pathLst>
                <a:path w="36589" h="26334" extrusionOk="0">
                  <a:moveTo>
                    <a:pt x="18441" y="1"/>
                  </a:moveTo>
                  <a:cubicBezTo>
                    <a:pt x="17579" y="1"/>
                    <a:pt x="16717" y="266"/>
                    <a:pt x="15979" y="795"/>
                  </a:cubicBezTo>
                  <a:cubicBezTo>
                    <a:pt x="12014" y="3628"/>
                    <a:pt x="4501" y="10784"/>
                    <a:pt x="0" y="26334"/>
                  </a:cubicBezTo>
                  <a:lnTo>
                    <a:pt x="36588" y="26334"/>
                  </a:lnTo>
                  <a:cubicBezTo>
                    <a:pt x="32064" y="11129"/>
                    <a:pt x="24789" y="3819"/>
                    <a:pt x="21003" y="878"/>
                  </a:cubicBezTo>
                  <a:cubicBezTo>
                    <a:pt x="20247" y="293"/>
                    <a:pt x="19345" y="1"/>
                    <a:pt x="184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p16"/>
            <p:cNvSpPr/>
            <p:nvPr/>
          </p:nvSpPr>
          <p:spPr>
            <a:xfrm>
              <a:off x="3632620" y="2315367"/>
              <a:ext cx="411858" cy="411841"/>
            </a:xfrm>
            <a:custGeom>
              <a:avLst/>
              <a:gdLst/>
              <a:ahLst/>
              <a:cxnLst/>
              <a:rect l="l" t="t" r="r" b="b"/>
              <a:pathLst>
                <a:path w="23421" h="23420" extrusionOk="0">
                  <a:moveTo>
                    <a:pt x="11705" y="0"/>
                  </a:moveTo>
                  <a:cubicBezTo>
                    <a:pt x="5239" y="0"/>
                    <a:pt x="1" y="5239"/>
                    <a:pt x="1" y="11704"/>
                  </a:cubicBezTo>
                  <a:cubicBezTo>
                    <a:pt x="1" y="18169"/>
                    <a:pt x="5239" y="23420"/>
                    <a:pt x="11705" y="23420"/>
                  </a:cubicBezTo>
                  <a:cubicBezTo>
                    <a:pt x="18182" y="23420"/>
                    <a:pt x="23420" y="18169"/>
                    <a:pt x="23420" y="11704"/>
                  </a:cubicBezTo>
                  <a:cubicBezTo>
                    <a:pt x="23420" y="5239"/>
                    <a:pt x="18182" y="0"/>
                    <a:pt x="11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9;p16"/>
            <p:cNvSpPr/>
            <p:nvPr/>
          </p:nvSpPr>
          <p:spPr>
            <a:xfrm>
              <a:off x="3664661" y="2347408"/>
              <a:ext cx="347568" cy="347568"/>
            </a:xfrm>
            <a:custGeom>
              <a:avLst/>
              <a:gdLst/>
              <a:ahLst/>
              <a:cxnLst/>
              <a:rect l="l" t="t" r="r" b="b"/>
              <a:pathLst>
                <a:path w="19765" h="19765" extrusionOk="0">
                  <a:moveTo>
                    <a:pt x="9883" y="0"/>
                  </a:moveTo>
                  <a:cubicBezTo>
                    <a:pt x="4429" y="0"/>
                    <a:pt x="0" y="4429"/>
                    <a:pt x="0" y="9882"/>
                  </a:cubicBezTo>
                  <a:cubicBezTo>
                    <a:pt x="0" y="15347"/>
                    <a:pt x="4429" y="19764"/>
                    <a:pt x="9883" y="19764"/>
                  </a:cubicBezTo>
                  <a:cubicBezTo>
                    <a:pt x="15347" y="19764"/>
                    <a:pt x="19765" y="15347"/>
                    <a:pt x="19765" y="9882"/>
                  </a:cubicBezTo>
                  <a:cubicBezTo>
                    <a:pt x="19765" y="4429"/>
                    <a:pt x="15347" y="0"/>
                    <a:pt x="9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0;p16"/>
            <p:cNvSpPr/>
            <p:nvPr/>
          </p:nvSpPr>
          <p:spPr>
            <a:xfrm>
              <a:off x="3632620" y="2879221"/>
              <a:ext cx="411858" cy="411858"/>
            </a:xfrm>
            <a:custGeom>
              <a:avLst/>
              <a:gdLst/>
              <a:ahLst/>
              <a:cxnLst/>
              <a:rect l="l" t="t" r="r" b="b"/>
              <a:pathLst>
                <a:path w="23421" h="23421" extrusionOk="0">
                  <a:moveTo>
                    <a:pt x="11705" y="1"/>
                  </a:moveTo>
                  <a:cubicBezTo>
                    <a:pt x="5239" y="1"/>
                    <a:pt x="1" y="5240"/>
                    <a:pt x="1" y="11705"/>
                  </a:cubicBezTo>
                  <a:cubicBezTo>
                    <a:pt x="1" y="18170"/>
                    <a:pt x="5239" y="23420"/>
                    <a:pt x="11705" y="23420"/>
                  </a:cubicBezTo>
                  <a:cubicBezTo>
                    <a:pt x="18182" y="23420"/>
                    <a:pt x="23420" y="18170"/>
                    <a:pt x="23420" y="11705"/>
                  </a:cubicBezTo>
                  <a:cubicBezTo>
                    <a:pt x="23420" y="5240"/>
                    <a:pt x="18182" y="1"/>
                    <a:pt x="117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1;p16"/>
            <p:cNvSpPr/>
            <p:nvPr/>
          </p:nvSpPr>
          <p:spPr>
            <a:xfrm>
              <a:off x="3664661" y="2911262"/>
              <a:ext cx="347568" cy="347568"/>
            </a:xfrm>
            <a:custGeom>
              <a:avLst/>
              <a:gdLst/>
              <a:ahLst/>
              <a:cxnLst/>
              <a:rect l="l" t="t" r="r" b="b"/>
              <a:pathLst>
                <a:path w="19765" h="19765" extrusionOk="0">
                  <a:moveTo>
                    <a:pt x="9883" y="1"/>
                  </a:moveTo>
                  <a:cubicBezTo>
                    <a:pt x="4429" y="1"/>
                    <a:pt x="0" y="4430"/>
                    <a:pt x="0" y="9883"/>
                  </a:cubicBezTo>
                  <a:cubicBezTo>
                    <a:pt x="0" y="15348"/>
                    <a:pt x="4429" y="19765"/>
                    <a:pt x="9883" y="19765"/>
                  </a:cubicBezTo>
                  <a:cubicBezTo>
                    <a:pt x="15347" y="19765"/>
                    <a:pt x="19765" y="15348"/>
                    <a:pt x="19765" y="9883"/>
                  </a:cubicBezTo>
                  <a:cubicBezTo>
                    <a:pt x="19765" y="4430"/>
                    <a:pt x="15347" y="1"/>
                    <a:pt x="98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Picture 5">
            <a:extLst>
              <a:ext uri="{FF2B5EF4-FFF2-40B4-BE49-F238E27FC236}">
                <a16:creationId xmlns="" xmlns:a16="http://schemas.microsoft.com/office/drawing/2014/main" id="{5249FA24-F878-44BC-852B-8E69CCAEC695}"/>
              </a:ext>
            </a:extLst>
          </p:cNvPr>
          <p:cNvPicPr>
            <a:picLocks noChangeAspect="1"/>
          </p:cNvPicPr>
          <p:nvPr/>
        </p:nvPicPr>
        <p:blipFill>
          <a:blip r:embed="rId3"/>
          <a:stretch>
            <a:fillRect/>
          </a:stretch>
        </p:blipFill>
        <p:spPr>
          <a:xfrm>
            <a:off x="950193" y="2395740"/>
            <a:ext cx="6872235" cy="2406755"/>
          </a:xfrm>
          <a:prstGeom prst="rect">
            <a:avLst/>
          </a:prstGeom>
        </p:spPr>
      </p:pic>
      <p:pic>
        <p:nvPicPr>
          <p:cNvPr id="18" name="Picture 2" descr="IDEAS? What Should We Do N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sp>
        <p:nvSpPr>
          <p:cNvPr id="19" name="ZoneTexte 18"/>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7312410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34" name="Google Shape;634;p26"/>
          <p:cNvSpPr txBox="1">
            <a:spLocks noGrp="1"/>
          </p:cNvSpPr>
          <p:nvPr>
            <p:ph type="title"/>
          </p:nvPr>
        </p:nvSpPr>
        <p:spPr>
          <a:xfrm>
            <a:off x="602297" y="377546"/>
            <a:ext cx="7708500" cy="481200"/>
          </a:xfrm>
          <a:prstGeom prst="rect">
            <a:avLst/>
          </a:prstGeom>
        </p:spPr>
        <p:txBody>
          <a:bodyPr spcFirstLastPara="1" wrap="square" lIns="91425" tIns="91425" rIns="91425" bIns="91425" anchor="ctr" anchorCtr="0">
            <a:noAutofit/>
          </a:bodyPr>
          <a:lstStyle/>
          <a:p>
            <a:pPr>
              <a:buClr>
                <a:schemeClr val="dk1"/>
              </a:buClr>
              <a:buSzPts val="1100"/>
            </a:pPr>
            <a:r>
              <a:rPr lang="en" dirty="0" smtClean="0">
                <a:solidFill>
                  <a:srgbClr val="23295F"/>
                </a:solidFill>
              </a:rPr>
              <a:t>Success Rate vs Orbit Type</a:t>
            </a:r>
            <a:endParaRPr dirty="0">
              <a:solidFill>
                <a:srgbClr val="23295F"/>
              </a:solidFill>
            </a:endParaRPr>
          </a:p>
        </p:txBody>
      </p:sp>
      <p:cxnSp>
        <p:nvCxnSpPr>
          <p:cNvPr id="3" name="Connecteur droit 2"/>
          <p:cNvCxnSpPr/>
          <p:nvPr/>
        </p:nvCxnSpPr>
        <p:spPr>
          <a:xfrm flipV="1">
            <a:off x="602297" y="966022"/>
            <a:ext cx="7973890" cy="49088"/>
          </a:xfrm>
          <a:prstGeom prst="line">
            <a:avLst/>
          </a:prstGeom>
          <a:ln w="12700">
            <a:solidFill>
              <a:srgbClr val="23295F"/>
            </a:solidFill>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1511784" y="4034481"/>
            <a:ext cx="6851682" cy="58477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smtClean="0">
                <a:latin typeface="Roboto"/>
                <a:ea typeface="Roboto"/>
                <a:cs typeface="Roboto"/>
              </a:rPr>
              <a:t>From </a:t>
            </a:r>
            <a:r>
              <a:rPr lang="en-US" sz="1600" dirty="0">
                <a:latin typeface="Roboto"/>
                <a:ea typeface="Roboto"/>
                <a:cs typeface="Roboto"/>
              </a:rPr>
              <a:t>the plot, we can see that ES-L1, GEO, HEO, SSO, VLEO had the most success rate</a:t>
            </a:r>
            <a:r>
              <a:rPr lang="en-US" sz="1600" dirty="0" smtClean="0">
                <a:latin typeface="Roboto"/>
                <a:ea typeface="Roboto"/>
                <a:cs typeface="Roboto"/>
              </a:rPr>
              <a:t>.</a:t>
            </a:r>
            <a:endParaRPr lang="en-US" sz="1600" dirty="0">
              <a:latin typeface="Roboto"/>
              <a:ea typeface="Roboto"/>
              <a:cs typeface="Roboto"/>
            </a:endParaRPr>
          </a:p>
        </p:txBody>
      </p:sp>
      <p:grpSp>
        <p:nvGrpSpPr>
          <p:cNvPr id="5" name="Google Shape;80;p16"/>
          <p:cNvGrpSpPr/>
          <p:nvPr/>
        </p:nvGrpSpPr>
        <p:grpSpPr>
          <a:xfrm rot="1867131">
            <a:off x="639278" y="3760985"/>
            <a:ext cx="520296" cy="1131766"/>
            <a:chOff x="3240878" y="1617772"/>
            <a:chExt cx="1195342" cy="2963146"/>
          </a:xfrm>
        </p:grpSpPr>
        <p:sp>
          <p:nvSpPr>
            <p:cNvPr id="6" name="Google Shape;81;p16"/>
            <p:cNvSpPr/>
            <p:nvPr/>
          </p:nvSpPr>
          <p:spPr>
            <a:xfrm>
              <a:off x="3632077" y="3971052"/>
              <a:ext cx="414366" cy="609867"/>
            </a:xfrm>
            <a:custGeom>
              <a:avLst/>
              <a:gdLst/>
              <a:ahLst/>
              <a:cxnLst/>
              <a:rect l="l" t="t" r="r" b="b"/>
              <a:pathLst>
                <a:path w="31267" h="46019" extrusionOk="0">
                  <a:moveTo>
                    <a:pt x="31266" y="15502"/>
                  </a:moveTo>
                  <a:cubicBezTo>
                    <a:pt x="31266" y="6942"/>
                    <a:pt x="24265" y="0"/>
                    <a:pt x="15633" y="0"/>
                  </a:cubicBezTo>
                  <a:cubicBezTo>
                    <a:pt x="7001" y="0"/>
                    <a:pt x="0" y="6942"/>
                    <a:pt x="0" y="15502"/>
                  </a:cubicBezTo>
                  <a:cubicBezTo>
                    <a:pt x="0" y="24063"/>
                    <a:pt x="15633" y="46018"/>
                    <a:pt x="15633" y="46018"/>
                  </a:cubicBezTo>
                  <a:cubicBezTo>
                    <a:pt x="15633" y="46018"/>
                    <a:pt x="31266" y="24063"/>
                    <a:pt x="31266" y="15502"/>
                  </a:cubicBezTo>
                  <a:close/>
                </a:path>
              </a:pathLst>
            </a:custGeom>
            <a:gradFill>
              <a:gsLst>
                <a:gs pos="0">
                  <a:srgbClr val="FCBD24"/>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2;p16"/>
            <p:cNvSpPr/>
            <p:nvPr/>
          </p:nvSpPr>
          <p:spPr>
            <a:xfrm>
              <a:off x="3617760" y="3691633"/>
              <a:ext cx="441577" cy="327679"/>
            </a:xfrm>
            <a:custGeom>
              <a:avLst/>
              <a:gdLst/>
              <a:ahLst/>
              <a:cxnLst/>
              <a:rect l="l" t="t" r="r" b="b"/>
              <a:pathLst>
                <a:path w="25111" h="18634" extrusionOk="0">
                  <a:moveTo>
                    <a:pt x="7132" y="0"/>
                  </a:moveTo>
                  <a:lnTo>
                    <a:pt x="0" y="18633"/>
                  </a:lnTo>
                  <a:lnTo>
                    <a:pt x="25111" y="18633"/>
                  </a:lnTo>
                  <a:lnTo>
                    <a:pt x="179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3;p16"/>
            <p:cNvSpPr/>
            <p:nvPr/>
          </p:nvSpPr>
          <p:spPr>
            <a:xfrm>
              <a:off x="3632409" y="3552388"/>
              <a:ext cx="412280" cy="196407"/>
            </a:xfrm>
            <a:custGeom>
              <a:avLst/>
              <a:gdLst/>
              <a:ahLst/>
              <a:cxnLst/>
              <a:rect l="l" t="t" r="r" b="b"/>
              <a:pathLst>
                <a:path w="23445" h="11169" extrusionOk="0">
                  <a:moveTo>
                    <a:pt x="1" y="0"/>
                  </a:moveTo>
                  <a:lnTo>
                    <a:pt x="1" y="11168"/>
                  </a:lnTo>
                  <a:lnTo>
                    <a:pt x="23444" y="11168"/>
                  </a:lnTo>
                  <a:lnTo>
                    <a:pt x="234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4;p16"/>
            <p:cNvSpPr/>
            <p:nvPr/>
          </p:nvSpPr>
          <p:spPr>
            <a:xfrm>
              <a:off x="3240878" y="3009672"/>
              <a:ext cx="414355" cy="1045833"/>
            </a:xfrm>
            <a:custGeom>
              <a:avLst/>
              <a:gdLst/>
              <a:ahLst/>
              <a:cxnLst/>
              <a:rect l="l" t="t" r="r" b="b"/>
              <a:pathLst>
                <a:path w="23563" h="59473" extrusionOk="0">
                  <a:moveTo>
                    <a:pt x="22027" y="1"/>
                  </a:moveTo>
                  <a:lnTo>
                    <a:pt x="5644" y="15943"/>
                  </a:lnTo>
                  <a:cubicBezTo>
                    <a:pt x="1572" y="19908"/>
                    <a:pt x="0" y="25778"/>
                    <a:pt x="1536" y="31254"/>
                  </a:cubicBezTo>
                  <a:lnTo>
                    <a:pt x="9466" y="59472"/>
                  </a:lnTo>
                  <a:lnTo>
                    <a:pt x="11168" y="35541"/>
                  </a:lnTo>
                  <a:cubicBezTo>
                    <a:pt x="11454" y="31623"/>
                    <a:pt x="13252" y="27956"/>
                    <a:pt x="16169" y="25337"/>
                  </a:cubicBezTo>
                  <a:lnTo>
                    <a:pt x="23563" y="18693"/>
                  </a:lnTo>
                  <a:lnTo>
                    <a:pt x="220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p16"/>
            <p:cNvSpPr/>
            <p:nvPr/>
          </p:nvSpPr>
          <p:spPr>
            <a:xfrm>
              <a:off x="4021865" y="3009672"/>
              <a:ext cx="414355" cy="1045833"/>
            </a:xfrm>
            <a:custGeom>
              <a:avLst/>
              <a:gdLst/>
              <a:ahLst/>
              <a:cxnLst/>
              <a:rect l="l" t="t" r="r" b="b"/>
              <a:pathLst>
                <a:path w="23563" h="59473" extrusionOk="0">
                  <a:moveTo>
                    <a:pt x="1536" y="1"/>
                  </a:moveTo>
                  <a:lnTo>
                    <a:pt x="0" y="18693"/>
                  </a:lnTo>
                  <a:lnTo>
                    <a:pt x="7394" y="25337"/>
                  </a:lnTo>
                  <a:cubicBezTo>
                    <a:pt x="10311" y="27956"/>
                    <a:pt x="12109" y="31623"/>
                    <a:pt x="12395" y="35541"/>
                  </a:cubicBezTo>
                  <a:lnTo>
                    <a:pt x="14097" y="59472"/>
                  </a:lnTo>
                  <a:lnTo>
                    <a:pt x="22027" y="31254"/>
                  </a:lnTo>
                  <a:cubicBezTo>
                    <a:pt x="23563" y="25778"/>
                    <a:pt x="21991" y="19908"/>
                    <a:pt x="17919" y="15943"/>
                  </a:cubicBezTo>
                  <a:lnTo>
                    <a:pt x="15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6;p16"/>
            <p:cNvSpPr/>
            <p:nvPr/>
          </p:nvSpPr>
          <p:spPr>
            <a:xfrm>
              <a:off x="3404813" y="2080860"/>
              <a:ext cx="870792" cy="1544332"/>
            </a:xfrm>
            <a:custGeom>
              <a:avLst/>
              <a:gdLst/>
              <a:ahLst/>
              <a:cxnLst/>
              <a:rect l="l" t="t" r="r" b="b"/>
              <a:pathLst>
                <a:path w="49519" h="87821" extrusionOk="0">
                  <a:moveTo>
                    <a:pt x="6240" y="1"/>
                  </a:moveTo>
                  <a:cubicBezTo>
                    <a:pt x="1275" y="17181"/>
                    <a:pt x="1" y="44625"/>
                    <a:pt x="11347" y="87821"/>
                  </a:cubicBezTo>
                  <a:lnTo>
                    <a:pt x="38244" y="87821"/>
                  </a:lnTo>
                  <a:cubicBezTo>
                    <a:pt x="49519" y="44863"/>
                    <a:pt x="47959" y="17312"/>
                    <a:pt x="428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7;p16"/>
            <p:cNvSpPr/>
            <p:nvPr/>
          </p:nvSpPr>
          <p:spPr>
            <a:xfrm>
              <a:off x="3516835" y="1617772"/>
              <a:ext cx="643418" cy="463083"/>
            </a:xfrm>
            <a:custGeom>
              <a:avLst/>
              <a:gdLst/>
              <a:ahLst/>
              <a:cxnLst/>
              <a:rect l="l" t="t" r="r" b="b"/>
              <a:pathLst>
                <a:path w="36589" h="26334" extrusionOk="0">
                  <a:moveTo>
                    <a:pt x="18441" y="1"/>
                  </a:moveTo>
                  <a:cubicBezTo>
                    <a:pt x="17579" y="1"/>
                    <a:pt x="16717" y="266"/>
                    <a:pt x="15979" y="795"/>
                  </a:cubicBezTo>
                  <a:cubicBezTo>
                    <a:pt x="12014" y="3628"/>
                    <a:pt x="4501" y="10784"/>
                    <a:pt x="0" y="26334"/>
                  </a:cubicBezTo>
                  <a:lnTo>
                    <a:pt x="36588" y="26334"/>
                  </a:lnTo>
                  <a:cubicBezTo>
                    <a:pt x="32064" y="11129"/>
                    <a:pt x="24789" y="3819"/>
                    <a:pt x="21003" y="878"/>
                  </a:cubicBezTo>
                  <a:cubicBezTo>
                    <a:pt x="20247" y="293"/>
                    <a:pt x="19345" y="1"/>
                    <a:pt x="184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p16"/>
            <p:cNvSpPr/>
            <p:nvPr/>
          </p:nvSpPr>
          <p:spPr>
            <a:xfrm>
              <a:off x="3632620" y="2315367"/>
              <a:ext cx="411858" cy="411841"/>
            </a:xfrm>
            <a:custGeom>
              <a:avLst/>
              <a:gdLst/>
              <a:ahLst/>
              <a:cxnLst/>
              <a:rect l="l" t="t" r="r" b="b"/>
              <a:pathLst>
                <a:path w="23421" h="23420" extrusionOk="0">
                  <a:moveTo>
                    <a:pt x="11705" y="0"/>
                  </a:moveTo>
                  <a:cubicBezTo>
                    <a:pt x="5239" y="0"/>
                    <a:pt x="1" y="5239"/>
                    <a:pt x="1" y="11704"/>
                  </a:cubicBezTo>
                  <a:cubicBezTo>
                    <a:pt x="1" y="18169"/>
                    <a:pt x="5239" y="23420"/>
                    <a:pt x="11705" y="23420"/>
                  </a:cubicBezTo>
                  <a:cubicBezTo>
                    <a:pt x="18182" y="23420"/>
                    <a:pt x="23420" y="18169"/>
                    <a:pt x="23420" y="11704"/>
                  </a:cubicBezTo>
                  <a:cubicBezTo>
                    <a:pt x="23420" y="5239"/>
                    <a:pt x="18182" y="0"/>
                    <a:pt x="11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9;p16"/>
            <p:cNvSpPr/>
            <p:nvPr/>
          </p:nvSpPr>
          <p:spPr>
            <a:xfrm>
              <a:off x="3664661" y="2347408"/>
              <a:ext cx="347568" cy="347568"/>
            </a:xfrm>
            <a:custGeom>
              <a:avLst/>
              <a:gdLst/>
              <a:ahLst/>
              <a:cxnLst/>
              <a:rect l="l" t="t" r="r" b="b"/>
              <a:pathLst>
                <a:path w="19765" h="19765" extrusionOk="0">
                  <a:moveTo>
                    <a:pt x="9883" y="0"/>
                  </a:moveTo>
                  <a:cubicBezTo>
                    <a:pt x="4429" y="0"/>
                    <a:pt x="0" y="4429"/>
                    <a:pt x="0" y="9882"/>
                  </a:cubicBezTo>
                  <a:cubicBezTo>
                    <a:pt x="0" y="15347"/>
                    <a:pt x="4429" y="19764"/>
                    <a:pt x="9883" y="19764"/>
                  </a:cubicBezTo>
                  <a:cubicBezTo>
                    <a:pt x="15347" y="19764"/>
                    <a:pt x="19765" y="15347"/>
                    <a:pt x="19765" y="9882"/>
                  </a:cubicBezTo>
                  <a:cubicBezTo>
                    <a:pt x="19765" y="4429"/>
                    <a:pt x="15347" y="0"/>
                    <a:pt x="9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0;p16"/>
            <p:cNvSpPr/>
            <p:nvPr/>
          </p:nvSpPr>
          <p:spPr>
            <a:xfrm>
              <a:off x="3632620" y="2879221"/>
              <a:ext cx="411858" cy="411858"/>
            </a:xfrm>
            <a:custGeom>
              <a:avLst/>
              <a:gdLst/>
              <a:ahLst/>
              <a:cxnLst/>
              <a:rect l="l" t="t" r="r" b="b"/>
              <a:pathLst>
                <a:path w="23421" h="23421" extrusionOk="0">
                  <a:moveTo>
                    <a:pt x="11705" y="1"/>
                  </a:moveTo>
                  <a:cubicBezTo>
                    <a:pt x="5239" y="1"/>
                    <a:pt x="1" y="5240"/>
                    <a:pt x="1" y="11705"/>
                  </a:cubicBezTo>
                  <a:cubicBezTo>
                    <a:pt x="1" y="18170"/>
                    <a:pt x="5239" y="23420"/>
                    <a:pt x="11705" y="23420"/>
                  </a:cubicBezTo>
                  <a:cubicBezTo>
                    <a:pt x="18182" y="23420"/>
                    <a:pt x="23420" y="18170"/>
                    <a:pt x="23420" y="11705"/>
                  </a:cubicBezTo>
                  <a:cubicBezTo>
                    <a:pt x="23420" y="5240"/>
                    <a:pt x="18182" y="1"/>
                    <a:pt x="117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1;p16"/>
            <p:cNvSpPr/>
            <p:nvPr/>
          </p:nvSpPr>
          <p:spPr>
            <a:xfrm>
              <a:off x="3664661" y="2911262"/>
              <a:ext cx="347568" cy="347568"/>
            </a:xfrm>
            <a:custGeom>
              <a:avLst/>
              <a:gdLst/>
              <a:ahLst/>
              <a:cxnLst/>
              <a:rect l="l" t="t" r="r" b="b"/>
              <a:pathLst>
                <a:path w="19765" h="19765" extrusionOk="0">
                  <a:moveTo>
                    <a:pt x="9883" y="1"/>
                  </a:moveTo>
                  <a:cubicBezTo>
                    <a:pt x="4429" y="1"/>
                    <a:pt x="0" y="4430"/>
                    <a:pt x="0" y="9883"/>
                  </a:cubicBezTo>
                  <a:cubicBezTo>
                    <a:pt x="0" y="15348"/>
                    <a:pt x="4429" y="19765"/>
                    <a:pt x="9883" y="19765"/>
                  </a:cubicBezTo>
                  <a:cubicBezTo>
                    <a:pt x="15347" y="19765"/>
                    <a:pt x="19765" y="15348"/>
                    <a:pt x="19765" y="9883"/>
                  </a:cubicBezTo>
                  <a:cubicBezTo>
                    <a:pt x="19765" y="4430"/>
                    <a:pt x="15347" y="1"/>
                    <a:pt x="98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 name="Picture 1">
            <a:extLst>
              <a:ext uri="{FF2B5EF4-FFF2-40B4-BE49-F238E27FC236}">
                <a16:creationId xmlns="" xmlns:a16="http://schemas.microsoft.com/office/drawing/2014/main" id="{5D079B70-0CE8-4E07-ADD8-E302B697715E}"/>
              </a:ext>
            </a:extLst>
          </p:cNvPr>
          <p:cNvPicPr>
            <a:picLocks noChangeAspect="1"/>
          </p:cNvPicPr>
          <p:nvPr/>
        </p:nvPicPr>
        <p:blipFill>
          <a:blip r:embed="rId3"/>
          <a:stretch>
            <a:fillRect/>
          </a:stretch>
        </p:blipFill>
        <p:spPr>
          <a:xfrm>
            <a:off x="1659190" y="1216134"/>
            <a:ext cx="5213042" cy="2724546"/>
          </a:xfrm>
          <a:prstGeom prst="rect">
            <a:avLst/>
          </a:prstGeom>
        </p:spPr>
      </p:pic>
      <p:pic>
        <p:nvPicPr>
          <p:cNvPr id="19" name="Picture 2" descr="IDEAS? What Should We Do N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sp>
        <p:nvSpPr>
          <p:cNvPr id="20" name="ZoneTexte 19"/>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1643080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grpSp>
        <p:nvGrpSpPr>
          <p:cNvPr id="597" name="Google Shape;597;p26"/>
          <p:cNvGrpSpPr/>
          <p:nvPr/>
        </p:nvGrpSpPr>
        <p:grpSpPr>
          <a:xfrm>
            <a:off x="1476321" y="3854971"/>
            <a:ext cx="5714682" cy="637673"/>
            <a:chOff x="1476321" y="3702571"/>
            <a:chExt cx="5714682" cy="637673"/>
          </a:xfrm>
        </p:grpSpPr>
        <p:sp>
          <p:nvSpPr>
            <p:cNvPr id="598" name="Google Shape;598;p26"/>
            <p:cNvSpPr/>
            <p:nvPr/>
          </p:nvSpPr>
          <p:spPr>
            <a:xfrm>
              <a:off x="1687050" y="3702585"/>
              <a:ext cx="5108427" cy="637240"/>
            </a:xfrm>
            <a:custGeom>
              <a:avLst/>
              <a:gdLst/>
              <a:ahLst/>
              <a:cxnLst/>
              <a:rect l="l" t="t" r="r" b="b"/>
              <a:pathLst>
                <a:path w="150281" h="29005" extrusionOk="0">
                  <a:moveTo>
                    <a:pt x="0" y="1"/>
                  </a:moveTo>
                  <a:lnTo>
                    <a:pt x="0" y="29004"/>
                  </a:lnTo>
                  <a:lnTo>
                    <a:pt x="150281" y="29004"/>
                  </a:lnTo>
                  <a:lnTo>
                    <a:pt x="1502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6"/>
            <p:cNvSpPr/>
            <p:nvPr/>
          </p:nvSpPr>
          <p:spPr>
            <a:xfrm>
              <a:off x="1476321" y="3817872"/>
              <a:ext cx="406667" cy="406695"/>
            </a:xfrm>
            <a:custGeom>
              <a:avLst/>
              <a:gdLst/>
              <a:ahLst/>
              <a:cxnLst/>
              <a:rect l="l" t="t" r="r" b="b"/>
              <a:pathLst>
                <a:path w="14264" h="14265" extrusionOk="0">
                  <a:moveTo>
                    <a:pt x="7132" y="1"/>
                  </a:moveTo>
                  <a:cubicBezTo>
                    <a:pt x="3191" y="1"/>
                    <a:pt x="0" y="3192"/>
                    <a:pt x="0" y="7133"/>
                  </a:cubicBezTo>
                  <a:cubicBezTo>
                    <a:pt x="0" y="11074"/>
                    <a:pt x="3191" y="14265"/>
                    <a:pt x="7132" y="14265"/>
                  </a:cubicBezTo>
                  <a:cubicBezTo>
                    <a:pt x="11073" y="14265"/>
                    <a:pt x="14264" y="11074"/>
                    <a:pt x="14264" y="7133"/>
                  </a:cubicBezTo>
                  <a:cubicBezTo>
                    <a:pt x="14264" y="3192"/>
                    <a:pt x="11073" y="1"/>
                    <a:pt x="71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smtClean="0">
                  <a:solidFill>
                    <a:srgbClr val="FFFFFF"/>
                  </a:solidFill>
                  <a:latin typeface="Fira Sans Extra Condensed Medium"/>
                  <a:ea typeface="Fira Sans Extra Condensed Medium"/>
                  <a:cs typeface="Fira Sans Extra Condensed Medium"/>
                  <a:sym typeface="Fira Sans Extra Condensed Medium"/>
                </a:rPr>
                <a:t>05</a:t>
              </a:r>
              <a:endParaRPr dirty="0"/>
            </a:p>
          </p:txBody>
        </p:sp>
        <p:sp>
          <p:nvSpPr>
            <p:cNvPr id="600" name="Google Shape;600;p26"/>
            <p:cNvSpPr/>
            <p:nvPr/>
          </p:nvSpPr>
          <p:spPr>
            <a:xfrm>
              <a:off x="6409992" y="3702571"/>
              <a:ext cx="781011" cy="637673"/>
            </a:xfrm>
            <a:custGeom>
              <a:avLst/>
              <a:gdLst/>
              <a:ahLst/>
              <a:cxnLst/>
              <a:rect l="l" t="t" r="r" b="b"/>
              <a:pathLst>
                <a:path w="35553" h="29028" extrusionOk="0">
                  <a:moveTo>
                    <a:pt x="1" y="1"/>
                  </a:moveTo>
                  <a:cubicBezTo>
                    <a:pt x="262" y="894"/>
                    <a:pt x="703" y="2465"/>
                    <a:pt x="1060" y="3513"/>
                  </a:cubicBezTo>
                  <a:lnTo>
                    <a:pt x="2858" y="3513"/>
                  </a:lnTo>
                  <a:cubicBezTo>
                    <a:pt x="4811" y="13467"/>
                    <a:pt x="8883" y="23408"/>
                    <a:pt x="17086" y="28826"/>
                  </a:cubicBezTo>
                  <a:cubicBezTo>
                    <a:pt x="17288" y="28957"/>
                    <a:pt x="17527" y="29028"/>
                    <a:pt x="17765" y="29028"/>
                  </a:cubicBezTo>
                  <a:cubicBezTo>
                    <a:pt x="17860" y="29028"/>
                    <a:pt x="17943" y="29016"/>
                    <a:pt x="18038" y="28992"/>
                  </a:cubicBezTo>
                  <a:cubicBezTo>
                    <a:pt x="18181" y="28968"/>
                    <a:pt x="18324" y="28909"/>
                    <a:pt x="18443" y="28826"/>
                  </a:cubicBezTo>
                  <a:cubicBezTo>
                    <a:pt x="18467" y="28802"/>
                    <a:pt x="18479" y="28790"/>
                    <a:pt x="18479" y="28790"/>
                  </a:cubicBezTo>
                  <a:cubicBezTo>
                    <a:pt x="26682" y="23373"/>
                    <a:pt x="30754" y="13455"/>
                    <a:pt x="32695" y="3513"/>
                  </a:cubicBezTo>
                  <a:lnTo>
                    <a:pt x="34529" y="3513"/>
                  </a:lnTo>
                  <a:cubicBezTo>
                    <a:pt x="34886" y="2429"/>
                    <a:pt x="35314" y="822"/>
                    <a:pt x="355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6"/>
            <p:cNvSpPr txBox="1"/>
            <p:nvPr/>
          </p:nvSpPr>
          <p:spPr>
            <a:xfrm>
              <a:off x="2423513" y="3919385"/>
              <a:ext cx="3195600" cy="20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smtClean="0">
                  <a:solidFill>
                    <a:schemeClr val="accent5"/>
                  </a:solidFill>
                  <a:latin typeface="Fira Sans Extra Condensed Medium"/>
                  <a:ea typeface="Roboto"/>
                  <a:cs typeface="Roboto"/>
                  <a:sym typeface="Fira Sans Extra Condensed Medium"/>
                </a:rPr>
                <a:t>Conclusion</a:t>
              </a:r>
              <a:endParaRPr sz="1200" dirty="0">
                <a:solidFill>
                  <a:schemeClr val="accent5"/>
                </a:solidFill>
                <a:latin typeface="Roboto"/>
                <a:ea typeface="Roboto"/>
                <a:cs typeface="Roboto"/>
                <a:sym typeface="Roboto"/>
              </a:endParaRPr>
            </a:p>
          </p:txBody>
        </p:sp>
      </p:grpSp>
      <p:grpSp>
        <p:nvGrpSpPr>
          <p:cNvPr id="604" name="Google Shape;604;p26"/>
          <p:cNvGrpSpPr/>
          <p:nvPr/>
        </p:nvGrpSpPr>
        <p:grpSpPr>
          <a:xfrm>
            <a:off x="1476321" y="3191926"/>
            <a:ext cx="6191378" cy="871495"/>
            <a:chOff x="1476321" y="3039526"/>
            <a:chExt cx="6191378" cy="871495"/>
          </a:xfrm>
        </p:grpSpPr>
        <p:sp>
          <p:nvSpPr>
            <p:cNvPr id="605" name="Google Shape;605;p26"/>
            <p:cNvSpPr/>
            <p:nvPr/>
          </p:nvSpPr>
          <p:spPr>
            <a:xfrm>
              <a:off x="1687050" y="3065418"/>
              <a:ext cx="4955461" cy="638800"/>
            </a:xfrm>
            <a:custGeom>
              <a:avLst/>
              <a:gdLst/>
              <a:ahLst/>
              <a:cxnLst/>
              <a:rect l="l" t="t" r="r" b="b"/>
              <a:pathLst>
                <a:path w="145781" h="29076" extrusionOk="0">
                  <a:moveTo>
                    <a:pt x="0" y="0"/>
                  </a:moveTo>
                  <a:lnTo>
                    <a:pt x="0" y="29075"/>
                  </a:lnTo>
                  <a:lnTo>
                    <a:pt x="145780" y="29075"/>
                  </a:lnTo>
                  <a:lnTo>
                    <a:pt x="145780" y="0"/>
                  </a:lnTo>
                  <a:close/>
                </a:path>
              </a:pathLst>
            </a:custGeom>
            <a:solidFill>
              <a:srgbClr val="EEEEEE">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6"/>
            <p:cNvSpPr/>
            <p:nvPr/>
          </p:nvSpPr>
          <p:spPr>
            <a:xfrm>
              <a:off x="1476321" y="3181499"/>
              <a:ext cx="406667" cy="406667"/>
            </a:xfrm>
            <a:custGeom>
              <a:avLst/>
              <a:gdLst/>
              <a:ahLst/>
              <a:cxnLst/>
              <a:rect l="l" t="t" r="r" b="b"/>
              <a:pathLst>
                <a:path w="14264" h="14264" extrusionOk="0">
                  <a:moveTo>
                    <a:pt x="7132" y="0"/>
                  </a:moveTo>
                  <a:cubicBezTo>
                    <a:pt x="3191" y="0"/>
                    <a:pt x="0" y="3191"/>
                    <a:pt x="0" y="7132"/>
                  </a:cubicBezTo>
                  <a:cubicBezTo>
                    <a:pt x="0" y="11073"/>
                    <a:pt x="3191" y="14264"/>
                    <a:pt x="7132" y="14264"/>
                  </a:cubicBezTo>
                  <a:cubicBezTo>
                    <a:pt x="11073" y="14264"/>
                    <a:pt x="14264" y="11073"/>
                    <a:pt x="14264" y="7132"/>
                  </a:cubicBezTo>
                  <a:cubicBezTo>
                    <a:pt x="14264" y="3191"/>
                    <a:pt x="11073" y="0"/>
                    <a:pt x="7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smtClean="0">
                  <a:solidFill>
                    <a:srgbClr val="FFFFFF"/>
                  </a:solidFill>
                  <a:latin typeface="Fira Sans Extra Condensed Medium"/>
                  <a:ea typeface="Fira Sans Extra Condensed Medium"/>
                  <a:cs typeface="Fira Sans Extra Condensed Medium"/>
                  <a:sym typeface="Fira Sans Extra Condensed Medium"/>
                </a:rPr>
                <a:t>04</a:t>
              </a:r>
              <a:endParaRPr dirty="0"/>
            </a:p>
          </p:txBody>
        </p:sp>
        <p:sp>
          <p:nvSpPr>
            <p:cNvPr id="609" name="Google Shape;609;p26"/>
            <p:cNvSpPr txBox="1"/>
            <p:nvPr/>
          </p:nvSpPr>
          <p:spPr>
            <a:xfrm>
              <a:off x="2423513" y="3282218"/>
              <a:ext cx="3195600" cy="20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smtClean="0">
                  <a:solidFill>
                    <a:schemeClr val="accent4"/>
                  </a:solidFill>
                  <a:latin typeface="Fira Sans Extra Condensed Medium"/>
                  <a:ea typeface="Roboto"/>
                  <a:cs typeface="Roboto"/>
                  <a:sym typeface="Fira Sans Extra Condensed Medium"/>
                </a:rPr>
                <a:t>Results</a:t>
              </a:r>
              <a:endParaRPr sz="1200" dirty="0">
                <a:solidFill>
                  <a:schemeClr val="accent4"/>
                </a:solidFill>
                <a:latin typeface="Roboto"/>
                <a:ea typeface="Roboto"/>
                <a:cs typeface="Roboto"/>
                <a:sym typeface="Roboto"/>
              </a:endParaRPr>
            </a:p>
          </p:txBody>
        </p:sp>
        <p:sp>
          <p:nvSpPr>
            <p:cNvPr id="610" name="Google Shape;610;p26"/>
            <p:cNvSpPr/>
            <p:nvPr/>
          </p:nvSpPr>
          <p:spPr>
            <a:xfrm>
              <a:off x="5926229" y="3039526"/>
              <a:ext cx="527066" cy="871495"/>
            </a:xfrm>
            <a:custGeom>
              <a:avLst/>
              <a:gdLst/>
              <a:ahLst/>
              <a:cxnLst/>
              <a:rect l="l" t="t" r="r" b="b"/>
              <a:pathLst>
                <a:path w="23993" h="39672" extrusionOk="0">
                  <a:moveTo>
                    <a:pt x="17336" y="0"/>
                  </a:moveTo>
                  <a:cubicBezTo>
                    <a:pt x="8300" y="9728"/>
                    <a:pt x="1" y="23932"/>
                    <a:pt x="6740" y="39672"/>
                  </a:cubicBezTo>
                  <a:lnTo>
                    <a:pt x="23992" y="28409"/>
                  </a:lnTo>
                  <a:cubicBezTo>
                    <a:pt x="19218" y="15264"/>
                    <a:pt x="17336" y="0"/>
                    <a:pt x="173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6"/>
            <p:cNvSpPr/>
            <p:nvPr/>
          </p:nvSpPr>
          <p:spPr>
            <a:xfrm>
              <a:off x="7140391" y="3039526"/>
              <a:ext cx="527308" cy="871495"/>
            </a:xfrm>
            <a:custGeom>
              <a:avLst/>
              <a:gdLst/>
              <a:ahLst/>
              <a:cxnLst/>
              <a:rect l="l" t="t" r="r" b="b"/>
              <a:pathLst>
                <a:path w="24004" h="39672" extrusionOk="0">
                  <a:moveTo>
                    <a:pt x="6656" y="0"/>
                  </a:moveTo>
                  <a:cubicBezTo>
                    <a:pt x="6656" y="0"/>
                    <a:pt x="4775" y="15264"/>
                    <a:pt x="1" y="28409"/>
                  </a:cubicBezTo>
                  <a:lnTo>
                    <a:pt x="17253" y="39672"/>
                  </a:lnTo>
                  <a:cubicBezTo>
                    <a:pt x="24004" y="23932"/>
                    <a:pt x="15705" y="9728"/>
                    <a:pt x="66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6"/>
            <p:cNvSpPr/>
            <p:nvPr/>
          </p:nvSpPr>
          <p:spPr>
            <a:xfrm>
              <a:off x="6280773" y="3065925"/>
              <a:ext cx="1039436" cy="641276"/>
            </a:xfrm>
            <a:custGeom>
              <a:avLst/>
              <a:gdLst/>
              <a:ahLst/>
              <a:cxnLst/>
              <a:rect l="l" t="t" r="r" b="b"/>
              <a:pathLst>
                <a:path w="47317" h="29017" extrusionOk="0">
                  <a:moveTo>
                    <a:pt x="1" y="1"/>
                  </a:moveTo>
                  <a:cubicBezTo>
                    <a:pt x="965" y="9073"/>
                    <a:pt x="2835" y="18753"/>
                    <a:pt x="5883" y="29016"/>
                  </a:cubicBezTo>
                  <a:lnTo>
                    <a:pt x="41435" y="29016"/>
                  </a:lnTo>
                  <a:cubicBezTo>
                    <a:pt x="44471" y="18753"/>
                    <a:pt x="46352" y="9073"/>
                    <a:pt x="473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26"/>
          <p:cNvGrpSpPr/>
          <p:nvPr/>
        </p:nvGrpSpPr>
        <p:grpSpPr>
          <a:xfrm>
            <a:off x="1476321" y="1309150"/>
            <a:ext cx="5701358" cy="639058"/>
            <a:chOff x="1476321" y="1156750"/>
            <a:chExt cx="5701358" cy="639058"/>
          </a:xfrm>
        </p:grpSpPr>
        <p:sp>
          <p:nvSpPr>
            <p:cNvPr id="614" name="Google Shape;614;p26"/>
            <p:cNvSpPr/>
            <p:nvPr/>
          </p:nvSpPr>
          <p:spPr>
            <a:xfrm>
              <a:off x="1687050" y="1156750"/>
              <a:ext cx="5113696" cy="638800"/>
            </a:xfrm>
            <a:custGeom>
              <a:avLst/>
              <a:gdLst/>
              <a:ahLst/>
              <a:cxnLst/>
              <a:rect l="l" t="t" r="r" b="b"/>
              <a:pathLst>
                <a:path w="150436" h="29076" extrusionOk="0">
                  <a:moveTo>
                    <a:pt x="0" y="1"/>
                  </a:moveTo>
                  <a:lnTo>
                    <a:pt x="0" y="29076"/>
                  </a:lnTo>
                  <a:lnTo>
                    <a:pt x="150436" y="29076"/>
                  </a:lnTo>
                  <a:lnTo>
                    <a:pt x="1504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6"/>
            <p:cNvSpPr/>
            <p:nvPr/>
          </p:nvSpPr>
          <p:spPr>
            <a:xfrm>
              <a:off x="1476321" y="1272832"/>
              <a:ext cx="406667" cy="406667"/>
            </a:xfrm>
            <a:custGeom>
              <a:avLst/>
              <a:gdLst/>
              <a:ahLst/>
              <a:cxnLst/>
              <a:rect l="l" t="t" r="r" b="b"/>
              <a:pathLst>
                <a:path w="14264" h="14264" extrusionOk="0">
                  <a:moveTo>
                    <a:pt x="7132" y="0"/>
                  </a:moveTo>
                  <a:cubicBezTo>
                    <a:pt x="3191" y="0"/>
                    <a:pt x="0" y="3191"/>
                    <a:pt x="0" y="7132"/>
                  </a:cubicBezTo>
                  <a:cubicBezTo>
                    <a:pt x="0" y="11073"/>
                    <a:pt x="3191" y="14264"/>
                    <a:pt x="7132" y="14264"/>
                  </a:cubicBezTo>
                  <a:cubicBezTo>
                    <a:pt x="11073" y="14264"/>
                    <a:pt x="14264" y="11073"/>
                    <a:pt x="14264" y="7132"/>
                  </a:cubicBezTo>
                  <a:cubicBezTo>
                    <a:pt x="14264" y="3191"/>
                    <a:pt x="11073" y="0"/>
                    <a:pt x="7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smtClean="0">
                  <a:solidFill>
                    <a:srgbClr val="FFFFFF"/>
                  </a:solidFill>
                  <a:latin typeface="Fira Sans Extra Condensed Medium"/>
                  <a:ea typeface="Fira Sans Extra Condensed Medium"/>
                  <a:cs typeface="Fira Sans Extra Condensed Medium"/>
                  <a:sym typeface="Fira Sans Extra Condensed Medium"/>
                </a:rPr>
                <a:t>01</a:t>
              </a:r>
              <a:endParaRPr dirty="0"/>
            </a:p>
          </p:txBody>
        </p:sp>
        <p:sp>
          <p:nvSpPr>
            <p:cNvPr id="616" name="Google Shape;616;p26"/>
            <p:cNvSpPr/>
            <p:nvPr/>
          </p:nvSpPr>
          <p:spPr>
            <a:xfrm>
              <a:off x="6423337" y="1158125"/>
              <a:ext cx="754342" cy="637683"/>
            </a:xfrm>
            <a:custGeom>
              <a:avLst/>
              <a:gdLst/>
              <a:ahLst/>
              <a:cxnLst/>
              <a:rect l="l" t="t" r="r" b="b"/>
              <a:pathLst>
                <a:path w="34339" h="28933" extrusionOk="0">
                  <a:moveTo>
                    <a:pt x="17170" y="1"/>
                  </a:moveTo>
                  <a:cubicBezTo>
                    <a:pt x="13645" y="2811"/>
                    <a:pt x="5847" y="12836"/>
                    <a:pt x="1" y="28933"/>
                  </a:cubicBezTo>
                  <a:lnTo>
                    <a:pt x="34338" y="28933"/>
                  </a:lnTo>
                  <a:cubicBezTo>
                    <a:pt x="28480" y="12836"/>
                    <a:pt x="20682" y="2811"/>
                    <a:pt x="17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6"/>
            <p:cNvSpPr txBox="1"/>
            <p:nvPr/>
          </p:nvSpPr>
          <p:spPr>
            <a:xfrm>
              <a:off x="2373507" y="1372811"/>
              <a:ext cx="3195600" cy="20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700" dirty="0" smtClean="0">
                  <a:solidFill>
                    <a:schemeClr val="accent1"/>
                  </a:solidFill>
                  <a:latin typeface="Fira Sans Extra Condensed Medium"/>
                  <a:ea typeface="Roboto"/>
                  <a:cs typeface="Roboto"/>
                  <a:sym typeface="Fira Sans Extra Condensed Medium"/>
                </a:rPr>
                <a:t>Executive Summary</a:t>
              </a:r>
              <a:endParaRPr sz="1200" dirty="0">
                <a:solidFill>
                  <a:schemeClr val="accent1"/>
                </a:solidFill>
                <a:latin typeface="Roboto"/>
                <a:ea typeface="Roboto"/>
                <a:cs typeface="Roboto"/>
                <a:sym typeface="Roboto"/>
              </a:endParaRPr>
            </a:p>
          </p:txBody>
        </p:sp>
      </p:grpSp>
      <p:grpSp>
        <p:nvGrpSpPr>
          <p:cNvPr id="620" name="Google Shape;620;p26"/>
          <p:cNvGrpSpPr/>
          <p:nvPr/>
        </p:nvGrpSpPr>
        <p:grpSpPr>
          <a:xfrm>
            <a:off x="1476321" y="1946108"/>
            <a:ext cx="5845977" cy="637167"/>
            <a:chOff x="1476321" y="1793708"/>
            <a:chExt cx="5845977" cy="637167"/>
          </a:xfrm>
        </p:grpSpPr>
        <p:sp>
          <p:nvSpPr>
            <p:cNvPr id="621" name="Google Shape;621;p26"/>
            <p:cNvSpPr/>
            <p:nvPr/>
          </p:nvSpPr>
          <p:spPr>
            <a:xfrm>
              <a:off x="1687050" y="1794071"/>
              <a:ext cx="4955461" cy="636427"/>
            </a:xfrm>
            <a:custGeom>
              <a:avLst/>
              <a:gdLst/>
              <a:ahLst/>
              <a:cxnLst/>
              <a:rect l="l" t="t" r="r" b="b"/>
              <a:pathLst>
                <a:path w="145781" h="28968" extrusionOk="0">
                  <a:moveTo>
                    <a:pt x="0" y="0"/>
                  </a:moveTo>
                  <a:lnTo>
                    <a:pt x="0" y="28968"/>
                  </a:lnTo>
                  <a:lnTo>
                    <a:pt x="145780" y="28968"/>
                  </a:lnTo>
                  <a:lnTo>
                    <a:pt x="145780" y="0"/>
                  </a:lnTo>
                  <a:close/>
                </a:path>
              </a:pathLst>
            </a:custGeom>
            <a:solidFill>
              <a:srgbClr val="EEEEEE">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6"/>
            <p:cNvSpPr/>
            <p:nvPr/>
          </p:nvSpPr>
          <p:spPr>
            <a:xfrm>
              <a:off x="1476321" y="1908966"/>
              <a:ext cx="406667" cy="406667"/>
            </a:xfrm>
            <a:custGeom>
              <a:avLst/>
              <a:gdLst/>
              <a:ahLst/>
              <a:cxnLst/>
              <a:rect l="l" t="t" r="r" b="b"/>
              <a:pathLst>
                <a:path w="14264" h="14264" extrusionOk="0">
                  <a:moveTo>
                    <a:pt x="7132" y="0"/>
                  </a:moveTo>
                  <a:cubicBezTo>
                    <a:pt x="3191" y="0"/>
                    <a:pt x="0" y="3191"/>
                    <a:pt x="0" y="7132"/>
                  </a:cubicBezTo>
                  <a:cubicBezTo>
                    <a:pt x="0" y="11073"/>
                    <a:pt x="3191" y="14264"/>
                    <a:pt x="7132" y="14264"/>
                  </a:cubicBezTo>
                  <a:cubicBezTo>
                    <a:pt x="11073" y="14264"/>
                    <a:pt x="14264" y="11073"/>
                    <a:pt x="14264" y="7132"/>
                  </a:cubicBezTo>
                  <a:cubicBezTo>
                    <a:pt x="14264" y="3191"/>
                    <a:pt x="11073" y="0"/>
                    <a:pt x="7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smtClean="0">
                  <a:solidFill>
                    <a:srgbClr val="FFFFFF"/>
                  </a:solidFill>
                  <a:latin typeface="Fira Sans Extra Condensed Medium"/>
                  <a:ea typeface="Fira Sans Extra Condensed Medium"/>
                  <a:cs typeface="Fira Sans Extra Condensed Medium"/>
                  <a:sym typeface="Fira Sans Extra Condensed Medium"/>
                </a:rPr>
                <a:t>02</a:t>
              </a:r>
              <a:endParaRPr dirty="0"/>
            </a:p>
          </p:txBody>
        </p:sp>
        <p:sp>
          <p:nvSpPr>
            <p:cNvPr id="623" name="Google Shape;623;p26"/>
            <p:cNvSpPr/>
            <p:nvPr/>
          </p:nvSpPr>
          <p:spPr>
            <a:xfrm>
              <a:off x="6278688" y="1793708"/>
              <a:ext cx="1043610" cy="637167"/>
            </a:xfrm>
            <a:custGeom>
              <a:avLst/>
              <a:gdLst/>
              <a:ahLst/>
              <a:cxnLst/>
              <a:rect l="l" t="t" r="r" b="b"/>
              <a:pathLst>
                <a:path w="47507" h="29005" extrusionOk="0">
                  <a:moveTo>
                    <a:pt x="6585" y="1"/>
                  </a:moveTo>
                  <a:cubicBezTo>
                    <a:pt x="3620" y="8157"/>
                    <a:pt x="1155" y="17872"/>
                    <a:pt x="1" y="29005"/>
                  </a:cubicBezTo>
                  <a:lnTo>
                    <a:pt x="47507" y="29005"/>
                  </a:lnTo>
                  <a:cubicBezTo>
                    <a:pt x="46352" y="17872"/>
                    <a:pt x="43887" y="8157"/>
                    <a:pt x="409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6"/>
            <p:cNvSpPr txBox="1"/>
            <p:nvPr/>
          </p:nvSpPr>
          <p:spPr>
            <a:xfrm>
              <a:off x="2423513" y="2009684"/>
              <a:ext cx="3195600" cy="20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smtClean="0">
                  <a:solidFill>
                    <a:schemeClr val="accent2"/>
                  </a:solidFill>
                  <a:latin typeface="Fira Sans Extra Condensed Medium"/>
                  <a:ea typeface="Roboto"/>
                  <a:cs typeface="Roboto"/>
                  <a:sym typeface="Fira Sans Extra Condensed Medium"/>
                </a:rPr>
                <a:t>Introduction</a:t>
              </a:r>
              <a:endParaRPr sz="1200" dirty="0">
                <a:solidFill>
                  <a:schemeClr val="accent2"/>
                </a:solidFill>
                <a:latin typeface="Roboto"/>
                <a:ea typeface="Roboto"/>
                <a:cs typeface="Roboto"/>
                <a:sym typeface="Roboto"/>
              </a:endParaRPr>
            </a:p>
          </p:txBody>
        </p:sp>
      </p:grpSp>
      <p:grpSp>
        <p:nvGrpSpPr>
          <p:cNvPr id="627" name="Google Shape;627;p26"/>
          <p:cNvGrpSpPr/>
          <p:nvPr/>
        </p:nvGrpSpPr>
        <p:grpSpPr>
          <a:xfrm>
            <a:off x="1476321" y="2583275"/>
            <a:ext cx="5868339" cy="635849"/>
            <a:chOff x="1476321" y="2430875"/>
            <a:chExt cx="5868339" cy="635849"/>
          </a:xfrm>
        </p:grpSpPr>
        <p:sp>
          <p:nvSpPr>
            <p:cNvPr id="628" name="Google Shape;628;p26"/>
            <p:cNvSpPr/>
            <p:nvPr/>
          </p:nvSpPr>
          <p:spPr>
            <a:xfrm>
              <a:off x="1687050" y="2431491"/>
              <a:ext cx="4955461" cy="634098"/>
            </a:xfrm>
            <a:custGeom>
              <a:avLst/>
              <a:gdLst/>
              <a:ahLst/>
              <a:cxnLst/>
              <a:rect l="l" t="t" r="r" b="b"/>
              <a:pathLst>
                <a:path w="145781" h="28862" extrusionOk="0">
                  <a:moveTo>
                    <a:pt x="0" y="1"/>
                  </a:moveTo>
                  <a:lnTo>
                    <a:pt x="0" y="28861"/>
                  </a:lnTo>
                  <a:lnTo>
                    <a:pt x="145780" y="28861"/>
                  </a:lnTo>
                  <a:lnTo>
                    <a:pt x="1457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6"/>
            <p:cNvSpPr/>
            <p:nvPr/>
          </p:nvSpPr>
          <p:spPr>
            <a:xfrm>
              <a:off x="1476321" y="2545205"/>
              <a:ext cx="406667" cy="406702"/>
            </a:xfrm>
            <a:custGeom>
              <a:avLst/>
              <a:gdLst/>
              <a:ahLst/>
              <a:cxnLst/>
              <a:rect l="l" t="t" r="r" b="b"/>
              <a:pathLst>
                <a:path w="14264" h="14264" extrusionOk="0">
                  <a:moveTo>
                    <a:pt x="7132" y="0"/>
                  </a:moveTo>
                  <a:cubicBezTo>
                    <a:pt x="3191" y="0"/>
                    <a:pt x="0" y="3191"/>
                    <a:pt x="0" y="7132"/>
                  </a:cubicBezTo>
                  <a:cubicBezTo>
                    <a:pt x="0" y="11073"/>
                    <a:pt x="3191" y="14264"/>
                    <a:pt x="7132" y="14264"/>
                  </a:cubicBezTo>
                  <a:cubicBezTo>
                    <a:pt x="11073" y="14264"/>
                    <a:pt x="14264" y="11073"/>
                    <a:pt x="14264" y="7132"/>
                  </a:cubicBezTo>
                  <a:cubicBezTo>
                    <a:pt x="14264" y="3191"/>
                    <a:pt x="11073" y="0"/>
                    <a:pt x="7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rgbClr val="FFFFFF"/>
                  </a:solidFill>
                  <a:latin typeface="Fira Sans Extra Condensed Medium"/>
                  <a:ea typeface="Fira Sans Extra Condensed Medium"/>
                  <a:cs typeface="Fira Sans Extra Condensed Medium"/>
                  <a:sym typeface="Fira Sans Extra Condensed Medium"/>
                </a:rPr>
                <a:t>03</a:t>
              </a:r>
              <a:endParaRPr dirty="0"/>
            </a:p>
          </p:txBody>
        </p:sp>
        <p:sp>
          <p:nvSpPr>
            <p:cNvPr id="630" name="Google Shape;630;p26"/>
            <p:cNvSpPr/>
            <p:nvPr/>
          </p:nvSpPr>
          <p:spPr>
            <a:xfrm>
              <a:off x="6256324" y="2430875"/>
              <a:ext cx="1088336" cy="635849"/>
            </a:xfrm>
            <a:custGeom>
              <a:avLst/>
              <a:gdLst/>
              <a:ahLst/>
              <a:cxnLst/>
              <a:rect l="l" t="t" r="r" b="b"/>
              <a:pathLst>
                <a:path w="49543" h="28945" extrusionOk="0">
                  <a:moveTo>
                    <a:pt x="1025" y="1"/>
                  </a:moveTo>
                  <a:cubicBezTo>
                    <a:pt x="108" y="8787"/>
                    <a:pt x="1" y="18467"/>
                    <a:pt x="1120" y="28945"/>
                  </a:cubicBezTo>
                  <a:lnTo>
                    <a:pt x="48435" y="28945"/>
                  </a:lnTo>
                  <a:cubicBezTo>
                    <a:pt x="49543" y="18467"/>
                    <a:pt x="49447" y="8787"/>
                    <a:pt x="48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6"/>
            <p:cNvSpPr txBox="1"/>
            <p:nvPr/>
          </p:nvSpPr>
          <p:spPr>
            <a:xfrm>
              <a:off x="2423513" y="2643611"/>
              <a:ext cx="3195600" cy="20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smtClean="0">
                  <a:solidFill>
                    <a:schemeClr val="accent3"/>
                  </a:solidFill>
                  <a:latin typeface="Fira Sans Extra Condensed Medium"/>
                  <a:ea typeface="Roboto"/>
                  <a:cs typeface="Roboto"/>
                  <a:sym typeface="Fira Sans Extra Condensed Medium"/>
                </a:rPr>
                <a:t>Methodology</a:t>
              </a:r>
              <a:endParaRPr sz="1200" dirty="0">
                <a:solidFill>
                  <a:schemeClr val="accent3"/>
                </a:solidFill>
                <a:latin typeface="Roboto"/>
                <a:ea typeface="Roboto"/>
                <a:cs typeface="Roboto"/>
                <a:sym typeface="Roboto"/>
              </a:endParaRPr>
            </a:p>
          </p:txBody>
        </p:sp>
      </p:grpSp>
      <p:sp>
        <p:nvSpPr>
          <p:cNvPr id="634" name="Google Shape;634;p26"/>
          <p:cNvSpPr txBox="1">
            <a:spLocks noGrp="1"/>
          </p:cNvSpPr>
          <p:nvPr>
            <p:ph type="title"/>
          </p:nvPr>
        </p:nvSpPr>
        <p:spPr>
          <a:xfrm>
            <a:off x="717800" y="537175"/>
            <a:ext cx="7708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smtClean="0">
                <a:solidFill>
                  <a:srgbClr val="23295F"/>
                </a:solidFill>
              </a:rPr>
              <a:t>Outline</a:t>
            </a:r>
            <a:endParaRPr dirty="0">
              <a:solidFill>
                <a:srgbClr val="23295F"/>
              </a:solidFill>
            </a:endParaRPr>
          </a:p>
        </p:txBody>
      </p:sp>
      <p:sp>
        <p:nvSpPr>
          <p:cNvPr id="635" name="Google Shape;635;p26"/>
          <p:cNvSpPr/>
          <p:nvPr/>
        </p:nvSpPr>
        <p:spPr>
          <a:xfrm>
            <a:off x="6299228" y="2314384"/>
            <a:ext cx="15443" cy="89474"/>
          </a:xfrm>
          <a:custGeom>
            <a:avLst/>
            <a:gdLst/>
            <a:ahLst/>
            <a:cxnLst/>
            <a:rect l="l" t="t" r="r" b="b"/>
            <a:pathLst>
              <a:path w="703" h="4073" extrusionOk="0">
                <a:moveTo>
                  <a:pt x="703" y="1"/>
                </a:moveTo>
                <a:lnTo>
                  <a:pt x="703" y="1"/>
                </a:lnTo>
                <a:cubicBezTo>
                  <a:pt x="441" y="1358"/>
                  <a:pt x="215" y="2716"/>
                  <a:pt x="0" y="4073"/>
                </a:cubicBezTo>
                <a:cubicBezTo>
                  <a:pt x="215" y="2716"/>
                  <a:pt x="453" y="1358"/>
                  <a:pt x="703" y="1"/>
                </a:cubicBezTo>
                <a:close/>
              </a:path>
            </a:pathLst>
          </a:custGeom>
          <a:solidFill>
            <a:srgbClr val="FFB0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6"/>
          <p:cNvSpPr/>
          <p:nvPr/>
        </p:nvSpPr>
        <p:spPr>
          <a:xfrm>
            <a:off x="6299185" y="2314365"/>
            <a:ext cx="15445" cy="89484"/>
          </a:xfrm>
          <a:custGeom>
            <a:avLst/>
            <a:gdLst/>
            <a:ahLst/>
            <a:cxnLst/>
            <a:rect l="l" t="t" r="r" b="b"/>
            <a:pathLst>
              <a:path w="703" h="4073" extrusionOk="0">
                <a:moveTo>
                  <a:pt x="703" y="0"/>
                </a:moveTo>
                <a:cubicBezTo>
                  <a:pt x="453" y="1346"/>
                  <a:pt x="215" y="2715"/>
                  <a:pt x="0" y="4072"/>
                </a:cubicBezTo>
                <a:cubicBezTo>
                  <a:pt x="215" y="2715"/>
                  <a:pt x="453" y="1358"/>
                  <a:pt x="703" y="0"/>
                </a:cubicBezTo>
                <a:close/>
              </a:path>
            </a:pathLst>
          </a:custGeom>
          <a:solidFill>
            <a:srgbClr val="FFB0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 name="Connecteur droit 2"/>
          <p:cNvCxnSpPr/>
          <p:nvPr/>
        </p:nvCxnSpPr>
        <p:spPr>
          <a:xfrm flipV="1">
            <a:off x="717800" y="1092521"/>
            <a:ext cx="7611813" cy="36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3" name="Picture 2" descr="IDEAS? What Should We Do N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6256324" y="4746643"/>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34" name="Google Shape;634;p26"/>
          <p:cNvSpPr txBox="1">
            <a:spLocks noGrp="1"/>
          </p:cNvSpPr>
          <p:nvPr>
            <p:ph type="title"/>
          </p:nvPr>
        </p:nvSpPr>
        <p:spPr>
          <a:xfrm>
            <a:off x="602297" y="377546"/>
            <a:ext cx="7708500" cy="481200"/>
          </a:xfrm>
          <a:prstGeom prst="rect">
            <a:avLst/>
          </a:prstGeom>
        </p:spPr>
        <p:txBody>
          <a:bodyPr spcFirstLastPara="1" wrap="square" lIns="91425" tIns="91425" rIns="91425" bIns="91425" anchor="ctr" anchorCtr="0">
            <a:noAutofit/>
          </a:bodyPr>
          <a:lstStyle/>
          <a:p>
            <a:pPr>
              <a:buClr>
                <a:schemeClr val="dk1"/>
              </a:buClr>
              <a:buSzPts val="1100"/>
            </a:pPr>
            <a:r>
              <a:rPr lang="en" dirty="0" smtClean="0">
                <a:solidFill>
                  <a:srgbClr val="23295F"/>
                </a:solidFill>
              </a:rPr>
              <a:t>Flight Vumber vs Orbit Site</a:t>
            </a:r>
            <a:endParaRPr dirty="0">
              <a:solidFill>
                <a:srgbClr val="23295F"/>
              </a:solidFill>
            </a:endParaRPr>
          </a:p>
        </p:txBody>
      </p:sp>
      <p:cxnSp>
        <p:nvCxnSpPr>
          <p:cNvPr id="3" name="Connecteur droit 2"/>
          <p:cNvCxnSpPr/>
          <p:nvPr/>
        </p:nvCxnSpPr>
        <p:spPr>
          <a:xfrm flipV="1">
            <a:off x="602297" y="966022"/>
            <a:ext cx="7973890" cy="49088"/>
          </a:xfrm>
          <a:prstGeom prst="line">
            <a:avLst/>
          </a:prstGeom>
          <a:ln w="12700">
            <a:solidFill>
              <a:srgbClr val="23295F"/>
            </a:solidFill>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1614199" y="1314235"/>
            <a:ext cx="6851682" cy="1077218"/>
          </a:xfrm>
          <a:prstGeom prst="rect">
            <a:avLst/>
          </a:prstGeom>
          <a:noFill/>
        </p:spPr>
        <p:txBody>
          <a:bodyPr wrap="square" rtlCol="0">
            <a:spAutoFit/>
          </a:bodyPr>
          <a:lstStyle/>
          <a:p>
            <a:pPr marL="285750" indent="-285750" algn="just">
              <a:spcAft>
                <a:spcPts val="600"/>
              </a:spcAft>
              <a:buFont typeface="Arial" panose="020B0604020202020204" pitchFamily="34" charset="0"/>
              <a:buChar char="•"/>
            </a:pPr>
            <a:r>
              <a:rPr lang="en-US" sz="1600" dirty="0" smtClean="0">
                <a:latin typeface="Roboto"/>
                <a:ea typeface="Roboto"/>
                <a:cs typeface="Roboto"/>
              </a:rPr>
              <a:t>The </a:t>
            </a:r>
            <a:r>
              <a:rPr lang="en-US" sz="1600" dirty="0">
                <a:latin typeface="Roboto"/>
                <a:ea typeface="Roboto"/>
                <a:cs typeface="Roboto"/>
              </a:rPr>
              <a:t>plot below shows the Flight Number vs. Orbit type. We observe that in the LEO orbit, success is related to the number of flights whereas in the GTO orbit, there is no relationship between flight number and the orbit. </a:t>
            </a:r>
          </a:p>
        </p:txBody>
      </p:sp>
      <p:grpSp>
        <p:nvGrpSpPr>
          <p:cNvPr id="5" name="Google Shape;80;p16"/>
          <p:cNvGrpSpPr/>
          <p:nvPr/>
        </p:nvGrpSpPr>
        <p:grpSpPr>
          <a:xfrm rot="1867131">
            <a:off x="838882" y="1290990"/>
            <a:ext cx="520296" cy="1131766"/>
            <a:chOff x="3240878" y="1617772"/>
            <a:chExt cx="1195342" cy="2963146"/>
          </a:xfrm>
        </p:grpSpPr>
        <p:sp>
          <p:nvSpPr>
            <p:cNvPr id="6" name="Google Shape;81;p16"/>
            <p:cNvSpPr/>
            <p:nvPr/>
          </p:nvSpPr>
          <p:spPr>
            <a:xfrm>
              <a:off x="3632077" y="3971052"/>
              <a:ext cx="414366" cy="609867"/>
            </a:xfrm>
            <a:custGeom>
              <a:avLst/>
              <a:gdLst/>
              <a:ahLst/>
              <a:cxnLst/>
              <a:rect l="l" t="t" r="r" b="b"/>
              <a:pathLst>
                <a:path w="31267" h="46019" extrusionOk="0">
                  <a:moveTo>
                    <a:pt x="31266" y="15502"/>
                  </a:moveTo>
                  <a:cubicBezTo>
                    <a:pt x="31266" y="6942"/>
                    <a:pt x="24265" y="0"/>
                    <a:pt x="15633" y="0"/>
                  </a:cubicBezTo>
                  <a:cubicBezTo>
                    <a:pt x="7001" y="0"/>
                    <a:pt x="0" y="6942"/>
                    <a:pt x="0" y="15502"/>
                  </a:cubicBezTo>
                  <a:cubicBezTo>
                    <a:pt x="0" y="24063"/>
                    <a:pt x="15633" y="46018"/>
                    <a:pt x="15633" y="46018"/>
                  </a:cubicBezTo>
                  <a:cubicBezTo>
                    <a:pt x="15633" y="46018"/>
                    <a:pt x="31266" y="24063"/>
                    <a:pt x="31266" y="15502"/>
                  </a:cubicBezTo>
                  <a:close/>
                </a:path>
              </a:pathLst>
            </a:custGeom>
            <a:gradFill>
              <a:gsLst>
                <a:gs pos="0">
                  <a:srgbClr val="FCBD24"/>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2;p16"/>
            <p:cNvSpPr/>
            <p:nvPr/>
          </p:nvSpPr>
          <p:spPr>
            <a:xfrm>
              <a:off x="3617760" y="3691633"/>
              <a:ext cx="441577" cy="327679"/>
            </a:xfrm>
            <a:custGeom>
              <a:avLst/>
              <a:gdLst/>
              <a:ahLst/>
              <a:cxnLst/>
              <a:rect l="l" t="t" r="r" b="b"/>
              <a:pathLst>
                <a:path w="25111" h="18634" extrusionOk="0">
                  <a:moveTo>
                    <a:pt x="7132" y="0"/>
                  </a:moveTo>
                  <a:lnTo>
                    <a:pt x="0" y="18633"/>
                  </a:lnTo>
                  <a:lnTo>
                    <a:pt x="25111" y="18633"/>
                  </a:lnTo>
                  <a:lnTo>
                    <a:pt x="179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3;p16"/>
            <p:cNvSpPr/>
            <p:nvPr/>
          </p:nvSpPr>
          <p:spPr>
            <a:xfrm>
              <a:off x="3632409" y="3552388"/>
              <a:ext cx="412280" cy="196407"/>
            </a:xfrm>
            <a:custGeom>
              <a:avLst/>
              <a:gdLst/>
              <a:ahLst/>
              <a:cxnLst/>
              <a:rect l="l" t="t" r="r" b="b"/>
              <a:pathLst>
                <a:path w="23445" h="11169" extrusionOk="0">
                  <a:moveTo>
                    <a:pt x="1" y="0"/>
                  </a:moveTo>
                  <a:lnTo>
                    <a:pt x="1" y="11168"/>
                  </a:lnTo>
                  <a:lnTo>
                    <a:pt x="23444" y="11168"/>
                  </a:lnTo>
                  <a:lnTo>
                    <a:pt x="234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4;p16"/>
            <p:cNvSpPr/>
            <p:nvPr/>
          </p:nvSpPr>
          <p:spPr>
            <a:xfrm>
              <a:off x="3240878" y="3009672"/>
              <a:ext cx="414355" cy="1045833"/>
            </a:xfrm>
            <a:custGeom>
              <a:avLst/>
              <a:gdLst/>
              <a:ahLst/>
              <a:cxnLst/>
              <a:rect l="l" t="t" r="r" b="b"/>
              <a:pathLst>
                <a:path w="23563" h="59473" extrusionOk="0">
                  <a:moveTo>
                    <a:pt x="22027" y="1"/>
                  </a:moveTo>
                  <a:lnTo>
                    <a:pt x="5644" y="15943"/>
                  </a:lnTo>
                  <a:cubicBezTo>
                    <a:pt x="1572" y="19908"/>
                    <a:pt x="0" y="25778"/>
                    <a:pt x="1536" y="31254"/>
                  </a:cubicBezTo>
                  <a:lnTo>
                    <a:pt x="9466" y="59472"/>
                  </a:lnTo>
                  <a:lnTo>
                    <a:pt x="11168" y="35541"/>
                  </a:lnTo>
                  <a:cubicBezTo>
                    <a:pt x="11454" y="31623"/>
                    <a:pt x="13252" y="27956"/>
                    <a:pt x="16169" y="25337"/>
                  </a:cubicBezTo>
                  <a:lnTo>
                    <a:pt x="23563" y="18693"/>
                  </a:lnTo>
                  <a:lnTo>
                    <a:pt x="220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p16"/>
            <p:cNvSpPr/>
            <p:nvPr/>
          </p:nvSpPr>
          <p:spPr>
            <a:xfrm>
              <a:off x="4021865" y="3009672"/>
              <a:ext cx="414355" cy="1045833"/>
            </a:xfrm>
            <a:custGeom>
              <a:avLst/>
              <a:gdLst/>
              <a:ahLst/>
              <a:cxnLst/>
              <a:rect l="l" t="t" r="r" b="b"/>
              <a:pathLst>
                <a:path w="23563" h="59473" extrusionOk="0">
                  <a:moveTo>
                    <a:pt x="1536" y="1"/>
                  </a:moveTo>
                  <a:lnTo>
                    <a:pt x="0" y="18693"/>
                  </a:lnTo>
                  <a:lnTo>
                    <a:pt x="7394" y="25337"/>
                  </a:lnTo>
                  <a:cubicBezTo>
                    <a:pt x="10311" y="27956"/>
                    <a:pt x="12109" y="31623"/>
                    <a:pt x="12395" y="35541"/>
                  </a:cubicBezTo>
                  <a:lnTo>
                    <a:pt x="14097" y="59472"/>
                  </a:lnTo>
                  <a:lnTo>
                    <a:pt x="22027" y="31254"/>
                  </a:lnTo>
                  <a:cubicBezTo>
                    <a:pt x="23563" y="25778"/>
                    <a:pt x="21991" y="19908"/>
                    <a:pt x="17919" y="15943"/>
                  </a:cubicBezTo>
                  <a:lnTo>
                    <a:pt x="15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6;p16"/>
            <p:cNvSpPr/>
            <p:nvPr/>
          </p:nvSpPr>
          <p:spPr>
            <a:xfrm>
              <a:off x="3404813" y="2080860"/>
              <a:ext cx="870792" cy="1544332"/>
            </a:xfrm>
            <a:custGeom>
              <a:avLst/>
              <a:gdLst/>
              <a:ahLst/>
              <a:cxnLst/>
              <a:rect l="l" t="t" r="r" b="b"/>
              <a:pathLst>
                <a:path w="49519" h="87821" extrusionOk="0">
                  <a:moveTo>
                    <a:pt x="6240" y="1"/>
                  </a:moveTo>
                  <a:cubicBezTo>
                    <a:pt x="1275" y="17181"/>
                    <a:pt x="1" y="44625"/>
                    <a:pt x="11347" y="87821"/>
                  </a:cubicBezTo>
                  <a:lnTo>
                    <a:pt x="38244" y="87821"/>
                  </a:lnTo>
                  <a:cubicBezTo>
                    <a:pt x="49519" y="44863"/>
                    <a:pt x="47959" y="17312"/>
                    <a:pt x="428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7;p16"/>
            <p:cNvSpPr/>
            <p:nvPr/>
          </p:nvSpPr>
          <p:spPr>
            <a:xfrm>
              <a:off x="3516835" y="1617772"/>
              <a:ext cx="643418" cy="463083"/>
            </a:xfrm>
            <a:custGeom>
              <a:avLst/>
              <a:gdLst/>
              <a:ahLst/>
              <a:cxnLst/>
              <a:rect l="l" t="t" r="r" b="b"/>
              <a:pathLst>
                <a:path w="36589" h="26334" extrusionOk="0">
                  <a:moveTo>
                    <a:pt x="18441" y="1"/>
                  </a:moveTo>
                  <a:cubicBezTo>
                    <a:pt x="17579" y="1"/>
                    <a:pt x="16717" y="266"/>
                    <a:pt x="15979" y="795"/>
                  </a:cubicBezTo>
                  <a:cubicBezTo>
                    <a:pt x="12014" y="3628"/>
                    <a:pt x="4501" y="10784"/>
                    <a:pt x="0" y="26334"/>
                  </a:cubicBezTo>
                  <a:lnTo>
                    <a:pt x="36588" y="26334"/>
                  </a:lnTo>
                  <a:cubicBezTo>
                    <a:pt x="32064" y="11129"/>
                    <a:pt x="24789" y="3819"/>
                    <a:pt x="21003" y="878"/>
                  </a:cubicBezTo>
                  <a:cubicBezTo>
                    <a:pt x="20247" y="293"/>
                    <a:pt x="19345" y="1"/>
                    <a:pt x="184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p16"/>
            <p:cNvSpPr/>
            <p:nvPr/>
          </p:nvSpPr>
          <p:spPr>
            <a:xfrm>
              <a:off x="3632620" y="2315367"/>
              <a:ext cx="411858" cy="411841"/>
            </a:xfrm>
            <a:custGeom>
              <a:avLst/>
              <a:gdLst/>
              <a:ahLst/>
              <a:cxnLst/>
              <a:rect l="l" t="t" r="r" b="b"/>
              <a:pathLst>
                <a:path w="23421" h="23420" extrusionOk="0">
                  <a:moveTo>
                    <a:pt x="11705" y="0"/>
                  </a:moveTo>
                  <a:cubicBezTo>
                    <a:pt x="5239" y="0"/>
                    <a:pt x="1" y="5239"/>
                    <a:pt x="1" y="11704"/>
                  </a:cubicBezTo>
                  <a:cubicBezTo>
                    <a:pt x="1" y="18169"/>
                    <a:pt x="5239" y="23420"/>
                    <a:pt x="11705" y="23420"/>
                  </a:cubicBezTo>
                  <a:cubicBezTo>
                    <a:pt x="18182" y="23420"/>
                    <a:pt x="23420" y="18169"/>
                    <a:pt x="23420" y="11704"/>
                  </a:cubicBezTo>
                  <a:cubicBezTo>
                    <a:pt x="23420" y="5239"/>
                    <a:pt x="18182" y="0"/>
                    <a:pt x="11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9;p16"/>
            <p:cNvSpPr/>
            <p:nvPr/>
          </p:nvSpPr>
          <p:spPr>
            <a:xfrm>
              <a:off x="3664661" y="2347408"/>
              <a:ext cx="347568" cy="347568"/>
            </a:xfrm>
            <a:custGeom>
              <a:avLst/>
              <a:gdLst/>
              <a:ahLst/>
              <a:cxnLst/>
              <a:rect l="l" t="t" r="r" b="b"/>
              <a:pathLst>
                <a:path w="19765" h="19765" extrusionOk="0">
                  <a:moveTo>
                    <a:pt x="9883" y="0"/>
                  </a:moveTo>
                  <a:cubicBezTo>
                    <a:pt x="4429" y="0"/>
                    <a:pt x="0" y="4429"/>
                    <a:pt x="0" y="9882"/>
                  </a:cubicBezTo>
                  <a:cubicBezTo>
                    <a:pt x="0" y="15347"/>
                    <a:pt x="4429" y="19764"/>
                    <a:pt x="9883" y="19764"/>
                  </a:cubicBezTo>
                  <a:cubicBezTo>
                    <a:pt x="15347" y="19764"/>
                    <a:pt x="19765" y="15347"/>
                    <a:pt x="19765" y="9882"/>
                  </a:cubicBezTo>
                  <a:cubicBezTo>
                    <a:pt x="19765" y="4429"/>
                    <a:pt x="15347" y="0"/>
                    <a:pt x="9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0;p16"/>
            <p:cNvSpPr/>
            <p:nvPr/>
          </p:nvSpPr>
          <p:spPr>
            <a:xfrm>
              <a:off x="3632620" y="2879221"/>
              <a:ext cx="411858" cy="411858"/>
            </a:xfrm>
            <a:custGeom>
              <a:avLst/>
              <a:gdLst/>
              <a:ahLst/>
              <a:cxnLst/>
              <a:rect l="l" t="t" r="r" b="b"/>
              <a:pathLst>
                <a:path w="23421" h="23421" extrusionOk="0">
                  <a:moveTo>
                    <a:pt x="11705" y="1"/>
                  </a:moveTo>
                  <a:cubicBezTo>
                    <a:pt x="5239" y="1"/>
                    <a:pt x="1" y="5240"/>
                    <a:pt x="1" y="11705"/>
                  </a:cubicBezTo>
                  <a:cubicBezTo>
                    <a:pt x="1" y="18170"/>
                    <a:pt x="5239" y="23420"/>
                    <a:pt x="11705" y="23420"/>
                  </a:cubicBezTo>
                  <a:cubicBezTo>
                    <a:pt x="18182" y="23420"/>
                    <a:pt x="23420" y="18170"/>
                    <a:pt x="23420" y="11705"/>
                  </a:cubicBezTo>
                  <a:cubicBezTo>
                    <a:pt x="23420" y="5240"/>
                    <a:pt x="18182" y="1"/>
                    <a:pt x="117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1;p16"/>
            <p:cNvSpPr/>
            <p:nvPr/>
          </p:nvSpPr>
          <p:spPr>
            <a:xfrm>
              <a:off x="3664661" y="2911262"/>
              <a:ext cx="347568" cy="347568"/>
            </a:xfrm>
            <a:custGeom>
              <a:avLst/>
              <a:gdLst/>
              <a:ahLst/>
              <a:cxnLst/>
              <a:rect l="l" t="t" r="r" b="b"/>
              <a:pathLst>
                <a:path w="19765" h="19765" extrusionOk="0">
                  <a:moveTo>
                    <a:pt x="9883" y="1"/>
                  </a:moveTo>
                  <a:cubicBezTo>
                    <a:pt x="4429" y="1"/>
                    <a:pt x="0" y="4430"/>
                    <a:pt x="0" y="9883"/>
                  </a:cubicBezTo>
                  <a:cubicBezTo>
                    <a:pt x="0" y="15348"/>
                    <a:pt x="4429" y="19765"/>
                    <a:pt x="9883" y="19765"/>
                  </a:cubicBezTo>
                  <a:cubicBezTo>
                    <a:pt x="15347" y="19765"/>
                    <a:pt x="19765" y="15348"/>
                    <a:pt x="19765" y="9883"/>
                  </a:cubicBezTo>
                  <a:cubicBezTo>
                    <a:pt x="19765" y="4430"/>
                    <a:pt x="15347" y="1"/>
                    <a:pt x="98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 name="Picture 5">
            <a:extLst>
              <a:ext uri="{FF2B5EF4-FFF2-40B4-BE49-F238E27FC236}">
                <a16:creationId xmlns="" xmlns:a16="http://schemas.microsoft.com/office/drawing/2014/main" id="{8951E6B5-1181-44B2-B572-5B835453A272}"/>
              </a:ext>
            </a:extLst>
          </p:cNvPr>
          <p:cNvPicPr>
            <a:picLocks noChangeAspect="1"/>
          </p:cNvPicPr>
          <p:nvPr/>
        </p:nvPicPr>
        <p:blipFill>
          <a:blip r:embed="rId3"/>
          <a:stretch>
            <a:fillRect/>
          </a:stretch>
        </p:blipFill>
        <p:spPr>
          <a:xfrm>
            <a:off x="312730" y="2609713"/>
            <a:ext cx="8263457" cy="2105025"/>
          </a:xfrm>
          <a:prstGeom prst="rect">
            <a:avLst/>
          </a:prstGeom>
        </p:spPr>
      </p:pic>
      <p:pic>
        <p:nvPicPr>
          <p:cNvPr id="20" name="Picture 2" descr="IDEAS? What Should We Do N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sp>
        <p:nvSpPr>
          <p:cNvPr id="21" name="ZoneTexte 20"/>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12837988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34" name="Google Shape;634;p26"/>
          <p:cNvSpPr txBox="1">
            <a:spLocks noGrp="1"/>
          </p:cNvSpPr>
          <p:nvPr>
            <p:ph type="title"/>
          </p:nvPr>
        </p:nvSpPr>
        <p:spPr>
          <a:xfrm>
            <a:off x="602297" y="377546"/>
            <a:ext cx="7708500" cy="481200"/>
          </a:xfrm>
          <a:prstGeom prst="rect">
            <a:avLst/>
          </a:prstGeom>
        </p:spPr>
        <p:txBody>
          <a:bodyPr spcFirstLastPara="1" wrap="square" lIns="91425" tIns="91425" rIns="91425" bIns="91425" anchor="ctr" anchorCtr="0">
            <a:noAutofit/>
          </a:bodyPr>
          <a:lstStyle/>
          <a:p>
            <a:pPr>
              <a:buClr>
                <a:schemeClr val="dk1"/>
              </a:buClr>
              <a:buSzPts val="1100"/>
            </a:pPr>
            <a:r>
              <a:rPr lang="en" dirty="0" smtClean="0">
                <a:solidFill>
                  <a:srgbClr val="23295F"/>
                </a:solidFill>
              </a:rPr>
              <a:t>Payload vs Orbit Site</a:t>
            </a:r>
            <a:endParaRPr dirty="0">
              <a:solidFill>
                <a:srgbClr val="23295F"/>
              </a:solidFill>
            </a:endParaRPr>
          </a:p>
        </p:txBody>
      </p:sp>
      <p:cxnSp>
        <p:nvCxnSpPr>
          <p:cNvPr id="3" name="Connecteur droit 2"/>
          <p:cNvCxnSpPr/>
          <p:nvPr/>
        </p:nvCxnSpPr>
        <p:spPr>
          <a:xfrm flipV="1">
            <a:off x="602297" y="966022"/>
            <a:ext cx="7973890" cy="49088"/>
          </a:xfrm>
          <a:prstGeom prst="line">
            <a:avLst/>
          </a:prstGeom>
          <a:ln w="12700">
            <a:solidFill>
              <a:srgbClr val="23295F"/>
            </a:solidFill>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1565807" y="1542360"/>
            <a:ext cx="6851682" cy="584775"/>
          </a:xfrm>
          <a:prstGeom prst="rect">
            <a:avLst/>
          </a:prstGeom>
          <a:noFill/>
        </p:spPr>
        <p:txBody>
          <a:bodyPr wrap="square" rtlCol="0">
            <a:spAutoFit/>
          </a:bodyPr>
          <a:lstStyle/>
          <a:p>
            <a:pPr marL="285750" indent="-285750" algn="just">
              <a:spcAft>
                <a:spcPts val="600"/>
              </a:spcAft>
              <a:buFont typeface="Arial" panose="020B0604020202020204" pitchFamily="34" charset="0"/>
              <a:buChar char="•"/>
            </a:pPr>
            <a:r>
              <a:rPr lang="en-US" sz="1600" dirty="0" smtClean="0">
                <a:latin typeface="Roboto"/>
                <a:ea typeface="Roboto"/>
                <a:cs typeface="Roboto"/>
              </a:rPr>
              <a:t>We </a:t>
            </a:r>
            <a:r>
              <a:rPr lang="en-US" sz="1600" dirty="0">
                <a:latin typeface="Roboto"/>
                <a:ea typeface="Roboto"/>
                <a:cs typeface="Roboto"/>
              </a:rPr>
              <a:t>can observe that with heavy payloads, the successful landing are more for PO, LEO and ISS orbits</a:t>
            </a:r>
            <a:r>
              <a:rPr lang="en-US" sz="1600" dirty="0" smtClean="0">
                <a:latin typeface="Roboto"/>
                <a:ea typeface="Roboto"/>
                <a:cs typeface="Roboto"/>
              </a:rPr>
              <a:t>.</a:t>
            </a:r>
            <a:endParaRPr lang="en-US" sz="1600" dirty="0">
              <a:latin typeface="Roboto"/>
              <a:ea typeface="Roboto"/>
              <a:cs typeface="Roboto"/>
            </a:endParaRPr>
          </a:p>
        </p:txBody>
      </p:sp>
      <p:grpSp>
        <p:nvGrpSpPr>
          <p:cNvPr id="5" name="Google Shape;80;p16"/>
          <p:cNvGrpSpPr/>
          <p:nvPr/>
        </p:nvGrpSpPr>
        <p:grpSpPr>
          <a:xfrm rot="1867131">
            <a:off x="838882" y="1290990"/>
            <a:ext cx="520296" cy="1131766"/>
            <a:chOff x="3240878" y="1617772"/>
            <a:chExt cx="1195342" cy="2963146"/>
          </a:xfrm>
        </p:grpSpPr>
        <p:sp>
          <p:nvSpPr>
            <p:cNvPr id="6" name="Google Shape;81;p16"/>
            <p:cNvSpPr/>
            <p:nvPr/>
          </p:nvSpPr>
          <p:spPr>
            <a:xfrm>
              <a:off x="3632077" y="3971052"/>
              <a:ext cx="414366" cy="609867"/>
            </a:xfrm>
            <a:custGeom>
              <a:avLst/>
              <a:gdLst/>
              <a:ahLst/>
              <a:cxnLst/>
              <a:rect l="l" t="t" r="r" b="b"/>
              <a:pathLst>
                <a:path w="31267" h="46019" extrusionOk="0">
                  <a:moveTo>
                    <a:pt x="31266" y="15502"/>
                  </a:moveTo>
                  <a:cubicBezTo>
                    <a:pt x="31266" y="6942"/>
                    <a:pt x="24265" y="0"/>
                    <a:pt x="15633" y="0"/>
                  </a:cubicBezTo>
                  <a:cubicBezTo>
                    <a:pt x="7001" y="0"/>
                    <a:pt x="0" y="6942"/>
                    <a:pt x="0" y="15502"/>
                  </a:cubicBezTo>
                  <a:cubicBezTo>
                    <a:pt x="0" y="24063"/>
                    <a:pt x="15633" y="46018"/>
                    <a:pt x="15633" y="46018"/>
                  </a:cubicBezTo>
                  <a:cubicBezTo>
                    <a:pt x="15633" y="46018"/>
                    <a:pt x="31266" y="24063"/>
                    <a:pt x="31266" y="15502"/>
                  </a:cubicBezTo>
                  <a:close/>
                </a:path>
              </a:pathLst>
            </a:custGeom>
            <a:gradFill>
              <a:gsLst>
                <a:gs pos="0">
                  <a:srgbClr val="FCBD24"/>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2;p16"/>
            <p:cNvSpPr/>
            <p:nvPr/>
          </p:nvSpPr>
          <p:spPr>
            <a:xfrm>
              <a:off x="3617760" y="3691633"/>
              <a:ext cx="441577" cy="327679"/>
            </a:xfrm>
            <a:custGeom>
              <a:avLst/>
              <a:gdLst/>
              <a:ahLst/>
              <a:cxnLst/>
              <a:rect l="l" t="t" r="r" b="b"/>
              <a:pathLst>
                <a:path w="25111" h="18634" extrusionOk="0">
                  <a:moveTo>
                    <a:pt x="7132" y="0"/>
                  </a:moveTo>
                  <a:lnTo>
                    <a:pt x="0" y="18633"/>
                  </a:lnTo>
                  <a:lnTo>
                    <a:pt x="25111" y="18633"/>
                  </a:lnTo>
                  <a:lnTo>
                    <a:pt x="179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3;p16"/>
            <p:cNvSpPr/>
            <p:nvPr/>
          </p:nvSpPr>
          <p:spPr>
            <a:xfrm>
              <a:off x="3632409" y="3552388"/>
              <a:ext cx="412280" cy="196407"/>
            </a:xfrm>
            <a:custGeom>
              <a:avLst/>
              <a:gdLst/>
              <a:ahLst/>
              <a:cxnLst/>
              <a:rect l="l" t="t" r="r" b="b"/>
              <a:pathLst>
                <a:path w="23445" h="11169" extrusionOk="0">
                  <a:moveTo>
                    <a:pt x="1" y="0"/>
                  </a:moveTo>
                  <a:lnTo>
                    <a:pt x="1" y="11168"/>
                  </a:lnTo>
                  <a:lnTo>
                    <a:pt x="23444" y="11168"/>
                  </a:lnTo>
                  <a:lnTo>
                    <a:pt x="234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4;p16"/>
            <p:cNvSpPr/>
            <p:nvPr/>
          </p:nvSpPr>
          <p:spPr>
            <a:xfrm>
              <a:off x="3240878" y="3009672"/>
              <a:ext cx="414355" cy="1045833"/>
            </a:xfrm>
            <a:custGeom>
              <a:avLst/>
              <a:gdLst/>
              <a:ahLst/>
              <a:cxnLst/>
              <a:rect l="l" t="t" r="r" b="b"/>
              <a:pathLst>
                <a:path w="23563" h="59473" extrusionOk="0">
                  <a:moveTo>
                    <a:pt x="22027" y="1"/>
                  </a:moveTo>
                  <a:lnTo>
                    <a:pt x="5644" y="15943"/>
                  </a:lnTo>
                  <a:cubicBezTo>
                    <a:pt x="1572" y="19908"/>
                    <a:pt x="0" y="25778"/>
                    <a:pt x="1536" y="31254"/>
                  </a:cubicBezTo>
                  <a:lnTo>
                    <a:pt x="9466" y="59472"/>
                  </a:lnTo>
                  <a:lnTo>
                    <a:pt x="11168" y="35541"/>
                  </a:lnTo>
                  <a:cubicBezTo>
                    <a:pt x="11454" y="31623"/>
                    <a:pt x="13252" y="27956"/>
                    <a:pt x="16169" y="25337"/>
                  </a:cubicBezTo>
                  <a:lnTo>
                    <a:pt x="23563" y="18693"/>
                  </a:lnTo>
                  <a:lnTo>
                    <a:pt x="220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p16"/>
            <p:cNvSpPr/>
            <p:nvPr/>
          </p:nvSpPr>
          <p:spPr>
            <a:xfrm>
              <a:off x="4021865" y="3009672"/>
              <a:ext cx="414355" cy="1045833"/>
            </a:xfrm>
            <a:custGeom>
              <a:avLst/>
              <a:gdLst/>
              <a:ahLst/>
              <a:cxnLst/>
              <a:rect l="l" t="t" r="r" b="b"/>
              <a:pathLst>
                <a:path w="23563" h="59473" extrusionOk="0">
                  <a:moveTo>
                    <a:pt x="1536" y="1"/>
                  </a:moveTo>
                  <a:lnTo>
                    <a:pt x="0" y="18693"/>
                  </a:lnTo>
                  <a:lnTo>
                    <a:pt x="7394" y="25337"/>
                  </a:lnTo>
                  <a:cubicBezTo>
                    <a:pt x="10311" y="27956"/>
                    <a:pt x="12109" y="31623"/>
                    <a:pt x="12395" y="35541"/>
                  </a:cubicBezTo>
                  <a:lnTo>
                    <a:pt x="14097" y="59472"/>
                  </a:lnTo>
                  <a:lnTo>
                    <a:pt x="22027" y="31254"/>
                  </a:lnTo>
                  <a:cubicBezTo>
                    <a:pt x="23563" y="25778"/>
                    <a:pt x="21991" y="19908"/>
                    <a:pt x="17919" y="15943"/>
                  </a:cubicBezTo>
                  <a:lnTo>
                    <a:pt x="15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6;p16"/>
            <p:cNvSpPr/>
            <p:nvPr/>
          </p:nvSpPr>
          <p:spPr>
            <a:xfrm>
              <a:off x="3404813" y="2080860"/>
              <a:ext cx="870792" cy="1544332"/>
            </a:xfrm>
            <a:custGeom>
              <a:avLst/>
              <a:gdLst/>
              <a:ahLst/>
              <a:cxnLst/>
              <a:rect l="l" t="t" r="r" b="b"/>
              <a:pathLst>
                <a:path w="49519" h="87821" extrusionOk="0">
                  <a:moveTo>
                    <a:pt x="6240" y="1"/>
                  </a:moveTo>
                  <a:cubicBezTo>
                    <a:pt x="1275" y="17181"/>
                    <a:pt x="1" y="44625"/>
                    <a:pt x="11347" y="87821"/>
                  </a:cubicBezTo>
                  <a:lnTo>
                    <a:pt x="38244" y="87821"/>
                  </a:lnTo>
                  <a:cubicBezTo>
                    <a:pt x="49519" y="44863"/>
                    <a:pt x="47959" y="17312"/>
                    <a:pt x="428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7;p16"/>
            <p:cNvSpPr/>
            <p:nvPr/>
          </p:nvSpPr>
          <p:spPr>
            <a:xfrm>
              <a:off x="3516835" y="1617772"/>
              <a:ext cx="643418" cy="463083"/>
            </a:xfrm>
            <a:custGeom>
              <a:avLst/>
              <a:gdLst/>
              <a:ahLst/>
              <a:cxnLst/>
              <a:rect l="l" t="t" r="r" b="b"/>
              <a:pathLst>
                <a:path w="36589" h="26334" extrusionOk="0">
                  <a:moveTo>
                    <a:pt x="18441" y="1"/>
                  </a:moveTo>
                  <a:cubicBezTo>
                    <a:pt x="17579" y="1"/>
                    <a:pt x="16717" y="266"/>
                    <a:pt x="15979" y="795"/>
                  </a:cubicBezTo>
                  <a:cubicBezTo>
                    <a:pt x="12014" y="3628"/>
                    <a:pt x="4501" y="10784"/>
                    <a:pt x="0" y="26334"/>
                  </a:cubicBezTo>
                  <a:lnTo>
                    <a:pt x="36588" y="26334"/>
                  </a:lnTo>
                  <a:cubicBezTo>
                    <a:pt x="32064" y="11129"/>
                    <a:pt x="24789" y="3819"/>
                    <a:pt x="21003" y="878"/>
                  </a:cubicBezTo>
                  <a:cubicBezTo>
                    <a:pt x="20247" y="293"/>
                    <a:pt x="19345" y="1"/>
                    <a:pt x="184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p16"/>
            <p:cNvSpPr/>
            <p:nvPr/>
          </p:nvSpPr>
          <p:spPr>
            <a:xfrm>
              <a:off x="3632620" y="2315367"/>
              <a:ext cx="411858" cy="411841"/>
            </a:xfrm>
            <a:custGeom>
              <a:avLst/>
              <a:gdLst/>
              <a:ahLst/>
              <a:cxnLst/>
              <a:rect l="l" t="t" r="r" b="b"/>
              <a:pathLst>
                <a:path w="23421" h="23420" extrusionOk="0">
                  <a:moveTo>
                    <a:pt x="11705" y="0"/>
                  </a:moveTo>
                  <a:cubicBezTo>
                    <a:pt x="5239" y="0"/>
                    <a:pt x="1" y="5239"/>
                    <a:pt x="1" y="11704"/>
                  </a:cubicBezTo>
                  <a:cubicBezTo>
                    <a:pt x="1" y="18169"/>
                    <a:pt x="5239" y="23420"/>
                    <a:pt x="11705" y="23420"/>
                  </a:cubicBezTo>
                  <a:cubicBezTo>
                    <a:pt x="18182" y="23420"/>
                    <a:pt x="23420" y="18169"/>
                    <a:pt x="23420" y="11704"/>
                  </a:cubicBezTo>
                  <a:cubicBezTo>
                    <a:pt x="23420" y="5239"/>
                    <a:pt x="18182" y="0"/>
                    <a:pt x="11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9;p16"/>
            <p:cNvSpPr/>
            <p:nvPr/>
          </p:nvSpPr>
          <p:spPr>
            <a:xfrm>
              <a:off x="3664661" y="2347408"/>
              <a:ext cx="347568" cy="347568"/>
            </a:xfrm>
            <a:custGeom>
              <a:avLst/>
              <a:gdLst/>
              <a:ahLst/>
              <a:cxnLst/>
              <a:rect l="l" t="t" r="r" b="b"/>
              <a:pathLst>
                <a:path w="19765" h="19765" extrusionOk="0">
                  <a:moveTo>
                    <a:pt x="9883" y="0"/>
                  </a:moveTo>
                  <a:cubicBezTo>
                    <a:pt x="4429" y="0"/>
                    <a:pt x="0" y="4429"/>
                    <a:pt x="0" y="9882"/>
                  </a:cubicBezTo>
                  <a:cubicBezTo>
                    <a:pt x="0" y="15347"/>
                    <a:pt x="4429" y="19764"/>
                    <a:pt x="9883" y="19764"/>
                  </a:cubicBezTo>
                  <a:cubicBezTo>
                    <a:pt x="15347" y="19764"/>
                    <a:pt x="19765" y="15347"/>
                    <a:pt x="19765" y="9882"/>
                  </a:cubicBezTo>
                  <a:cubicBezTo>
                    <a:pt x="19765" y="4429"/>
                    <a:pt x="15347" y="0"/>
                    <a:pt x="9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0;p16"/>
            <p:cNvSpPr/>
            <p:nvPr/>
          </p:nvSpPr>
          <p:spPr>
            <a:xfrm>
              <a:off x="3632620" y="2879221"/>
              <a:ext cx="411858" cy="411858"/>
            </a:xfrm>
            <a:custGeom>
              <a:avLst/>
              <a:gdLst/>
              <a:ahLst/>
              <a:cxnLst/>
              <a:rect l="l" t="t" r="r" b="b"/>
              <a:pathLst>
                <a:path w="23421" h="23421" extrusionOk="0">
                  <a:moveTo>
                    <a:pt x="11705" y="1"/>
                  </a:moveTo>
                  <a:cubicBezTo>
                    <a:pt x="5239" y="1"/>
                    <a:pt x="1" y="5240"/>
                    <a:pt x="1" y="11705"/>
                  </a:cubicBezTo>
                  <a:cubicBezTo>
                    <a:pt x="1" y="18170"/>
                    <a:pt x="5239" y="23420"/>
                    <a:pt x="11705" y="23420"/>
                  </a:cubicBezTo>
                  <a:cubicBezTo>
                    <a:pt x="18182" y="23420"/>
                    <a:pt x="23420" y="18170"/>
                    <a:pt x="23420" y="11705"/>
                  </a:cubicBezTo>
                  <a:cubicBezTo>
                    <a:pt x="23420" y="5240"/>
                    <a:pt x="18182" y="1"/>
                    <a:pt x="117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1;p16"/>
            <p:cNvSpPr/>
            <p:nvPr/>
          </p:nvSpPr>
          <p:spPr>
            <a:xfrm>
              <a:off x="3664661" y="2911262"/>
              <a:ext cx="347568" cy="347568"/>
            </a:xfrm>
            <a:custGeom>
              <a:avLst/>
              <a:gdLst/>
              <a:ahLst/>
              <a:cxnLst/>
              <a:rect l="l" t="t" r="r" b="b"/>
              <a:pathLst>
                <a:path w="19765" h="19765" extrusionOk="0">
                  <a:moveTo>
                    <a:pt x="9883" y="1"/>
                  </a:moveTo>
                  <a:cubicBezTo>
                    <a:pt x="4429" y="1"/>
                    <a:pt x="0" y="4430"/>
                    <a:pt x="0" y="9883"/>
                  </a:cubicBezTo>
                  <a:cubicBezTo>
                    <a:pt x="0" y="15348"/>
                    <a:pt x="4429" y="19765"/>
                    <a:pt x="9883" y="19765"/>
                  </a:cubicBezTo>
                  <a:cubicBezTo>
                    <a:pt x="15347" y="19765"/>
                    <a:pt x="19765" y="15348"/>
                    <a:pt x="19765" y="9883"/>
                  </a:cubicBezTo>
                  <a:cubicBezTo>
                    <a:pt x="19765" y="4430"/>
                    <a:pt x="15347" y="1"/>
                    <a:pt x="98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Picture 5">
            <a:extLst>
              <a:ext uri="{FF2B5EF4-FFF2-40B4-BE49-F238E27FC236}">
                <a16:creationId xmlns="" xmlns:a16="http://schemas.microsoft.com/office/drawing/2014/main" id="{7CE4FF73-7CCD-42C6-9E43-B655DCDF241B}"/>
              </a:ext>
            </a:extLst>
          </p:cNvPr>
          <p:cNvPicPr>
            <a:picLocks noChangeAspect="1"/>
          </p:cNvPicPr>
          <p:nvPr/>
        </p:nvPicPr>
        <p:blipFill>
          <a:blip r:embed="rId3"/>
          <a:stretch>
            <a:fillRect/>
          </a:stretch>
        </p:blipFill>
        <p:spPr>
          <a:xfrm>
            <a:off x="328612" y="2633339"/>
            <a:ext cx="8386134" cy="1934813"/>
          </a:xfrm>
          <a:prstGeom prst="rect">
            <a:avLst/>
          </a:prstGeom>
        </p:spPr>
      </p:pic>
      <p:pic>
        <p:nvPicPr>
          <p:cNvPr id="20" name="Picture 2" descr="IDEAS? What Should We Do N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sp>
        <p:nvSpPr>
          <p:cNvPr id="21" name="ZoneTexte 20"/>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42571659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34" name="Google Shape;634;p26"/>
          <p:cNvSpPr txBox="1">
            <a:spLocks noGrp="1"/>
          </p:cNvSpPr>
          <p:nvPr>
            <p:ph type="title"/>
          </p:nvPr>
        </p:nvSpPr>
        <p:spPr>
          <a:xfrm>
            <a:off x="602297" y="377546"/>
            <a:ext cx="7708500" cy="481200"/>
          </a:xfrm>
          <a:prstGeom prst="rect">
            <a:avLst/>
          </a:prstGeom>
        </p:spPr>
        <p:txBody>
          <a:bodyPr spcFirstLastPara="1" wrap="square" lIns="91425" tIns="91425" rIns="91425" bIns="91425" anchor="ctr" anchorCtr="0">
            <a:noAutofit/>
          </a:bodyPr>
          <a:lstStyle/>
          <a:p>
            <a:pPr>
              <a:buClr>
                <a:schemeClr val="dk1"/>
              </a:buClr>
              <a:buSzPts val="1100"/>
            </a:pPr>
            <a:r>
              <a:rPr lang="en" dirty="0" smtClean="0">
                <a:solidFill>
                  <a:srgbClr val="23295F"/>
                </a:solidFill>
              </a:rPr>
              <a:t>Launch Success Yearly Trend</a:t>
            </a:r>
            <a:endParaRPr dirty="0">
              <a:solidFill>
                <a:srgbClr val="23295F"/>
              </a:solidFill>
            </a:endParaRPr>
          </a:p>
        </p:txBody>
      </p:sp>
      <p:cxnSp>
        <p:nvCxnSpPr>
          <p:cNvPr id="3" name="Connecteur droit 2"/>
          <p:cNvCxnSpPr/>
          <p:nvPr/>
        </p:nvCxnSpPr>
        <p:spPr>
          <a:xfrm flipV="1">
            <a:off x="602297" y="966022"/>
            <a:ext cx="7973890" cy="49088"/>
          </a:xfrm>
          <a:prstGeom prst="line">
            <a:avLst/>
          </a:prstGeom>
          <a:ln w="12700">
            <a:solidFill>
              <a:srgbClr val="23295F"/>
            </a:solidFill>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1511784" y="4034481"/>
            <a:ext cx="6851682" cy="58477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smtClean="0">
                <a:latin typeface="Roboto"/>
                <a:ea typeface="Roboto"/>
                <a:cs typeface="Roboto"/>
              </a:rPr>
              <a:t>From </a:t>
            </a:r>
            <a:r>
              <a:rPr lang="en-US" sz="1600" dirty="0">
                <a:latin typeface="Roboto"/>
                <a:ea typeface="Roboto"/>
                <a:cs typeface="Roboto"/>
              </a:rPr>
              <a:t>the plot, we can observe that success rate since 2013 kept on increasing till 2020</a:t>
            </a:r>
            <a:r>
              <a:rPr lang="en-US" sz="1600" dirty="0" smtClean="0">
                <a:latin typeface="Roboto"/>
                <a:ea typeface="Roboto"/>
                <a:cs typeface="Roboto"/>
              </a:rPr>
              <a:t>.</a:t>
            </a:r>
            <a:endParaRPr lang="en-US" sz="1600" dirty="0">
              <a:latin typeface="Roboto"/>
              <a:ea typeface="Roboto"/>
              <a:cs typeface="Roboto"/>
            </a:endParaRPr>
          </a:p>
        </p:txBody>
      </p:sp>
      <p:grpSp>
        <p:nvGrpSpPr>
          <p:cNvPr id="5" name="Google Shape;80;p16"/>
          <p:cNvGrpSpPr/>
          <p:nvPr/>
        </p:nvGrpSpPr>
        <p:grpSpPr>
          <a:xfrm rot="1867131">
            <a:off x="639278" y="3760985"/>
            <a:ext cx="520296" cy="1131766"/>
            <a:chOff x="3240878" y="1617772"/>
            <a:chExt cx="1195342" cy="2963146"/>
          </a:xfrm>
        </p:grpSpPr>
        <p:sp>
          <p:nvSpPr>
            <p:cNvPr id="6" name="Google Shape;81;p16"/>
            <p:cNvSpPr/>
            <p:nvPr/>
          </p:nvSpPr>
          <p:spPr>
            <a:xfrm>
              <a:off x="3632077" y="3971052"/>
              <a:ext cx="414366" cy="609867"/>
            </a:xfrm>
            <a:custGeom>
              <a:avLst/>
              <a:gdLst/>
              <a:ahLst/>
              <a:cxnLst/>
              <a:rect l="l" t="t" r="r" b="b"/>
              <a:pathLst>
                <a:path w="31267" h="46019" extrusionOk="0">
                  <a:moveTo>
                    <a:pt x="31266" y="15502"/>
                  </a:moveTo>
                  <a:cubicBezTo>
                    <a:pt x="31266" y="6942"/>
                    <a:pt x="24265" y="0"/>
                    <a:pt x="15633" y="0"/>
                  </a:cubicBezTo>
                  <a:cubicBezTo>
                    <a:pt x="7001" y="0"/>
                    <a:pt x="0" y="6942"/>
                    <a:pt x="0" y="15502"/>
                  </a:cubicBezTo>
                  <a:cubicBezTo>
                    <a:pt x="0" y="24063"/>
                    <a:pt x="15633" y="46018"/>
                    <a:pt x="15633" y="46018"/>
                  </a:cubicBezTo>
                  <a:cubicBezTo>
                    <a:pt x="15633" y="46018"/>
                    <a:pt x="31266" y="24063"/>
                    <a:pt x="31266" y="15502"/>
                  </a:cubicBezTo>
                  <a:close/>
                </a:path>
              </a:pathLst>
            </a:custGeom>
            <a:gradFill>
              <a:gsLst>
                <a:gs pos="0">
                  <a:srgbClr val="FCBD24"/>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2;p16"/>
            <p:cNvSpPr/>
            <p:nvPr/>
          </p:nvSpPr>
          <p:spPr>
            <a:xfrm>
              <a:off x="3617760" y="3691633"/>
              <a:ext cx="441577" cy="327679"/>
            </a:xfrm>
            <a:custGeom>
              <a:avLst/>
              <a:gdLst/>
              <a:ahLst/>
              <a:cxnLst/>
              <a:rect l="l" t="t" r="r" b="b"/>
              <a:pathLst>
                <a:path w="25111" h="18634" extrusionOk="0">
                  <a:moveTo>
                    <a:pt x="7132" y="0"/>
                  </a:moveTo>
                  <a:lnTo>
                    <a:pt x="0" y="18633"/>
                  </a:lnTo>
                  <a:lnTo>
                    <a:pt x="25111" y="18633"/>
                  </a:lnTo>
                  <a:lnTo>
                    <a:pt x="179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3;p16"/>
            <p:cNvSpPr/>
            <p:nvPr/>
          </p:nvSpPr>
          <p:spPr>
            <a:xfrm>
              <a:off x="3632409" y="3552388"/>
              <a:ext cx="412280" cy="196407"/>
            </a:xfrm>
            <a:custGeom>
              <a:avLst/>
              <a:gdLst/>
              <a:ahLst/>
              <a:cxnLst/>
              <a:rect l="l" t="t" r="r" b="b"/>
              <a:pathLst>
                <a:path w="23445" h="11169" extrusionOk="0">
                  <a:moveTo>
                    <a:pt x="1" y="0"/>
                  </a:moveTo>
                  <a:lnTo>
                    <a:pt x="1" y="11168"/>
                  </a:lnTo>
                  <a:lnTo>
                    <a:pt x="23444" y="11168"/>
                  </a:lnTo>
                  <a:lnTo>
                    <a:pt x="234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4;p16"/>
            <p:cNvSpPr/>
            <p:nvPr/>
          </p:nvSpPr>
          <p:spPr>
            <a:xfrm>
              <a:off x="3240878" y="3009672"/>
              <a:ext cx="414355" cy="1045833"/>
            </a:xfrm>
            <a:custGeom>
              <a:avLst/>
              <a:gdLst/>
              <a:ahLst/>
              <a:cxnLst/>
              <a:rect l="l" t="t" r="r" b="b"/>
              <a:pathLst>
                <a:path w="23563" h="59473" extrusionOk="0">
                  <a:moveTo>
                    <a:pt x="22027" y="1"/>
                  </a:moveTo>
                  <a:lnTo>
                    <a:pt x="5644" y="15943"/>
                  </a:lnTo>
                  <a:cubicBezTo>
                    <a:pt x="1572" y="19908"/>
                    <a:pt x="0" y="25778"/>
                    <a:pt x="1536" y="31254"/>
                  </a:cubicBezTo>
                  <a:lnTo>
                    <a:pt x="9466" y="59472"/>
                  </a:lnTo>
                  <a:lnTo>
                    <a:pt x="11168" y="35541"/>
                  </a:lnTo>
                  <a:cubicBezTo>
                    <a:pt x="11454" y="31623"/>
                    <a:pt x="13252" y="27956"/>
                    <a:pt x="16169" y="25337"/>
                  </a:cubicBezTo>
                  <a:lnTo>
                    <a:pt x="23563" y="18693"/>
                  </a:lnTo>
                  <a:lnTo>
                    <a:pt x="220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p16"/>
            <p:cNvSpPr/>
            <p:nvPr/>
          </p:nvSpPr>
          <p:spPr>
            <a:xfrm>
              <a:off x="4021865" y="3009672"/>
              <a:ext cx="414355" cy="1045833"/>
            </a:xfrm>
            <a:custGeom>
              <a:avLst/>
              <a:gdLst/>
              <a:ahLst/>
              <a:cxnLst/>
              <a:rect l="l" t="t" r="r" b="b"/>
              <a:pathLst>
                <a:path w="23563" h="59473" extrusionOk="0">
                  <a:moveTo>
                    <a:pt x="1536" y="1"/>
                  </a:moveTo>
                  <a:lnTo>
                    <a:pt x="0" y="18693"/>
                  </a:lnTo>
                  <a:lnTo>
                    <a:pt x="7394" y="25337"/>
                  </a:lnTo>
                  <a:cubicBezTo>
                    <a:pt x="10311" y="27956"/>
                    <a:pt x="12109" y="31623"/>
                    <a:pt x="12395" y="35541"/>
                  </a:cubicBezTo>
                  <a:lnTo>
                    <a:pt x="14097" y="59472"/>
                  </a:lnTo>
                  <a:lnTo>
                    <a:pt x="22027" y="31254"/>
                  </a:lnTo>
                  <a:cubicBezTo>
                    <a:pt x="23563" y="25778"/>
                    <a:pt x="21991" y="19908"/>
                    <a:pt x="17919" y="15943"/>
                  </a:cubicBezTo>
                  <a:lnTo>
                    <a:pt x="15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6;p16"/>
            <p:cNvSpPr/>
            <p:nvPr/>
          </p:nvSpPr>
          <p:spPr>
            <a:xfrm>
              <a:off x="3404813" y="2080860"/>
              <a:ext cx="870792" cy="1544332"/>
            </a:xfrm>
            <a:custGeom>
              <a:avLst/>
              <a:gdLst/>
              <a:ahLst/>
              <a:cxnLst/>
              <a:rect l="l" t="t" r="r" b="b"/>
              <a:pathLst>
                <a:path w="49519" h="87821" extrusionOk="0">
                  <a:moveTo>
                    <a:pt x="6240" y="1"/>
                  </a:moveTo>
                  <a:cubicBezTo>
                    <a:pt x="1275" y="17181"/>
                    <a:pt x="1" y="44625"/>
                    <a:pt x="11347" y="87821"/>
                  </a:cubicBezTo>
                  <a:lnTo>
                    <a:pt x="38244" y="87821"/>
                  </a:lnTo>
                  <a:cubicBezTo>
                    <a:pt x="49519" y="44863"/>
                    <a:pt x="47959" y="17312"/>
                    <a:pt x="428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7;p16"/>
            <p:cNvSpPr/>
            <p:nvPr/>
          </p:nvSpPr>
          <p:spPr>
            <a:xfrm>
              <a:off x="3516835" y="1617772"/>
              <a:ext cx="643418" cy="463083"/>
            </a:xfrm>
            <a:custGeom>
              <a:avLst/>
              <a:gdLst/>
              <a:ahLst/>
              <a:cxnLst/>
              <a:rect l="l" t="t" r="r" b="b"/>
              <a:pathLst>
                <a:path w="36589" h="26334" extrusionOk="0">
                  <a:moveTo>
                    <a:pt x="18441" y="1"/>
                  </a:moveTo>
                  <a:cubicBezTo>
                    <a:pt x="17579" y="1"/>
                    <a:pt x="16717" y="266"/>
                    <a:pt x="15979" y="795"/>
                  </a:cubicBezTo>
                  <a:cubicBezTo>
                    <a:pt x="12014" y="3628"/>
                    <a:pt x="4501" y="10784"/>
                    <a:pt x="0" y="26334"/>
                  </a:cubicBezTo>
                  <a:lnTo>
                    <a:pt x="36588" y="26334"/>
                  </a:lnTo>
                  <a:cubicBezTo>
                    <a:pt x="32064" y="11129"/>
                    <a:pt x="24789" y="3819"/>
                    <a:pt x="21003" y="878"/>
                  </a:cubicBezTo>
                  <a:cubicBezTo>
                    <a:pt x="20247" y="293"/>
                    <a:pt x="19345" y="1"/>
                    <a:pt x="184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p16"/>
            <p:cNvSpPr/>
            <p:nvPr/>
          </p:nvSpPr>
          <p:spPr>
            <a:xfrm>
              <a:off x="3632620" y="2315367"/>
              <a:ext cx="411858" cy="411841"/>
            </a:xfrm>
            <a:custGeom>
              <a:avLst/>
              <a:gdLst/>
              <a:ahLst/>
              <a:cxnLst/>
              <a:rect l="l" t="t" r="r" b="b"/>
              <a:pathLst>
                <a:path w="23421" h="23420" extrusionOk="0">
                  <a:moveTo>
                    <a:pt x="11705" y="0"/>
                  </a:moveTo>
                  <a:cubicBezTo>
                    <a:pt x="5239" y="0"/>
                    <a:pt x="1" y="5239"/>
                    <a:pt x="1" y="11704"/>
                  </a:cubicBezTo>
                  <a:cubicBezTo>
                    <a:pt x="1" y="18169"/>
                    <a:pt x="5239" y="23420"/>
                    <a:pt x="11705" y="23420"/>
                  </a:cubicBezTo>
                  <a:cubicBezTo>
                    <a:pt x="18182" y="23420"/>
                    <a:pt x="23420" y="18169"/>
                    <a:pt x="23420" y="11704"/>
                  </a:cubicBezTo>
                  <a:cubicBezTo>
                    <a:pt x="23420" y="5239"/>
                    <a:pt x="18182" y="0"/>
                    <a:pt x="11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9;p16"/>
            <p:cNvSpPr/>
            <p:nvPr/>
          </p:nvSpPr>
          <p:spPr>
            <a:xfrm>
              <a:off x="3664661" y="2347408"/>
              <a:ext cx="347568" cy="347568"/>
            </a:xfrm>
            <a:custGeom>
              <a:avLst/>
              <a:gdLst/>
              <a:ahLst/>
              <a:cxnLst/>
              <a:rect l="l" t="t" r="r" b="b"/>
              <a:pathLst>
                <a:path w="19765" h="19765" extrusionOk="0">
                  <a:moveTo>
                    <a:pt x="9883" y="0"/>
                  </a:moveTo>
                  <a:cubicBezTo>
                    <a:pt x="4429" y="0"/>
                    <a:pt x="0" y="4429"/>
                    <a:pt x="0" y="9882"/>
                  </a:cubicBezTo>
                  <a:cubicBezTo>
                    <a:pt x="0" y="15347"/>
                    <a:pt x="4429" y="19764"/>
                    <a:pt x="9883" y="19764"/>
                  </a:cubicBezTo>
                  <a:cubicBezTo>
                    <a:pt x="15347" y="19764"/>
                    <a:pt x="19765" y="15347"/>
                    <a:pt x="19765" y="9882"/>
                  </a:cubicBezTo>
                  <a:cubicBezTo>
                    <a:pt x="19765" y="4429"/>
                    <a:pt x="15347" y="0"/>
                    <a:pt x="9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0;p16"/>
            <p:cNvSpPr/>
            <p:nvPr/>
          </p:nvSpPr>
          <p:spPr>
            <a:xfrm>
              <a:off x="3632620" y="2879221"/>
              <a:ext cx="411858" cy="411858"/>
            </a:xfrm>
            <a:custGeom>
              <a:avLst/>
              <a:gdLst/>
              <a:ahLst/>
              <a:cxnLst/>
              <a:rect l="l" t="t" r="r" b="b"/>
              <a:pathLst>
                <a:path w="23421" h="23421" extrusionOk="0">
                  <a:moveTo>
                    <a:pt x="11705" y="1"/>
                  </a:moveTo>
                  <a:cubicBezTo>
                    <a:pt x="5239" y="1"/>
                    <a:pt x="1" y="5240"/>
                    <a:pt x="1" y="11705"/>
                  </a:cubicBezTo>
                  <a:cubicBezTo>
                    <a:pt x="1" y="18170"/>
                    <a:pt x="5239" y="23420"/>
                    <a:pt x="11705" y="23420"/>
                  </a:cubicBezTo>
                  <a:cubicBezTo>
                    <a:pt x="18182" y="23420"/>
                    <a:pt x="23420" y="18170"/>
                    <a:pt x="23420" y="11705"/>
                  </a:cubicBezTo>
                  <a:cubicBezTo>
                    <a:pt x="23420" y="5240"/>
                    <a:pt x="18182" y="1"/>
                    <a:pt x="117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1;p16"/>
            <p:cNvSpPr/>
            <p:nvPr/>
          </p:nvSpPr>
          <p:spPr>
            <a:xfrm>
              <a:off x="3664661" y="2911262"/>
              <a:ext cx="347568" cy="347568"/>
            </a:xfrm>
            <a:custGeom>
              <a:avLst/>
              <a:gdLst/>
              <a:ahLst/>
              <a:cxnLst/>
              <a:rect l="l" t="t" r="r" b="b"/>
              <a:pathLst>
                <a:path w="19765" h="19765" extrusionOk="0">
                  <a:moveTo>
                    <a:pt x="9883" y="1"/>
                  </a:moveTo>
                  <a:cubicBezTo>
                    <a:pt x="4429" y="1"/>
                    <a:pt x="0" y="4430"/>
                    <a:pt x="0" y="9883"/>
                  </a:cubicBezTo>
                  <a:cubicBezTo>
                    <a:pt x="0" y="15348"/>
                    <a:pt x="4429" y="19765"/>
                    <a:pt x="9883" y="19765"/>
                  </a:cubicBezTo>
                  <a:cubicBezTo>
                    <a:pt x="15347" y="19765"/>
                    <a:pt x="19765" y="15348"/>
                    <a:pt x="19765" y="9883"/>
                  </a:cubicBezTo>
                  <a:cubicBezTo>
                    <a:pt x="19765" y="4430"/>
                    <a:pt x="15347" y="1"/>
                    <a:pt x="98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Picture 14">
            <a:extLst>
              <a:ext uri="{FF2B5EF4-FFF2-40B4-BE49-F238E27FC236}">
                <a16:creationId xmlns="" xmlns:a16="http://schemas.microsoft.com/office/drawing/2014/main" id="{D504E95A-B6F2-4A67-922F-F513B07630F5}"/>
              </a:ext>
            </a:extLst>
          </p:cNvPr>
          <p:cNvPicPr>
            <a:picLocks noChangeAspect="1"/>
          </p:cNvPicPr>
          <p:nvPr/>
        </p:nvPicPr>
        <p:blipFill>
          <a:blip r:embed="rId3"/>
          <a:stretch>
            <a:fillRect/>
          </a:stretch>
        </p:blipFill>
        <p:spPr>
          <a:xfrm>
            <a:off x="2027538" y="1207816"/>
            <a:ext cx="4609006" cy="2633959"/>
          </a:xfrm>
          <a:prstGeom prst="rect">
            <a:avLst/>
          </a:prstGeom>
        </p:spPr>
      </p:pic>
      <p:pic>
        <p:nvPicPr>
          <p:cNvPr id="20" name="Picture 2" descr="IDEAS? What Should We Do N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sp>
        <p:nvSpPr>
          <p:cNvPr id="21" name="ZoneTexte 20"/>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31288846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34" name="Google Shape;634;p26"/>
          <p:cNvSpPr txBox="1">
            <a:spLocks noGrp="1"/>
          </p:cNvSpPr>
          <p:nvPr>
            <p:ph type="title"/>
          </p:nvPr>
        </p:nvSpPr>
        <p:spPr>
          <a:xfrm>
            <a:off x="602297" y="377546"/>
            <a:ext cx="7708500" cy="481200"/>
          </a:xfrm>
          <a:prstGeom prst="rect">
            <a:avLst/>
          </a:prstGeom>
        </p:spPr>
        <p:txBody>
          <a:bodyPr spcFirstLastPara="1" wrap="square" lIns="91425" tIns="91425" rIns="91425" bIns="91425" anchor="ctr" anchorCtr="0">
            <a:noAutofit/>
          </a:bodyPr>
          <a:lstStyle/>
          <a:p>
            <a:pPr>
              <a:buClr>
                <a:schemeClr val="dk1"/>
              </a:buClr>
              <a:buSzPts val="1100"/>
            </a:pPr>
            <a:r>
              <a:rPr lang="en" dirty="0" smtClean="0">
                <a:solidFill>
                  <a:srgbClr val="23295F"/>
                </a:solidFill>
              </a:rPr>
              <a:t>All Launch Sites Names</a:t>
            </a:r>
            <a:endParaRPr dirty="0">
              <a:solidFill>
                <a:srgbClr val="23295F"/>
              </a:solidFill>
            </a:endParaRPr>
          </a:p>
        </p:txBody>
      </p:sp>
      <p:cxnSp>
        <p:nvCxnSpPr>
          <p:cNvPr id="3" name="Connecteur droit 2"/>
          <p:cNvCxnSpPr/>
          <p:nvPr/>
        </p:nvCxnSpPr>
        <p:spPr>
          <a:xfrm flipV="1">
            <a:off x="602297" y="966022"/>
            <a:ext cx="7973890" cy="49088"/>
          </a:xfrm>
          <a:prstGeom prst="line">
            <a:avLst/>
          </a:prstGeom>
          <a:ln w="12700">
            <a:solidFill>
              <a:srgbClr val="23295F"/>
            </a:solidFill>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470113" y="1563092"/>
            <a:ext cx="2936078" cy="1077218"/>
          </a:xfrm>
          <a:prstGeom prst="rect">
            <a:avLst/>
          </a:prstGeom>
          <a:noFill/>
        </p:spPr>
        <p:txBody>
          <a:bodyPr wrap="square" rtlCol="0">
            <a:spAutoFit/>
          </a:bodyPr>
          <a:lstStyle/>
          <a:p>
            <a:pPr marL="285750" indent="-285750" algn="just">
              <a:spcAft>
                <a:spcPts val="600"/>
              </a:spcAft>
              <a:buFont typeface="Arial" panose="020B0604020202020204" pitchFamily="34" charset="0"/>
              <a:buChar char="•"/>
            </a:pPr>
            <a:r>
              <a:rPr lang="en-US" sz="1600" dirty="0" smtClean="0">
                <a:latin typeface="Roboto"/>
                <a:ea typeface="Roboto"/>
                <a:cs typeface="Roboto"/>
              </a:rPr>
              <a:t>We </a:t>
            </a:r>
            <a:r>
              <a:rPr lang="en-US" sz="1600" dirty="0">
                <a:latin typeface="Roboto"/>
                <a:ea typeface="Roboto"/>
                <a:cs typeface="Roboto"/>
              </a:rPr>
              <a:t>used the key word </a:t>
            </a:r>
            <a:r>
              <a:rPr lang="en-US" sz="1600" b="1" dirty="0">
                <a:latin typeface="Roboto"/>
                <a:ea typeface="Roboto"/>
                <a:cs typeface="Roboto"/>
              </a:rPr>
              <a:t>DISTINCT</a:t>
            </a:r>
            <a:r>
              <a:rPr lang="en-US" sz="1600" dirty="0">
                <a:latin typeface="Roboto"/>
                <a:ea typeface="Roboto"/>
                <a:cs typeface="Roboto"/>
              </a:rPr>
              <a:t> to show only unique launch sites from the SpaceX data</a:t>
            </a:r>
            <a:r>
              <a:rPr lang="en-US" sz="1600" dirty="0" smtClean="0">
                <a:latin typeface="Roboto"/>
                <a:ea typeface="Roboto"/>
                <a:cs typeface="Roboto"/>
              </a:rPr>
              <a:t>.</a:t>
            </a:r>
            <a:endParaRPr lang="en-US" sz="1600" dirty="0">
              <a:latin typeface="Roboto"/>
              <a:ea typeface="Roboto"/>
              <a:cs typeface="Roboto"/>
            </a:endParaRPr>
          </a:p>
        </p:txBody>
      </p:sp>
      <p:pic>
        <p:nvPicPr>
          <p:cNvPr id="18" name="Picture 5">
            <a:extLst>
              <a:ext uri="{FF2B5EF4-FFF2-40B4-BE49-F238E27FC236}">
                <a16:creationId xmlns="" xmlns:a16="http://schemas.microsoft.com/office/drawing/2014/main" id="{8219A12C-8F7F-48BC-B0D9-9B376D10D35E}"/>
              </a:ext>
            </a:extLst>
          </p:cNvPr>
          <p:cNvPicPr>
            <a:picLocks noChangeAspect="1"/>
          </p:cNvPicPr>
          <p:nvPr/>
        </p:nvPicPr>
        <p:blipFill>
          <a:blip r:embed="rId3"/>
          <a:stretch>
            <a:fillRect/>
          </a:stretch>
        </p:blipFill>
        <p:spPr>
          <a:xfrm>
            <a:off x="3626592" y="1563092"/>
            <a:ext cx="5116903" cy="2892162"/>
          </a:xfrm>
          <a:prstGeom prst="rect">
            <a:avLst/>
          </a:prstGeom>
        </p:spPr>
      </p:pic>
      <p:pic>
        <p:nvPicPr>
          <p:cNvPr id="20" name="Picture 2" descr="IDEAS? What Should We Do N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oogle Shape;686;p28"/>
          <p:cNvGrpSpPr/>
          <p:nvPr/>
        </p:nvGrpSpPr>
        <p:grpSpPr>
          <a:xfrm rot="15474317" flipH="1">
            <a:off x="7856954" y="-40864"/>
            <a:ext cx="1138688" cy="1511933"/>
            <a:chOff x="1524875" y="1457426"/>
            <a:chExt cx="1866751" cy="2781328"/>
          </a:xfrm>
        </p:grpSpPr>
        <p:sp>
          <p:nvSpPr>
            <p:cNvPr id="22" name="Google Shape;687;p28"/>
            <p:cNvSpPr/>
            <p:nvPr/>
          </p:nvSpPr>
          <p:spPr>
            <a:xfrm>
              <a:off x="2854527" y="2613189"/>
              <a:ext cx="537099" cy="1065745"/>
            </a:xfrm>
            <a:custGeom>
              <a:avLst/>
              <a:gdLst/>
              <a:ahLst/>
              <a:cxnLst/>
              <a:rect l="l" t="t" r="r" b="b"/>
              <a:pathLst>
                <a:path w="29422" h="58381" extrusionOk="0">
                  <a:moveTo>
                    <a:pt x="15092" y="0"/>
                  </a:moveTo>
                  <a:cubicBezTo>
                    <a:pt x="12868" y="0"/>
                    <a:pt x="11026" y="998"/>
                    <a:pt x="11026" y="998"/>
                  </a:cubicBezTo>
                  <a:lnTo>
                    <a:pt x="1" y="31704"/>
                  </a:lnTo>
                  <a:cubicBezTo>
                    <a:pt x="1" y="31704"/>
                    <a:pt x="3283" y="28318"/>
                    <a:pt x="6909" y="28318"/>
                  </a:cubicBezTo>
                  <a:cubicBezTo>
                    <a:pt x="7546" y="28318"/>
                    <a:pt x="8193" y="28423"/>
                    <a:pt x="8835" y="28668"/>
                  </a:cubicBezTo>
                  <a:cubicBezTo>
                    <a:pt x="14512" y="30840"/>
                    <a:pt x="27486" y="58381"/>
                    <a:pt x="28539" y="58381"/>
                  </a:cubicBezTo>
                  <a:cubicBezTo>
                    <a:pt x="28548" y="58381"/>
                    <a:pt x="28556" y="58379"/>
                    <a:pt x="28564" y="58374"/>
                  </a:cubicBezTo>
                  <a:cubicBezTo>
                    <a:pt x="29421" y="57874"/>
                    <a:pt x="23099" y="5630"/>
                    <a:pt x="19622" y="1927"/>
                  </a:cubicBezTo>
                  <a:cubicBezTo>
                    <a:pt x="18231" y="445"/>
                    <a:pt x="16576" y="0"/>
                    <a:pt x="150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88;p28"/>
            <p:cNvSpPr/>
            <p:nvPr/>
          </p:nvSpPr>
          <p:spPr>
            <a:xfrm>
              <a:off x="2006785" y="3113096"/>
              <a:ext cx="955923" cy="1125658"/>
            </a:xfrm>
            <a:custGeom>
              <a:avLst/>
              <a:gdLst/>
              <a:ahLst/>
              <a:cxnLst/>
              <a:rect l="l" t="t" r="r" b="b"/>
              <a:pathLst>
                <a:path w="52365" h="61663" extrusionOk="0">
                  <a:moveTo>
                    <a:pt x="41863" y="6882"/>
                  </a:moveTo>
                  <a:lnTo>
                    <a:pt x="14705" y="0"/>
                  </a:lnTo>
                  <a:cubicBezTo>
                    <a:pt x="14705" y="0"/>
                    <a:pt x="0" y="5096"/>
                    <a:pt x="4823" y="19384"/>
                  </a:cubicBezTo>
                  <a:cubicBezTo>
                    <a:pt x="5311" y="20824"/>
                    <a:pt x="6989" y="15597"/>
                    <a:pt x="12264" y="17669"/>
                  </a:cubicBezTo>
                  <a:cubicBezTo>
                    <a:pt x="17526" y="19729"/>
                    <a:pt x="16622" y="25765"/>
                    <a:pt x="10287" y="31635"/>
                  </a:cubicBezTo>
                  <a:cubicBezTo>
                    <a:pt x="3953" y="37517"/>
                    <a:pt x="3453" y="43994"/>
                    <a:pt x="5061" y="46685"/>
                  </a:cubicBezTo>
                  <a:cubicBezTo>
                    <a:pt x="5573" y="47542"/>
                    <a:pt x="6335" y="39565"/>
                    <a:pt x="12526" y="40648"/>
                  </a:cubicBezTo>
                  <a:cubicBezTo>
                    <a:pt x="16050" y="41267"/>
                    <a:pt x="15657" y="46006"/>
                    <a:pt x="13514" y="48661"/>
                  </a:cubicBezTo>
                  <a:cubicBezTo>
                    <a:pt x="9311" y="53852"/>
                    <a:pt x="11169" y="60270"/>
                    <a:pt x="13526" y="61651"/>
                  </a:cubicBezTo>
                  <a:cubicBezTo>
                    <a:pt x="16133" y="61663"/>
                    <a:pt x="21444" y="56686"/>
                    <a:pt x="19729" y="50233"/>
                  </a:cubicBezTo>
                  <a:cubicBezTo>
                    <a:pt x="18777" y="46661"/>
                    <a:pt x="21265" y="42482"/>
                    <a:pt x="24944" y="43791"/>
                  </a:cubicBezTo>
                  <a:cubicBezTo>
                    <a:pt x="30873" y="45899"/>
                    <a:pt x="27242" y="53043"/>
                    <a:pt x="28099" y="52531"/>
                  </a:cubicBezTo>
                  <a:cubicBezTo>
                    <a:pt x="30790" y="50923"/>
                    <a:pt x="33433" y="44982"/>
                    <a:pt x="30671" y="36802"/>
                  </a:cubicBezTo>
                  <a:cubicBezTo>
                    <a:pt x="27909" y="28623"/>
                    <a:pt x="29980" y="22884"/>
                    <a:pt x="35600" y="23587"/>
                  </a:cubicBezTo>
                  <a:cubicBezTo>
                    <a:pt x="41208" y="24277"/>
                    <a:pt x="40196" y="29671"/>
                    <a:pt x="41303" y="28635"/>
                  </a:cubicBezTo>
                  <a:cubicBezTo>
                    <a:pt x="52364" y="18372"/>
                    <a:pt x="41863" y="6882"/>
                    <a:pt x="41863" y="6882"/>
                  </a:cubicBezTo>
                  <a:close/>
                </a:path>
              </a:pathLst>
            </a:custGeom>
            <a:gradFill>
              <a:gsLst>
                <a:gs pos="0">
                  <a:srgbClr val="FCBD24"/>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89;p28"/>
            <p:cNvSpPr/>
            <p:nvPr/>
          </p:nvSpPr>
          <p:spPr>
            <a:xfrm>
              <a:off x="1524875" y="2377896"/>
              <a:ext cx="789857" cy="834546"/>
            </a:xfrm>
            <a:custGeom>
              <a:avLst/>
              <a:gdLst/>
              <a:ahLst/>
              <a:cxnLst/>
              <a:rect l="l" t="t" r="r" b="b"/>
              <a:pathLst>
                <a:path w="43268" h="45716" extrusionOk="0">
                  <a:moveTo>
                    <a:pt x="37197" y="0"/>
                  </a:moveTo>
                  <a:cubicBezTo>
                    <a:pt x="36585" y="0"/>
                    <a:pt x="35936" y="98"/>
                    <a:pt x="35255" y="325"/>
                  </a:cubicBezTo>
                  <a:cubicBezTo>
                    <a:pt x="30445" y="1920"/>
                    <a:pt x="0" y="44830"/>
                    <a:pt x="500" y="45688"/>
                  </a:cubicBezTo>
                  <a:cubicBezTo>
                    <a:pt x="512" y="45707"/>
                    <a:pt x="536" y="45716"/>
                    <a:pt x="571" y="45716"/>
                  </a:cubicBezTo>
                  <a:cubicBezTo>
                    <a:pt x="2089" y="45716"/>
                    <a:pt x="25012" y="28945"/>
                    <a:pt x="31585" y="28945"/>
                  </a:cubicBezTo>
                  <a:cubicBezTo>
                    <a:pt x="31733" y="28945"/>
                    <a:pt x="31873" y="28954"/>
                    <a:pt x="32004" y="28971"/>
                  </a:cubicBezTo>
                  <a:cubicBezTo>
                    <a:pt x="36564" y="29567"/>
                    <a:pt x="38327" y="35841"/>
                    <a:pt x="38327" y="35841"/>
                  </a:cubicBezTo>
                  <a:lnTo>
                    <a:pt x="43268" y="3599"/>
                  </a:lnTo>
                  <a:cubicBezTo>
                    <a:pt x="43268" y="3599"/>
                    <a:pt x="40915" y="0"/>
                    <a:pt x="371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90;p28"/>
            <p:cNvSpPr/>
            <p:nvPr/>
          </p:nvSpPr>
          <p:spPr>
            <a:xfrm>
              <a:off x="2178071" y="1457426"/>
              <a:ext cx="1020035" cy="1828476"/>
            </a:xfrm>
            <a:custGeom>
              <a:avLst/>
              <a:gdLst/>
              <a:ahLst/>
              <a:cxnLst/>
              <a:rect l="l" t="t" r="r" b="b"/>
              <a:pathLst>
                <a:path w="55877" h="100163" extrusionOk="0">
                  <a:moveTo>
                    <a:pt x="42613" y="1"/>
                  </a:moveTo>
                  <a:cubicBezTo>
                    <a:pt x="42505" y="1"/>
                    <a:pt x="42402" y="25"/>
                    <a:pt x="42327" y="70"/>
                  </a:cubicBezTo>
                  <a:cubicBezTo>
                    <a:pt x="42327" y="70"/>
                    <a:pt x="26373" y="10762"/>
                    <a:pt x="14514" y="28657"/>
                  </a:cubicBezTo>
                  <a:cubicBezTo>
                    <a:pt x="2656" y="46540"/>
                    <a:pt x="1" y="89331"/>
                    <a:pt x="1" y="89331"/>
                  </a:cubicBezTo>
                  <a:cubicBezTo>
                    <a:pt x="1" y="89331"/>
                    <a:pt x="5430" y="95594"/>
                    <a:pt x="17765" y="98713"/>
                  </a:cubicBezTo>
                  <a:cubicBezTo>
                    <a:pt x="22073" y="99807"/>
                    <a:pt x="25819" y="100163"/>
                    <a:pt x="28870" y="100163"/>
                  </a:cubicBezTo>
                  <a:cubicBezTo>
                    <a:pt x="34555" y="100163"/>
                    <a:pt x="37827" y="98927"/>
                    <a:pt x="37827" y="98927"/>
                  </a:cubicBezTo>
                  <a:cubicBezTo>
                    <a:pt x="37827" y="98927"/>
                    <a:pt x="55877" y="60042"/>
                    <a:pt x="53972" y="38658"/>
                  </a:cubicBezTo>
                  <a:cubicBezTo>
                    <a:pt x="52067" y="17275"/>
                    <a:pt x="43137" y="272"/>
                    <a:pt x="43137" y="272"/>
                  </a:cubicBezTo>
                  <a:cubicBezTo>
                    <a:pt x="43044" y="86"/>
                    <a:pt x="42818" y="1"/>
                    <a:pt x="426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91;p28"/>
            <p:cNvSpPr/>
            <p:nvPr/>
          </p:nvSpPr>
          <p:spPr>
            <a:xfrm>
              <a:off x="2234595" y="2508815"/>
              <a:ext cx="841811" cy="322548"/>
            </a:xfrm>
            <a:custGeom>
              <a:avLst/>
              <a:gdLst/>
              <a:ahLst/>
              <a:cxnLst/>
              <a:rect l="l" t="t" r="r" b="b"/>
              <a:pathLst>
                <a:path w="46114" h="17669" extrusionOk="0">
                  <a:moveTo>
                    <a:pt x="1215" y="0"/>
                  </a:moveTo>
                  <a:cubicBezTo>
                    <a:pt x="774" y="2167"/>
                    <a:pt x="369" y="4322"/>
                    <a:pt x="0" y="6429"/>
                  </a:cubicBezTo>
                  <a:cubicBezTo>
                    <a:pt x="14133" y="12013"/>
                    <a:pt x="29028" y="15300"/>
                    <a:pt x="44053" y="17669"/>
                  </a:cubicBezTo>
                  <a:cubicBezTo>
                    <a:pt x="44756" y="15561"/>
                    <a:pt x="45446" y="13395"/>
                    <a:pt x="46113" y="11192"/>
                  </a:cubicBezTo>
                  <a:cubicBezTo>
                    <a:pt x="41672" y="10620"/>
                    <a:pt x="37243" y="9846"/>
                    <a:pt x="32861" y="8870"/>
                  </a:cubicBezTo>
                  <a:cubicBezTo>
                    <a:pt x="22146" y="6489"/>
                    <a:pt x="11502" y="3810"/>
                    <a:pt x="12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92;p28"/>
            <p:cNvSpPr/>
            <p:nvPr/>
          </p:nvSpPr>
          <p:spPr>
            <a:xfrm>
              <a:off x="2507390" y="1989519"/>
              <a:ext cx="504057" cy="504039"/>
            </a:xfrm>
            <a:custGeom>
              <a:avLst/>
              <a:gdLst/>
              <a:ahLst/>
              <a:cxnLst/>
              <a:rect l="l" t="t" r="r" b="b"/>
              <a:pathLst>
                <a:path w="27612" h="27611" extrusionOk="0">
                  <a:moveTo>
                    <a:pt x="13800" y="0"/>
                  </a:moveTo>
                  <a:cubicBezTo>
                    <a:pt x="6180" y="0"/>
                    <a:pt x="1" y="6191"/>
                    <a:pt x="1" y="13811"/>
                  </a:cubicBezTo>
                  <a:cubicBezTo>
                    <a:pt x="1" y="21431"/>
                    <a:pt x="6180" y="27611"/>
                    <a:pt x="13800" y="27611"/>
                  </a:cubicBezTo>
                  <a:cubicBezTo>
                    <a:pt x="21432" y="27611"/>
                    <a:pt x="27611" y="21431"/>
                    <a:pt x="27611" y="13811"/>
                  </a:cubicBezTo>
                  <a:cubicBezTo>
                    <a:pt x="27611" y="6191"/>
                    <a:pt x="21432" y="0"/>
                    <a:pt x="13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93;p28"/>
            <p:cNvSpPr/>
            <p:nvPr/>
          </p:nvSpPr>
          <p:spPr>
            <a:xfrm>
              <a:off x="2555004" y="2037334"/>
              <a:ext cx="408839" cy="408638"/>
            </a:xfrm>
            <a:custGeom>
              <a:avLst/>
              <a:gdLst/>
              <a:ahLst/>
              <a:cxnLst/>
              <a:rect l="l" t="t" r="r" b="b"/>
              <a:pathLst>
                <a:path w="22396" h="22385" extrusionOk="0">
                  <a:moveTo>
                    <a:pt x="11192" y="0"/>
                  </a:moveTo>
                  <a:cubicBezTo>
                    <a:pt x="5013" y="0"/>
                    <a:pt x="0" y="5013"/>
                    <a:pt x="0" y="11192"/>
                  </a:cubicBezTo>
                  <a:cubicBezTo>
                    <a:pt x="0" y="17372"/>
                    <a:pt x="5013" y="22384"/>
                    <a:pt x="11192" y="22384"/>
                  </a:cubicBezTo>
                  <a:cubicBezTo>
                    <a:pt x="17383" y="22384"/>
                    <a:pt x="22396" y="17372"/>
                    <a:pt x="22396" y="11192"/>
                  </a:cubicBezTo>
                  <a:cubicBezTo>
                    <a:pt x="22396" y="5013"/>
                    <a:pt x="17383" y="0"/>
                    <a:pt x="11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ZoneTexte 28"/>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13126769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34" name="Google Shape;634;p26"/>
          <p:cNvSpPr txBox="1">
            <a:spLocks noGrp="1"/>
          </p:cNvSpPr>
          <p:nvPr>
            <p:ph type="title"/>
          </p:nvPr>
        </p:nvSpPr>
        <p:spPr>
          <a:xfrm>
            <a:off x="602297" y="377546"/>
            <a:ext cx="7708500" cy="481200"/>
          </a:xfrm>
          <a:prstGeom prst="rect">
            <a:avLst/>
          </a:prstGeom>
        </p:spPr>
        <p:txBody>
          <a:bodyPr spcFirstLastPara="1" wrap="square" lIns="91425" tIns="91425" rIns="91425" bIns="91425" anchor="ctr" anchorCtr="0">
            <a:noAutofit/>
          </a:bodyPr>
          <a:lstStyle/>
          <a:p>
            <a:pPr>
              <a:buClr>
                <a:schemeClr val="dk1"/>
              </a:buClr>
              <a:buSzPts val="1100"/>
            </a:pPr>
            <a:r>
              <a:rPr lang="en-US" dirty="0" smtClean="0">
                <a:solidFill>
                  <a:srgbClr val="23295F"/>
                </a:solidFill>
              </a:rPr>
              <a:t>Launch </a:t>
            </a:r>
            <a:r>
              <a:rPr lang="en-US" dirty="0">
                <a:solidFill>
                  <a:srgbClr val="23295F"/>
                </a:solidFill>
              </a:rPr>
              <a:t>Site Names Begin with 'CCA</a:t>
            </a:r>
            <a:r>
              <a:rPr lang="en-US" dirty="0" smtClean="0">
                <a:solidFill>
                  <a:srgbClr val="23295F"/>
                </a:solidFill>
              </a:rPr>
              <a:t>'</a:t>
            </a:r>
            <a:endParaRPr dirty="0">
              <a:solidFill>
                <a:srgbClr val="23295F"/>
              </a:solidFill>
            </a:endParaRPr>
          </a:p>
        </p:txBody>
      </p:sp>
      <p:cxnSp>
        <p:nvCxnSpPr>
          <p:cNvPr id="3" name="Connecteur droit 2"/>
          <p:cNvCxnSpPr/>
          <p:nvPr/>
        </p:nvCxnSpPr>
        <p:spPr>
          <a:xfrm flipV="1">
            <a:off x="602297" y="966022"/>
            <a:ext cx="7973890" cy="49088"/>
          </a:xfrm>
          <a:prstGeom prst="line">
            <a:avLst/>
          </a:prstGeom>
          <a:ln w="12700">
            <a:solidFill>
              <a:srgbClr val="23295F"/>
            </a:solidFill>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1511784" y="4034481"/>
            <a:ext cx="6851682" cy="58477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smtClean="0">
                <a:latin typeface="Roboto"/>
                <a:ea typeface="Roboto"/>
                <a:cs typeface="Roboto"/>
              </a:rPr>
              <a:t>We </a:t>
            </a:r>
            <a:r>
              <a:rPr lang="en-US" sz="1600" dirty="0">
                <a:latin typeface="Roboto"/>
                <a:ea typeface="Roboto"/>
                <a:cs typeface="Roboto"/>
              </a:rPr>
              <a:t>used the query above to display 5 records where launch sites begin with `CCA</a:t>
            </a:r>
            <a:r>
              <a:rPr lang="en-US" sz="1600" dirty="0" smtClean="0">
                <a:latin typeface="Roboto"/>
                <a:ea typeface="Roboto"/>
                <a:cs typeface="Roboto"/>
              </a:rPr>
              <a:t>`</a:t>
            </a:r>
            <a:endParaRPr lang="en-US" sz="1600" dirty="0">
              <a:latin typeface="Roboto"/>
              <a:ea typeface="Roboto"/>
              <a:cs typeface="Roboto"/>
            </a:endParaRPr>
          </a:p>
        </p:txBody>
      </p:sp>
      <p:grpSp>
        <p:nvGrpSpPr>
          <p:cNvPr id="5" name="Google Shape;80;p16"/>
          <p:cNvGrpSpPr/>
          <p:nvPr/>
        </p:nvGrpSpPr>
        <p:grpSpPr>
          <a:xfrm rot="1867131">
            <a:off x="639278" y="3760985"/>
            <a:ext cx="520296" cy="1131766"/>
            <a:chOff x="3240878" y="1617772"/>
            <a:chExt cx="1195342" cy="2963146"/>
          </a:xfrm>
        </p:grpSpPr>
        <p:sp>
          <p:nvSpPr>
            <p:cNvPr id="6" name="Google Shape;81;p16"/>
            <p:cNvSpPr/>
            <p:nvPr/>
          </p:nvSpPr>
          <p:spPr>
            <a:xfrm>
              <a:off x="3632077" y="3971052"/>
              <a:ext cx="414366" cy="609867"/>
            </a:xfrm>
            <a:custGeom>
              <a:avLst/>
              <a:gdLst/>
              <a:ahLst/>
              <a:cxnLst/>
              <a:rect l="l" t="t" r="r" b="b"/>
              <a:pathLst>
                <a:path w="31267" h="46019" extrusionOk="0">
                  <a:moveTo>
                    <a:pt x="31266" y="15502"/>
                  </a:moveTo>
                  <a:cubicBezTo>
                    <a:pt x="31266" y="6942"/>
                    <a:pt x="24265" y="0"/>
                    <a:pt x="15633" y="0"/>
                  </a:cubicBezTo>
                  <a:cubicBezTo>
                    <a:pt x="7001" y="0"/>
                    <a:pt x="0" y="6942"/>
                    <a:pt x="0" y="15502"/>
                  </a:cubicBezTo>
                  <a:cubicBezTo>
                    <a:pt x="0" y="24063"/>
                    <a:pt x="15633" y="46018"/>
                    <a:pt x="15633" y="46018"/>
                  </a:cubicBezTo>
                  <a:cubicBezTo>
                    <a:pt x="15633" y="46018"/>
                    <a:pt x="31266" y="24063"/>
                    <a:pt x="31266" y="15502"/>
                  </a:cubicBezTo>
                  <a:close/>
                </a:path>
              </a:pathLst>
            </a:custGeom>
            <a:gradFill>
              <a:gsLst>
                <a:gs pos="0">
                  <a:srgbClr val="FCBD24"/>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2;p16"/>
            <p:cNvSpPr/>
            <p:nvPr/>
          </p:nvSpPr>
          <p:spPr>
            <a:xfrm>
              <a:off x="3617760" y="3691633"/>
              <a:ext cx="441577" cy="327679"/>
            </a:xfrm>
            <a:custGeom>
              <a:avLst/>
              <a:gdLst/>
              <a:ahLst/>
              <a:cxnLst/>
              <a:rect l="l" t="t" r="r" b="b"/>
              <a:pathLst>
                <a:path w="25111" h="18634" extrusionOk="0">
                  <a:moveTo>
                    <a:pt x="7132" y="0"/>
                  </a:moveTo>
                  <a:lnTo>
                    <a:pt x="0" y="18633"/>
                  </a:lnTo>
                  <a:lnTo>
                    <a:pt x="25111" y="18633"/>
                  </a:lnTo>
                  <a:lnTo>
                    <a:pt x="179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3;p16"/>
            <p:cNvSpPr/>
            <p:nvPr/>
          </p:nvSpPr>
          <p:spPr>
            <a:xfrm>
              <a:off x="3632409" y="3552388"/>
              <a:ext cx="412280" cy="196407"/>
            </a:xfrm>
            <a:custGeom>
              <a:avLst/>
              <a:gdLst/>
              <a:ahLst/>
              <a:cxnLst/>
              <a:rect l="l" t="t" r="r" b="b"/>
              <a:pathLst>
                <a:path w="23445" h="11169" extrusionOk="0">
                  <a:moveTo>
                    <a:pt x="1" y="0"/>
                  </a:moveTo>
                  <a:lnTo>
                    <a:pt x="1" y="11168"/>
                  </a:lnTo>
                  <a:lnTo>
                    <a:pt x="23444" y="11168"/>
                  </a:lnTo>
                  <a:lnTo>
                    <a:pt x="234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4;p16"/>
            <p:cNvSpPr/>
            <p:nvPr/>
          </p:nvSpPr>
          <p:spPr>
            <a:xfrm>
              <a:off x="3240878" y="3009672"/>
              <a:ext cx="414355" cy="1045833"/>
            </a:xfrm>
            <a:custGeom>
              <a:avLst/>
              <a:gdLst/>
              <a:ahLst/>
              <a:cxnLst/>
              <a:rect l="l" t="t" r="r" b="b"/>
              <a:pathLst>
                <a:path w="23563" h="59473" extrusionOk="0">
                  <a:moveTo>
                    <a:pt x="22027" y="1"/>
                  </a:moveTo>
                  <a:lnTo>
                    <a:pt x="5644" y="15943"/>
                  </a:lnTo>
                  <a:cubicBezTo>
                    <a:pt x="1572" y="19908"/>
                    <a:pt x="0" y="25778"/>
                    <a:pt x="1536" y="31254"/>
                  </a:cubicBezTo>
                  <a:lnTo>
                    <a:pt x="9466" y="59472"/>
                  </a:lnTo>
                  <a:lnTo>
                    <a:pt x="11168" y="35541"/>
                  </a:lnTo>
                  <a:cubicBezTo>
                    <a:pt x="11454" y="31623"/>
                    <a:pt x="13252" y="27956"/>
                    <a:pt x="16169" y="25337"/>
                  </a:cubicBezTo>
                  <a:lnTo>
                    <a:pt x="23563" y="18693"/>
                  </a:lnTo>
                  <a:lnTo>
                    <a:pt x="220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p16"/>
            <p:cNvSpPr/>
            <p:nvPr/>
          </p:nvSpPr>
          <p:spPr>
            <a:xfrm>
              <a:off x="4021865" y="3009672"/>
              <a:ext cx="414355" cy="1045833"/>
            </a:xfrm>
            <a:custGeom>
              <a:avLst/>
              <a:gdLst/>
              <a:ahLst/>
              <a:cxnLst/>
              <a:rect l="l" t="t" r="r" b="b"/>
              <a:pathLst>
                <a:path w="23563" h="59473" extrusionOk="0">
                  <a:moveTo>
                    <a:pt x="1536" y="1"/>
                  </a:moveTo>
                  <a:lnTo>
                    <a:pt x="0" y="18693"/>
                  </a:lnTo>
                  <a:lnTo>
                    <a:pt x="7394" y="25337"/>
                  </a:lnTo>
                  <a:cubicBezTo>
                    <a:pt x="10311" y="27956"/>
                    <a:pt x="12109" y="31623"/>
                    <a:pt x="12395" y="35541"/>
                  </a:cubicBezTo>
                  <a:lnTo>
                    <a:pt x="14097" y="59472"/>
                  </a:lnTo>
                  <a:lnTo>
                    <a:pt x="22027" y="31254"/>
                  </a:lnTo>
                  <a:cubicBezTo>
                    <a:pt x="23563" y="25778"/>
                    <a:pt x="21991" y="19908"/>
                    <a:pt x="17919" y="15943"/>
                  </a:cubicBezTo>
                  <a:lnTo>
                    <a:pt x="15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6;p16"/>
            <p:cNvSpPr/>
            <p:nvPr/>
          </p:nvSpPr>
          <p:spPr>
            <a:xfrm>
              <a:off x="3404813" y="2080860"/>
              <a:ext cx="870792" cy="1544332"/>
            </a:xfrm>
            <a:custGeom>
              <a:avLst/>
              <a:gdLst/>
              <a:ahLst/>
              <a:cxnLst/>
              <a:rect l="l" t="t" r="r" b="b"/>
              <a:pathLst>
                <a:path w="49519" h="87821" extrusionOk="0">
                  <a:moveTo>
                    <a:pt x="6240" y="1"/>
                  </a:moveTo>
                  <a:cubicBezTo>
                    <a:pt x="1275" y="17181"/>
                    <a:pt x="1" y="44625"/>
                    <a:pt x="11347" y="87821"/>
                  </a:cubicBezTo>
                  <a:lnTo>
                    <a:pt x="38244" y="87821"/>
                  </a:lnTo>
                  <a:cubicBezTo>
                    <a:pt x="49519" y="44863"/>
                    <a:pt x="47959" y="17312"/>
                    <a:pt x="428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7;p16"/>
            <p:cNvSpPr/>
            <p:nvPr/>
          </p:nvSpPr>
          <p:spPr>
            <a:xfrm>
              <a:off x="3516835" y="1617772"/>
              <a:ext cx="643418" cy="463083"/>
            </a:xfrm>
            <a:custGeom>
              <a:avLst/>
              <a:gdLst/>
              <a:ahLst/>
              <a:cxnLst/>
              <a:rect l="l" t="t" r="r" b="b"/>
              <a:pathLst>
                <a:path w="36589" h="26334" extrusionOk="0">
                  <a:moveTo>
                    <a:pt x="18441" y="1"/>
                  </a:moveTo>
                  <a:cubicBezTo>
                    <a:pt x="17579" y="1"/>
                    <a:pt x="16717" y="266"/>
                    <a:pt x="15979" y="795"/>
                  </a:cubicBezTo>
                  <a:cubicBezTo>
                    <a:pt x="12014" y="3628"/>
                    <a:pt x="4501" y="10784"/>
                    <a:pt x="0" y="26334"/>
                  </a:cubicBezTo>
                  <a:lnTo>
                    <a:pt x="36588" y="26334"/>
                  </a:lnTo>
                  <a:cubicBezTo>
                    <a:pt x="32064" y="11129"/>
                    <a:pt x="24789" y="3819"/>
                    <a:pt x="21003" y="878"/>
                  </a:cubicBezTo>
                  <a:cubicBezTo>
                    <a:pt x="20247" y="293"/>
                    <a:pt x="19345" y="1"/>
                    <a:pt x="184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p16"/>
            <p:cNvSpPr/>
            <p:nvPr/>
          </p:nvSpPr>
          <p:spPr>
            <a:xfrm>
              <a:off x="3632620" y="2315367"/>
              <a:ext cx="411858" cy="411841"/>
            </a:xfrm>
            <a:custGeom>
              <a:avLst/>
              <a:gdLst/>
              <a:ahLst/>
              <a:cxnLst/>
              <a:rect l="l" t="t" r="r" b="b"/>
              <a:pathLst>
                <a:path w="23421" h="23420" extrusionOk="0">
                  <a:moveTo>
                    <a:pt x="11705" y="0"/>
                  </a:moveTo>
                  <a:cubicBezTo>
                    <a:pt x="5239" y="0"/>
                    <a:pt x="1" y="5239"/>
                    <a:pt x="1" y="11704"/>
                  </a:cubicBezTo>
                  <a:cubicBezTo>
                    <a:pt x="1" y="18169"/>
                    <a:pt x="5239" y="23420"/>
                    <a:pt x="11705" y="23420"/>
                  </a:cubicBezTo>
                  <a:cubicBezTo>
                    <a:pt x="18182" y="23420"/>
                    <a:pt x="23420" y="18169"/>
                    <a:pt x="23420" y="11704"/>
                  </a:cubicBezTo>
                  <a:cubicBezTo>
                    <a:pt x="23420" y="5239"/>
                    <a:pt x="18182" y="0"/>
                    <a:pt x="11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9;p16"/>
            <p:cNvSpPr/>
            <p:nvPr/>
          </p:nvSpPr>
          <p:spPr>
            <a:xfrm>
              <a:off x="3664661" y="2347408"/>
              <a:ext cx="347568" cy="347568"/>
            </a:xfrm>
            <a:custGeom>
              <a:avLst/>
              <a:gdLst/>
              <a:ahLst/>
              <a:cxnLst/>
              <a:rect l="l" t="t" r="r" b="b"/>
              <a:pathLst>
                <a:path w="19765" h="19765" extrusionOk="0">
                  <a:moveTo>
                    <a:pt x="9883" y="0"/>
                  </a:moveTo>
                  <a:cubicBezTo>
                    <a:pt x="4429" y="0"/>
                    <a:pt x="0" y="4429"/>
                    <a:pt x="0" y="9882"/>
                  </a:cubicBezTo>
                  <a:cubicBezTo>
                    <a:pt x="0" y="15347"/>
                    <a:pt x="4429" y="19764"/>
                    <a:pt x="9883" y="19764"/>
                  </a:cubicBezTo>
                  <a:cubicBezTo>
                    <a:pt x="15347" y="19764"/>
                    <a:pt x="19765" y="15347"/>
                    <a:pt x="19765" y="9882"/>
                  </a:cubicBezTo>
                  <a:cubicBezTo>
                    <a:pt x="19765" y="4429"/>
                    <a:pt x="15347" y="0"/>
                    <a:pt x="9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0;p16"/>
            <p:cNvSpPr/>
            <p:nvPr/>
          </p:nvSpPr>
          <p:spPr>
            <a:xfrm>
              <a:off x="3632620" y="2879221"/>
              <a:ext cx="411858" cy="411858"/>
            </a:xfrm>
            <a:custGeom>
              <a:avLst/>
              <a:gdLst/>
              <a:ahLst/>
              <a:cxnLst/>
              <a:rect l="l" t="t" r="r" b="b"/>
              <a:pathLst>
                <a:path w="23421" h="23421" extrusionOk="0">
                  <a:moveTo>
                    <a:pt x="11705" y="1"/>
                  </a:moveTo>
                  <a:cubicBezTo>
                    <a:pt x="5239" y="1"/>
                    <a:pt x="1" y="5240"/>
                    <a:pt x="1" y="11705"/>
                  </a:cubicBezTo>
                  <a:cubicBezTo>
                    <a:pt x="1" y="18170"/>
                    <a:pt x="5239" y="23420"/>
                    <a:pt x="11705" y="23420"/>
                  </a:cubicBezTo>
                  <a:cubicBezTo>
                    <a:pt x="18182" y="23420"/>
                    <a:pt x="23420" y="18170"/>
                    <a:pt x="23420" y="11705"/>
                  </a:cubicBezTo>
                  <a:cubicBezTo>
                    <a:pt x="23420" y="5240"/>
                    <a:pt x="18182" y="1"/>
                    <a:pt x="117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1;p16"/>
            <p:cNvSpPr/>
            <p:nvPr/>
          </p:nvSpPr>
          <p:spPr>
            <a:xfrm>
              <a:off x="3664661" y="2911262"/>
              <a:ext cx="347568" cy="347568"/>
            </a:xfrm>
            <a:custGeom>
              <a:avLst/>
              <a:gdLst/>
              <a:ahLst/>
              <a:cxnLst/>
              <a:rect l="l" t="t" r="r" b="b"/>
              <a:pathLst>
                <a:path w="19765" h="19765" extrusionOk="0">
                  <a:moveTo>
                    <a:pt x="9883" y="1"/>
                  </a:moveTo>
                  <a:cubicBezTo>
                    <a:pt x="4429" y="1"/>
                    <a:pt x="0" y="4430"/>
                    <a:pt x="0" y="9883"/>
                  </a:cubicBezTo>
                  <a:cubicBezTo>
                    <a:pt x="0" y="15348"/>
                    <a:pt x="4429" y="19765"/>
                    <a:pt x="9883" y="19765"/>
                  </a:cubicBezTo>
                  <a:cubicBezTo>
                    <a:pt x="15347" y="19765"/>
                    <a:pt x="19765" y="15348"/>
                    <a:pt x="19765" y="9883"/>
                  </a:cubicBezTo>
                  <a:cubicBezTo>
                    <a:pt x="19765" y="4430"/>
                    <a:pt x="15347" y="1"/>
                    <a:pt x="98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 name="Picture 5">
            <a:extLst>
              <a:ext uri="{FF2B5EF4-FFF2-40B4-BE49-F238E27FC236}">
                <a16:creationId xmlns="" xmlns:a16="http://schemas.microsoft.com/office/drawing/2014/main" id="{6CD72A1D-7EAF-40EC-AFC1-830938F48A8F}"/>
              </a:ext>
            </a:extLst>
          </p:cNvPr>
          <p:cNvPicPr>
            <a:picLocks noChangeAspect="1"/>
          </p:cNvPicPr>
          <p:nvPr/>
        </p:nvPicPr>
        <p:blipFill>
          <a:blip r:embed="rId3"/>
          <a:stretch>
            <a:fillRect/>
          </a:stretch>
        </p:blipFill>
        <p:spPr>
          <a:xfrm>
            <a:off x="420221" y="1220389"/>
            <a:ext cx="8155966" cy="2364353"/>
          </a:xfrm>
          <a:prstGeom prst="rect">
            <a:avLst/>
          </a:prstGeom>
        </p:spPr>
      </p:pic>
      <p:pic>
        <p:nvPicPr>
          <p:cNvPr id="20" name="Picture 2" descr="IDEAS? What Should We Do N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oogle Shape;686;p28"/>
          <p:cNvGrpSpPr/>
          <p:nvPr/>
        </p:nvGrpSpPr>
        <p:grpSpPr>
          <a:xfrm rot="15474317" flipH="1">
            <a:off x="7856954" y="-40864"/>
            <a:ext cx="1138688" cy="1511933"/>
            <a:chOff x="1524875" y="1457426"/>
            <a:chExt cx="1866751" cy="2781328"/>
          </a:xfrm>
        </p:grpSpPr>
        <p:sp>
          <p:nvSpPr>
            <p:cNvPr id="30" name="Google Shape;687;p28"/>
            <p:cNvSpPr/>
            <p:nvPr/>
          </p:nvSpPr>
          <p:spPr>
            <a:xfrm>
              <a:off x="2854527" y="2613189"/>
              <a:ext cx="537099" cy="1065745"/>
            </a:xfrm>
            <a:custGeom>
              <a:avLst/>
              <a:gdLst/>
              <a:ahLst/>
              <a:cxnLst/>
              <a:rect l="l" t="t" r="r" b="b"/>
              <a:pathLst>
                <a:path w="29422" h="58381" extrusionOk="0">
                  <a:moveTo>
                    <a:pt x="15092" y="0"/>
                  </a:moveTo>
                  <a:cubicBezTo>
                    <a:pt x="12868" y="0"/>
                    <a:pt x="11026" y="998"/>
                    <a:pt x="11026" y="998"/>
                  </a:cubicBezTo>
                  <a:lnTo>
                    <a:pt x="1" y="31704"/>
                  </a:lnTo>
                  <a:cubicBezTo>
                    <a:pt x="1" y="31704"/>
                    <a:pt x="3283" y="28318"/>
                    <a:pt x="6909" y="28318"/>
                  </a:cubicBezTo>
                  <a:cubicBezTo>
                    <a:pt x="7546" y="28318"/>
                    <a:pt x="8193" y="28423"/>
                    <a:pt x="8835" y="28668"/>
                  </a:cubicBezTo>
                  <a:cubicBezTo>
                    <a:pt x="14512" y="30840"/>
                    <a:pt x="27486" y="58381"/>
                    <a:pt x="28539" y="58381"/>
                  </a:cubicBezTo>
                  <a:cubicBezTo>
                    <a:pt x="28548" y="58381"/>
                    <a:pt x="28556" y="58379"/>
                    <a:pt x="28564" y="58374"/>
                  </a:cubicBezTo>
                  <a:cubicBezTo>
                    <a:pt x="29421" y="57874"/>
                    <a:pt x="23099" y="5630"/>
                    <a:pt x="19622" y="1927"/>
                  </a:cubicBezTo>
                  <a:cubicBezTo>
                    <a:pt x="18231" y="445"/>
                    <a:pt x="16576" y="0"/>
                    <a:pt x="150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88;p28"/>
            <p:cNvSpPr/>
            <p:nvPr/>
          </p:nvSpPr>
          <p:spPr>
            <a:xfrm>
              <a:off x="2006785" y="3113096"/>
              <a:ext cx="955923" cy="1125658"/>
            </a:xfrm>
            <a:custGeom>
              <a:avLst/>
              <a:gdLst/>
              <a:ahLst/>
              <a:cxnLst/>
              <a:rect l="l" t="t" r="r" b="b"/>
              <a:pathLst>
                <a:path w="52365" h="61663" extrusionOk="0">
                  <a:moveTo>
                    <a:pt x="41863" y="6882"/>
                  </a:moveTo>
                  <a:lnTo>
                    <a:pt x="14705" y="0"/>
                  </a:lnTo>
                  <a:cubicBezTo>
                    <a:pt x="14705" y="0"/>
                    <a:pt x="0" y="5096"/>
                    <a:pt x="4823" y="19384"/>
                  </a:cubicBezTo>
                  <a:cubicBezTo>
                    <a:pt x="5311" y="20824"/>
                    <a:pt x="6989" y="15597"/>
                    <a:pt x="12264" y="17669"/>
                  </a:cubicBezTo>
                  <a:cubicBezTo>
                    <a:pt x="17526" y="19729"/>
                    <a:pt x="16622" y="25765"/>
                    <a:pt x="10287" y="31635"/>
                  </a:cubicBezTo>
                  <a:cubicBezTo>
                    <a:pt x="3953" y="37517"/>
                    <a:pt x="3453" y="43994"/>
                    <a:pt x="5061" y="46685"/>
                  </a:cubicBezTo>
                  <a:cubicBezTo>
                    <a:pt x="5573" y="47542"/>
                    <a:pt x="6335" y="39565"/>
                    <a:pt x="12526" y="40648"/>
                  </a:cubicBezTo>
                  <a:cubicBezTo>
                    <a:pt x="16050" y="41267"/>
                    <a:pt x="15657" y="46006"/>
                    <a:pt x="13514" y="48661"/>
                  </a:cubicBezTo>
                  <a:cubicBezTo>
                    <a:pt x="9311" y="53852"/>
                    <a:pt x="11169" y="60270"/>
                    <a:pt x="13526" y="61651"/>
                  </a:cubicBezTo>
                  <a:cubicBezTo>
                    <a:pt x="16133" y="61663"/>
                    <a:pt x="21444" y="56686"/>
                    <a:pt x="19729" y="50233"/>
                  </a:cubicBezTo>
                  <a:cubicBezTo>
                    <a:pt x="18777" y="46661"/>
                    <a:pt x="21265" y="42482"/>
                    <a:pt x="24944" y="43791"/>
                  </a:cubicBezTo>
                  <a:cubicBezTo>
                    <a:pt x="30873" y="45899"/>
                    <a:pt x="27242" y="53043"/>
                    <a:pt x="28099" y="52531"/>
                  </a:cubicBezTo>
                  <a:cubicBezTo>
                    <a:pt x="30790" y="50923"/>
                    <a:pt x="33433" y="44982"/>
                    <a:pt x="30671" y="36802"/>
                  </a:cubicBezTo>
                  <a:cubicBezTo>
                    <a:pt x="27909" y="28623"/>
                    <a:pt x="29980" y="22884"/>
                    <a:pt x="35600" y="23587"/>
                  </a:cubicBezTo>
                  <a:cubicBezTo>
                    <a:pt x="41208" y="24277"/>
                    <a:pt x="40196" y="29671"/>
                    <a:pt x="41303" y="28635"/>
                  </a:cubicBezTo>
                  <a:cubicBezTo>
                    <a:pt x="52364" y="18372"/>
                    <a:pt x="41863" y="6882"/>
                    <a:pt x="41863" y="6882"/>
                  </a:cubicBezTo>
                  <a:close/>
                </a:path>
              </a:pathLst>
            </a:custGeom>
            <a:gradFill>
              <a:gsLst>
                <a:gs pos="0">
                  <a:srgbClr val="FCBD24"/>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89;p28"/>
            <p:cNvSpPr/>
            <p:nvPr/>
          </p:nvSpPr>
          <p:spPr>
            <a:xfrm>
              <a:off x="1524875" y="2377896"/>
              <a:ext cx="789857" cy="834546"/>
            </a:xfrm>
            <a:custGeom>
              <a:avLst/>
              <a:gdLst/>
              <a:ahLst/>
              <a:cxnLst/>
              <a:rect l="l" t="t" r="r" b="b"/>
              <a:pathLst>
                <a:path w="43268" h="45716" extrusionOk="0">
                  <a:moveTo>
                    <a:pt x="37197" y="0"/>
                  </a:moveTo>
                  <a:cubicBezTo>
                    <a:pt x="36585" y="0"/>
                    <a:pt x="35936" y="98"/>
                    <a:pt x="35255" y="325"/>
                  </a:cubicBezTo>
                  <a:cubicBezTo>
                    <a:pt x="30445" y="1920"/>
                    <a:pt x="0" y="44830"/>
                    <a:pt x="500" y="45688"/>
                  </a:cubicBezTo>
                  <a:cubicBezTo>
                    <a:pt x="512" y="45707"/>
                    <a:pt x="536" y="45716"/>
                    <a:pt x="571" y="45716"/>
                  </a:cubicBezTo>
                  <a:cubicBezTo>
                    <a:pt x="2089" y="45716"/>
                    <a:pt x="25012" y="28945"/>
                    <a:pt x="31585" y="28945"/>
                  </a:cubicBezTo>
                  <a:cubicBezTo>
                    <a:pt x="31733" y="28945"/>
                    <a:pt x="31873" y="28954"/>
                    <a:pt x="32004" y="28971"/>
                  </a:cubicBezTo>
                  <a:cubicBezTo>
                    <a:pt x="36564" y="29567"/>
                    <a:pt x="38327" y="35841"/>
                    <a:pt x="38327" y="35841"/>
                  </a:cubicBezTo>
                  <a:lnTo>
                    <a:pt x="43268" y="3599"/>
                  </a:lnTo>
                  <a:cubicBezTo>
                    <a:pt x="43268" y="3599"/>
                    <a:pt x="40915" y="0"/>
                    <a:pt x="371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90;p28"/>
            <p:cNvSpPr/>
            <p:nvPr/>
          </p:nvSpPr>
          <p:spPr>
            <a:xfrm>
              <a:off x="2178071" y="1457426"/>
              <a:ext cx="1020035" cy="1828476"/>
            </a:xfrm>
            <a:custGeom>
              <a:avLst/>
              <a:gdLst/>
              <a:ahLst/>
              <a:cxnLst/>
              <a:rect l="l" t="t" r="r" b="b"/>
              <a:pathLst>
                <a:path w="55877" h="100163" extrusionOk="0">
                  <a:moveTo>
                    <a:pt x="42613" y="1"/>
                  </a:moveTo>
                  <a:cubicBezTo>
                    <a:pt x="42505" y="1"/>
                    <a:pt x="42402" y="25"/>
                    <a:pt x="42327" y="70"/>
                  </a:cubicBezTo>
                  <a:cubicBezTo>
                    <a:pt x="42327" y="70"/>
                    <a:pt x="26373" y="10762"/>
                    <a:pt x="14514" y="28657"/>
                  </a:cubicBezTo>
                  <a:cubicBezTo>
                    <a:pt x="2656" y="46540"/>
                    <a:pt x="1" y="89331"/>
                    <a:pt x="1" y="89331"/>
                  </a:cubicBezTo>
                  <a:cubicBezTo>
                    <a:pt x="1" y="89331"/>
                    <a:pt x="5430" y="95594"/>
                    <a:pt x="17765" y="98713"/>
                  </a:cubicBezTo>
                  <a:cubicBezTo>
                    <a:pt x="22073" y="99807"/>
                    <a:pt x="25819" y="100163"/>
                    <a:pt x="28870" y="100163"/>
                  </a:cubicBezTo>
                  <a:cubicBezTo>
                    <a:pt x="34555" y="100163"/>
                    <a:pt x="37827" y="98927"/>
                    <a:pt x="37827" y="98927"/>
                  </a:cubicBezTo>
                  <a:cubicBezTo>
                    <a:pt x="37827" y="98927"/>
                    <a:pt x="55877" y="60042"/>
                    <a:pt x="53972" y="38658"/>
                  </a:cubicBezTo>
                  <a:cubicBezTo>
                    <a:pt x="52067" y="17275"/>
                    <a:pt x="43137" y="272"/>
                    <a:pt x="43137" y="272"/>
                  </a:cubicBezTo>
                  <a:cubicBezTo>
                    <a:pt x="43044" y="86"/>
                    <a:pt x="42818" y="1"/>
                    <a:pt x="426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91;p28"/>
            <p:cNvSpPr/>
            <p:nvPr/>
          </p:nvSpPr>
          <p:spPr>
            <a:xfrm>
              <a:off x="2234595" y="2508815"/>
              <a:ext cx="841811" cy="322548"/>
            </a:xfrm>
            <a:custGeom>
              <a:avLst/>
              <a:gdLst/>
              <a:ahLst/>
              <a:cxnLst/>
              <a:rect l="l" t="t" r="r" b="b"/>
              <a:pathLst>
                <a:path w="46114" h="17669" extrusionOk="0">
                  <a:moveTo>
                    <a:pt x="1215" y="0"/>
                  </a:moveTo>
                  <a:cubicBezTo>
                    <a:pt x="774" y="2167"/>
                    <a:pt x="369" y="4322"/>
                    <a:pt x="0" y="6429"/>
                  </a:cubicBezTo>
                  <a:cubicBezTo>
                    <a:pt x="14133" y="12013"/>
                    <a:pt x="29028" y="15300"/>
                    <a:pt x="44053" y="17669"/>
                  </a:cubicBezTo>
                  <a:cubicBezTo>
                    <a:pt x="44756" y="15561"/>
                    <a:pt x="45446" y="13395"/>
                    <a:pt x="46113" y="11192"/>
                  </a:cubicBezTo>
                  <a:cubicBezTo>
                    <a:pt x="41672" y="10620"/>
                    <a:pt x="37243" y="9846"/>
                    <a:pt x="32861" y="8870"/>
                  </a:cubicBezTo>
                  <a:cubicBezTo>
                    <a:pt x="22146" y="6489"/>
                    <a:pt x="11502" y="3810"/>
                    <a:pt x="12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92;p28"/>
            <p:cNvSpPr/>
            <p:nvPr/>
          </p:nvSpPr>
          <p:spPr>
            <a:xfrm>
              <a:off x="2507390" y="1989519"/>
              <a:ext cx="504057" cy="504039"/>
            </a:xfrm>
            <a:custGeom>
              <a:avLst/>
              <a:gdLst/>
              <a:ahLst/>
              <a:cxnLst/>
              <a:rect l="l" t="t" r="r" b="b"/>
              <a:pathLst>
                <a:path w="27612" h="27611" extrusionOk="0">
                  <a:moveTo>
                    <a:pt x="13800" y="0"/>
                  </a:moveTo>
                  <a:cubicBezTo>
                    <a:pt x="6180" y="0"/>
                    <a:pt x="1" y="6191"/>
                    <a:pt x="1" y="13811"/>
                  </a:cubicBezTo>
                  <a:cubicBezTo>
                    <a:pt x="1" y="21431"/>
                    <a:pt x="6180" y="27611"/>
                    <a:pt x="13800" y="27611"/>
                  </a:cubicBezTo>
                  <a:cubicBezTo>
                    <a:pt x="21432" y="27611"/>
                    <a:pt x="27611" y="21431"/>
                    <a:pt x="27611" y="13811"/>
                  </a:cubicBezTo>
                  <a:cubicBezTo>
                    <a:pt x="27611" y="6191"/>
                    <a:pt x="21432" y="0"/>
                    <a:pt x="13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93;p28"/>
            <p:cNvSpPr/>
            <p:nvPr/>
          </p:nvSpPr>
          <p:spPr>
            <a:xfrm>
              <a:off x="2555004" y="2037334"/>
              <a:ext cx="408839" cy="408638"/>
            </a:xfrm>
            <a:custGeom>
              <a:avLst/>
              <a:gdLst/>
              <a:ahLst/>
              <a:cxnLst/>
              <a:rect l="l" t="t" r="r" b="b"/>
              <a:pathLst>
                <a:path w="22396" h="22385" extrusionOk="0">
                  <a:moveTo>
                    <a:pt x="11192" y="0"/>
                  </a:moveTo>
                  <a:cubicBezTo>
                    <a:pt x="5013" y="0"/>
                    <a:pt x="0" y="5013"/>
                    <a:pt x="0" y="11192"/>
                  </a:cubicBezTo>
                  <a:cubicBezTo>
                    <a:pt x="0" y="17372"/>
                    <a:pt x="5013" y="22384"/>
                    <a:pt x="11192" y="22384"/>
                  </a:cubicBezTo>
                  <a:cubicBezTo>
                    <a:pt x="17383" y="22384"/>
                    <a:pt x="22396" y="17372"/>
                    <a:pt x="22396" y="11192"/>
                  </a:cubicBezTo>
                  <a:cubicBezTo>
                    <a:pt x="22396" y="5013"/>
                    <a:pt x="17383" y="0"/>
                    <a:pt x="11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ZoneTexte 36"/>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24262342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34" name="Google Shape;634;p26"/>
          <p:cNvSpPr txBox="1">
            <a:spLocks noGrp="1"/>
          </p:cNvSpPr>
          <p:nvPr>
            <p:ph type="title"/>
          </p:nvPr>
        </p:nvSpPr>
        <p:spPr>
          <a:xfrm>
            <a:off x="602297" y="377546"/>
            <a:ext cx="7708500" cy="481200"/>
          </a:xfrm>
          <a:prstGeom prst="rect">
            <a:avLst/>
          </a:prstGeom>
        </p:spPr>
        <p:txBody>
          <a:bodyPr spcFirstLastPara="1" wrap="square" lIns="91425" tIns="91425" rIns="91425" bIns="91425" anchor="ctr" anchorCtr="0">
            <a:noAutofit/>
          </a:bodyPr>
          <a:lstStyle/>
          <a:p>
            <a:pPr>
              <a:buClr>
                <a:schemeClr val="dk1"/>
              </a:buClr>
              <a:buSzPts val="1100"/>
            </a:pPr>
            <a:r>
              <a:rPr lang="en-US" dirty="0" smtClean="0">
                <a:solidFill>
                  <a:srgbClr val="23295F"/>
                </a:solidFill>
              </a:rPr>
              <a:t>Total </a:t>
            </a:r>
            <a:r>
              <a:rPr lang="en-US" dirty="0">
                <a:solidFill>
                  <a:srgbClr val="23295F"/>
                </a:solidFill>
              </a:rPr>
              <a:t>Payload </a:t>
            </a:r>
            <a:r>
              <a:rPr lang="en-US" dirty="0" smtClean="0">
                <a:solidFill>
                  <a:srgbClr val="23295F"/>
                </a:solidFill>
              </a:rPr>
              <a:t>Mass</a:t>
            </a:r>
            <a:endParaRPr dirty="0">
              <a:solidFill>
                <a:srgbClr val="23295F"/>
              </a:solidFill>
            </a:endParaRPr>
          </a:p>
        </p:txBody>
      </p:sp>
      <p:cxnSp>
        <p:nvCxnSpPr>
          <p:cNvPr id="3" name="Connecteur droit 2"/>
          <p:cNvCxnSpPr/>
          <p:nvPr/>
        </p:nvCxnSpPr>
        <p:spPr>
          <a:xfrm flipV="1">
            <a:off x="602297" y="966022"/>
            <a:ext cx="7973890" cy="49088"/>
          </a:xfrm>
          <a:prstGeom prst="line">
            <a:avLst/>
          </a:prstGeom>
          <a:ln w="12700">
            <a:solidFill>
              <a:srgbClr val="23295F"/>
            </a:solidFill>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1511784" y="4034481"/>
            <a:ext cx="6851682" cy="58477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smtClean="0">
                <a:latin typeface="Roboto"/>
                <a:ea typeface="Roboto"/>
                <a:cs typeface="Roboto"/>
              </a:rPr>
              <a:t>We </a:t>
            </a:r>
            <a:r>
              <a:rPr lang="en-US" sz="1600" dirty="0">
                <a:latin typeface="Roboto"/>
                <a:ea typeface="Roboto"/>
                <a:cs typeface="Roboto"/>
              </a:rPr>
              <a:t>calculated the total payload carried by boosters from </a:t>
            </a:r>
            <a:r>
              <a:rPr lang="en-US" sz="1600" b="1" dirty="0">
                <a:latin typeface="Roboto"/>
                <a:ea typeface="Roboto"/>
                <a:cs typeface="Roboto"/>
              </a:rPr>
              <a:t>NASA</a:t>
            </a:r>
            <a:r>
              <a:rPr lang="en-US" sz="1600" dirty="0">
                <a:latin typeface="Roboto"/>
                <a:ea typeface="Roboto"/>
                <a:cs typeface="Roboto"/>
              </a:rPr>
              <a:t> as </a:t>
            </a:r>
            <a:r>
              <a:rPr lang="en-US" sz="1600" b="1" dirty="0">
                <a:latin typeface="Roboto"/>
                <a:ea typeface="Roboto"/>
                <a:cs typeface="Roboto"/>
              </a:rPr>
              <a:t>45596</a:t>
            </a:r>
            <a:r>
              <a:rPr lang="en-US" sz="1600" dirty="0">
                <a:latin typeface="Roboto"/>
                <a:ea typeface="Roboto"/>
                <a:cs typeface="Roboto"/>
              </a:rPr>
              <a:t> using the query </a:t>
            </a:r>
            <a:r>
              <a:rPr lang="en-US" sz="1600" dirty="0" smtClean="0">
                <a:latin typeface="Roboto"/>
                <a:ea typeface="Roboto"/>
                <a:cs typeface="Roboto"/>
              </a:rPr>
              <a:t>below</a:t>
            </a:r>
            <a:r>
              <a:rPr lang="en-US" sz="1600" dirty="0">
                <a:latin typeface="Roboto"/>
                <a:ea typeface="Roboto"/>
                <a:cs typeface="Roboto"/>
              </a:rPr>
              <a:t>.</a:t>
            </a:r>
          </a:p>
        </p:txBody>
      </p:sp>
      <p:grpSp>
        <p:nvGrpSpPr>
          <p:cNvPr id="5" name="Google Shape;80;p16"/>
          <p:cNvGrpSpPr/>
          <p:nvPr/>
        </p:nvGrpSpPr>
        <p:grpSpPr>
          <a:xfrm rot="1867131">
            <a:off x="639278" y="3760985"/>
            <a:ext cx="520296" cy="1131766"/>
            <a:chOff x="3240878" y="1617772"/>
            <a:chExt cx="1195342" cy="2963146"/>
          </a:xfrm>
        </p:grpSpPr>
        <p:sp>
          <p:nvSpPr>
            <p:cNvPr id="6" name="Google Shape;81;p16"/>
            <p:cNvSpPr/>
            <p:nvPr/>
          </p:nvSpPr>
          <p:spPr>
            <a:xfrm>
              <a:off x="3632077" y="3971052"/>
              <a:ext cx="414366" cy="609867"/>
            </a:xfrm>
            <a:custGeom>
              <a:avLst/>
              <a:gdLst/>
              <a:ahLst/>
              <a:cxnLst/>
              <a:rect l="l" t="t" r="r" b="b"/>
              <a:pathLst>
                <a:path w="31267" h="46019" extrusionOk="0">
                  <a:moveTo>
                    <a:pt x="31266" y="15502"/>
                  </a:moveTo>
                  <a:cubicBezTo>
                    <a:pt x="31266" y="6942"/>
                    <a:pt x="24265" y="0"/>
                    <a:pt x="15633" y="0"/>
                  </a:cubicBezTo>
                  <a:cubicBezTo>
                    <a:pt x="7001" y="0"/>
                    <a:pt x="0" y="6942"/>
                    <a:pt x="0" y="15502"/>
                  </a:cubicBezTo>
                  <a:cubicBezTo>
                    <a:pt x="0" y="24063"/>
                    <a:pt x="15633" y="46018"/>
                    <a:pt x="15633" y="46018"/>
                  </a:cubicBezTo>
                  <a:cubicBezTo>
                    <a:pt x="15633" y="46018"/>
                    <a:pt x="31266" y="24063"/>
                    <a:pt x="31266" y="15502"/>
                  </a:cubicBezTo>
                  <a:close/>
                </a:path>
              </a:pathLst>
            </a:custGeom>
            <a:gradFill>
              <a:gsLst>
                <a:gs pos="0">
                  <a:srgbClr val="FCBD24"/>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2;p16"/>
            <p:cNvSpPr/>
            <p:nvPr/>
          </p:nvSpPr>
          <p:spPr>
            <a:xfrm>
              <a:off x="3617760" y="3691633"/>
              <a:ext cx="441577" cy="327679"/>
            </a:xfrm>
            <a:custGeom>
              <a:avLst/>
              <a:gdLst/>
              <a:ahLst/>
              <a:cxnLst/>
              <a:rect l="l" t="t" r="r" b="b"/>
              <a:pathLst>
                <a:path w="25111" h="18634" extrusionOk="0">
                  <a:moveTo>
                    <a:pt x="7132" y="0"/>
                  </a:moveTo>
                  <a:lnTo>
                    <a:pt x="0" y="18633"/>
                  </a:lnTo>
                  <a:lnTo>
                    <a:pt x="25111" y="18633"/>
                  </a:lnTo>
                  <a:lnTo>
                    <a:pt x="179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3;p16"/>
            <p:cNvSpPr/>
            <p:nvPr/>
          </p:nvSpPr>
          <p:spPr>
            <a:xfrm>
              <a:off x="3632409" y="3552388"/>
              <a:ext cx="412280" cy="196407"/>
            </a:xfrm>
            <a:custGeom>
              <a:avLst/>
              <a:gdLst/>
              <a:ahLst/>
              <a:cxnLst/>
              <a:rect l="l" t="t" r="r" b="b"/>
              <a:pathLst>
                <a:path w="23445" h="11169" extrusionOk="0">
                  <a:moveTo>
                    <a:pt x="1" y="0"/>
                  </a:moveTo>
                  <a:lnTo>
                    <a:pt x="1" y="11168"/>
                  </a:lnTo>
                  <a:lnTo>
                    <a:pt x="23444" y="11168"/>
                  </a:lnTo>
                  <a:lnTo>
                    <a:pt x="234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4;p16"/>
            <p:cNvSpPr/>
            <p:nvPr/>
          </p:nvSpPr>
          <p:spPr>
            <a:xfrm>
              <a:off x="3240878" y="3009672"/>
              <a:ext cx="414355" cy="1045833"/>
            </a:xfrm>
            <a:custGeom>
              <a:avLst/>
              <a:gdLst/>
              <a:ahLst/>
              <a:cxnLst/>
              <a:rect l="l" t="t" r="r" b="b"/>
              <a:pathLst>
                <a:path w="23563" h="59473" extrusionOk="0">
                  <a:moveTo>
                    <a:pt x="22027" y="1"/>
                  </a:moveTo>
                  <a:lnTo>
                    <a:pt x="5644" y="15943"/>
                  </a:lnTo>
                  <a:cubicBezTo>
                    <a:pt x="1572" y="19908"/>
                    <a:pt x="0" y="25778"/>
                    <a:pt x="1536" y="31254"/>
                  </a:cubicBezTo>
                  <a:lnTo>
                    <a:pt x="9466" y="59472"/>
                  </a:lnTo>
                  <a:lnTo>
                    <a:pt x="11168" y="35541"/>
                  </a:lnTo>
                  <a:cubicBezTo>
                    <a:pt x="11454" y="31623"/>
                    <a:pt x="13252" y="27956"/>
                    <a:pt x="16169" y="25337"/>
                  </a:cubicBezTo>
                  <a:lnTo>
                    <a:pt x="23563" y="18693"/>
                  </a:lnTo>
                  <a:lnTo>
                    <a:pt x="220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p16"/>
            <p:cNvSpPr/>
            <p:nvPr/>
          </p:nvSpPr>
          <p:spPr>
            <a:xfrm>
              <a:off x="4021865" y="3009672"/>
              <a:ext cx="414355" cy="1045833"/>
            </a:xfrm>
            <a:custGeom>
              <a:avLst/>
              <a:gdLst/>
              <a:ahLst/>
              <a:cxnLst/>
              <a:rect l="l" t="t" r="r" b="b"/>
              <a:pathLst>
                <a:path w="23563" h="59473" extrusionOk="0">
                  <a:moveTo>
                    <a:pt x="1536" y="1"/>
                  </a:moveTo>
                  <a:lnTo>
                    <a:pt x="0" y="18693"/>
                  </a:lnTo>
                  <a:lnTo>
                    <a:pt x="7394" y="25337"/>
                  </a:lnTo>
                  <a:cubicBezTo>
                    <a:pt x="10311" y="27956"/>
                    <a:pt x="12109" y="31623"/>
                    <a:pt x="12395" y="35541"/>
                  </a:cubicBezTo>
                  <a:lnTo>
                    <a:pt x="14097" y="59472"/>
                  </a:lnTo>
                  <a:lnTo>
                    <a:pt x="22027" y="31254"/>
                  </a:lnTo>
                  <a:cubicBezTo>
                    <a:pt x="23563" y="25778"/>
                    <a:pt x="21991" y="19908"/>
                    <a:pt x="17919" y="15943"/>
                  </a:cubicBezTo>
                  <a:lnTo>
                    <a:pt x="15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6;p16"/>
            <p:cNvSpPr/>
            <p:nvPr/>
          </p:nvSpPr>
          <p:spPr>
            <a:xfrm>
              <a:off x="3404813" y="2080860"/>
              <a:ext cx="870792" cy="1544332"/>
            </a:xfrm>
            <a:custGeom>
              <a:avLst/>
              <a:gdLst/>
              <a:ahLst/>
              <a:cxnLst/>
              <a:rect l="l" t="t" r="r" b="b"/>
              <a:pathLst>
                <a:path w="49519" h="87821" extrusionOk="0">
                  <a:moveTo>
                    <a:pt x="6240" y="1"/>
                  </a:moveTo>
                  <a:cubicBezTo>
                    <a:pt x="1275" y="17181"/>
                    <a:pt x="1" y="44625"/>
                    <a:pt x="11347" y="87821"/>
                  </a:cubicBezTo>
                  <a:lnTo>
                    <a:pt x="38244" y="87821"/>
                  </a:lnTo>
                  <a:cubicBezTo>
                    <a:pt x="49519" y="44863"/>
                    <a:pt x="47959" y="17312"/>
                    <a:pt x="428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7;p16"/>
            <p:cNvSpPr/>
            <p:nvPr/>
          </p:nvSpPr>
          <p:spPr>
            <a:xfrm>
              <a:off x="3516835" y="1617772"/>
              <a:ext cx="643418" cy="463083"/>
            </a:xfrm>
            <a:custGeom>
              <a:avLst/>
              <a:gdLst/>
              <a:ahLst/>
              <a:cxnLst/>
              <a:rect l="l" t="t" r="r" b="b"/>
              <a:pathLst>
                <a:path w="36589" h="26334" extrusionOk="0">
                  <a:moveTo>
                    <a:pt x="18441" y="1"/>
                  </a:moveTo>
                  <a:cubicBezTo>
                    <a:pt x="17579" y="1"/>
                    <a:pt x="16717" y="266"/>
                    <a:pt x="15979" y="795"/>
                  </a:cubicBezTo>
                  <a:cubicBezTo>
                    <a:pt x="12014" y="3628"/>
                    <a:pt x="4501" y="10784"/>
                    <a:pt x="0" y="26334"/>
                  </a:cubicBezTo>
                  <a:lnTo>
                    <a:pt x="36588" y="26334"/>
                  </a:lnTo>
                  <a:cubicBezTo>
                    <a:pt x="32064" y="11129"/>
                    <a:pt x="24789" y="3819"/>
                    <a:pt x="21003" y="878"/>
                  </a:cubicBezTo>
                  <a:cubicBezTo>
                    <a:pt x="20247" y="293"/>
                    <a:pt x="19345" y="1"/>
                    <a:pt x="184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p16"/>
            <p:cNvSpPr/>
            <p:nvPr/>
          </p:nvSpPr>
          <p:spPr>
            <a:xfrm>
              <a:off x="3632620" y="2315367"/>
              <a:ext cx="411858" cy="411841"/>
            </a:xfrm>
            <a:custGeom>
              <a:avLst/>
              <a:gdLst/>
              <a:ahLst/>
              <a:cxnLst/>
              <a:rect l="l" t="t" r="r" b="b"/>
              <a:pathLst>
                <a:path w="23421" h="23420" extrusionOk="0">
                  <a:moveTo>
                    <a:pt x="11705" y="0"/>
                  </a:moveTo>
                  <a:cubicBezTo>
                    <a:pt x="5239" y="0"/>
                    <a:pt x="1" y="5239"/>
                    <a:pt x="1" y="11704"/>
                  </a:cubicBezTo>
                  <a:cubicBezTo>
                    <a:pt x="1" y="18169"/>
                    <a:pt x="5239" y="23420"/>
                    <a:pt x="11705" y="23420"/>
                  </a:cubicBezTo>
                  <a:cubicBezTo>
                    <a:pt x="18182" y="23420"/>
                    <a:pt x="23420" y="18169"/>
                    <a:pt x="23420" y="11704"/>
                  </a:cubicBezTo>
                  <a:cubicBezTo>
                    <a:pt x="23420" y="5239"/>
                    <a:pt x="18182" y="0"/>
                    <a:pt x="11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9;p16"/>
            <p:cNvSpPr/>
            <p:nvPr/>
          </p:nvSpPr>
          <p:spPr>
            <a:xfrm>
              <a:off x="3664661" y="2347408"/>
              <a:ext cx="347568" cy="347568"/>
            </a:xfrm>
            <a:custGeom>
              <a:avLst/>
              <a:gdLst/>
              <a:ahLst/>
              <a:cxnLst/>
              <a:rect l="l" t="t" r="r" b="b"/>
              <a:pathLst>
                <a:path w="19765" h="19765" extrusionOk="0">
                  <a:moveTo>
                    <a:pt x="9883" y="0"/>
                  </a:moveTo>
                  <a:cubicBezTo>
                    <a:pt x="4429" y="0"/>
                    <a:pt x="0" y="4429"/>
                    <a:pt x="0" y="9882"/>
                  </a:cubicBezTo>
                  <a:cubicBezTo>
                    <a:pt x="0" y="15347"/>
                    <a:pt x="4429" y="19764"/>
                    <a:pt x="9883" y="19764"/>
                  </a:cubicBezTo>
                  <a:cubicBezTo>
                    <a:pt x="15347" y="19764"/>
                    <a:pt x="19765" y="15347"/>
                    <a:pt x="19765" y="9882"/>
                  </a:cubicBezTo>
                  <a:cubicBezTo>
                    <a:pt x="19765" y="4429"/>
                    <a:pt x="15347" y="0"/>
                    <a:pt x="9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0;p16"/>
            <p:cNvSpPr/>
            <p:nvPr/>
          </p:nvSpPr>
          <p:spPr>
            <a:xfrm>
              <a:off x="3632620" y="2879221"/>
              <a:ext cx="411858" cy="411858"/>
            </a:xfrm>
            <a:custGeom>
              <a:avLst/>
              <a:gdLst/>
              <a:ahLst/>
              <a:cxnLst/>
              <a:rect l="l" t="t" r="r" b="b"/>
              <a:pathLst>
                <a:path w="23421" h="23421" extrusionOk="0">
                  <a:moveTo>
                    <a:pt x="11705" y="1"/>
                  </a:moveTo>
                  <a:cubicBezTo>
                    <a:pt x="5239" y="1"/>
                    <a:pt x="1" y="5240"/>
                    <a:pt x="1" y="11705"/>
                  </a:cubicBezTo>
                  <a:cubicBezTo>
                    <a:pt x="1" y="18170"/>
                    <a:pt x="5239" y="23420"/>
                    <a:pt x="11705" y="23420"/>
                  </a:cubicBezTo>
                  <a:cubicBezTo>
                    <a:pt x="18182" y="23420"/>
                    <a:pt x="23420" y="18170"/>
                    <a:pt x="23420" y="11705"/>
                  </a:cubicBezTo>
                  <a:cubicBezTo>
                    <a:pt x="23420" y="5240"/>
                    <a:pt x="18182" y="1"/>
                    <a:pt x="117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1;p16"/>
            <p:cNvSpPr/>
            <p:nvPr/>
          </p:nvSpPr>
          <p:spPr>
            <a:xfrm>
              <a:off x="3664661" y="2911262"/>
              <a:ext cx="347568" cy="347568"/>
            </a:xfrm>
            <a:custGeom>
              <a:avLst/>
              <a:gdLst/>
              <a:ahLst/>
              <a:cxnLst/>
              <a:rect l="l" t="t" r="r" b="b"/>
              <a:pathLst>
                <a:path w="19765" h="19765" extrusionOk="0">
                  <a:moveTo>
                    <a:pt x="9883" y="1"/>
                  </a:moveTo>
                  <a:cubicBezTo>
                    <a:pt x="4429" y="1"/>
                    <a:pt x="0" y="4430"/>
                    <a:pt x="0" y="9883"/>
                  </a:cubicBezTo>
                  <a:cubicBezTo>
                    <a:pt x="0" y="15348"/>
                    <a:pt x="4429" y="19765"/>
                    <a:pt x="9883" y="19765"/>
                  </a:cubicBezTo>
                  <a:cubicBezTo>
                    <a:pt x="15347" y="19765"/>
                    <a:pt x="19765" y="15348"/>
                    <a:pt x="19765" y="9883"/>
                  </a:cubicBezTo>
                  <a:cubicBezTo>
                    <a:pt x="19765" y="4430"/>
                    <a:pt x="15347" y="1"/>
                    <a:pt x="98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Picture 5">
            <a:extLst>
              <a:ext uri="{FF2B5EF4-FFF2-40B4-BE49-F238E27FC236}">
                <a16:creationId xmlns="" xmlns:a16="http://schemas.microsoft.com/office/drawing/2014/main" id="{33B4819F-7AAA-4F12-A671-FF7793A81637}"/>
              </a:ext>
            </a:extLst>
          </p:cNvPr>
          <p:cNvPicPr>
            <a:picLocks noChangeAspect="1"/>
          </p:cNvPicPr>
          <p:nvPr/>
        </p:nvPicPr>
        <p:blipFill>
          <a:blip r:embed="rId3"/>
          <a:stretch>
            <a:fillRect/>
          </a:stretch>
        </p:blipFill>
        <p:spPr>
          <a:xfrm>
            <a:off x="1263333" y="1247577"/>
            <a:ext cx="6209368" cy="2463681"/>
          </a:xfrm>
          <a:prstGeom prst="rect">
            <a:avLst/>
          </a:prstGeom>
        </p:spPr>
      </p:pic>
      <p:pic>
        <p:nvPicPr>
          <p:cNvPr id="20" name="Picture 2" descr="IDEAS? What Should We Do N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oogle Shape;686;p28"/>
          <p:cNvGrpSpPr/>
          <p:nvPr/>
        </p:nvGrpSpPr>
        <p:grpSpPr>
          <a:xfrm rot="15474317" flipH="1">
            <a:off x="7856954" y="-40864"/>
            <a:ext cx="1138688" cy="1511933"/>
            <a:chOff x="1524875" y="1457426"/>
            <a:chExt cx="1866751" cy="2781328"/>
          </a:xfrm>
        </p:grpSpPr>
        <p:sp>
          <p:nvSpPr>
            <p:cNvPr id="22" name="Google Shape;687;p28"/>
            <p:cNvSpPr/>
            <p:nvPr/>
          </p:nvSpPr>
          <p:spPr>
            <a:xfrm>
              <a:off x="2854527" y="2613189"/>
              <a:ext cx="537099" cy="1065745"/>
            </a:xfrm>
            <a:custGeom>
              <a:avLst/>
              <a:gdLst/>
              <a:ahLst/>
              <a:cxnLst/>
              <a:rect l="l" t="t" r="r" b="b"/>
              <a:pathLst>
                <a:path w="29422" h="58381" extrusionOk="0">
                  <a:moveTo>
                    <a:pt x="15092" y="0"/>
                  </a:moveTo>
                  <a:cubicBezTo>
                    <a:pt x="12868" y="0"/>
                    <a:pt x="11026" y="998"/>
                    <a:pt x="11026" y="998"/>
                  </a:cubicBezTo>
                  <a:lnTo>
                    <a:pt x="1" y="31704"/>
                  </a:lnTo>
                  <a:cubicBezTo>
                    <a:pt x="1" y="31704"/>
                    <a:pt x="3283" y="28318"/>
                    <a:pt x="6909" y="28318"/>
                  </a:cubicBezTo>
                  <a:cubicBezTo>
                    <a:pt x="7546" y="28318"/>
                    <a:pt x="8193" y="28423"/>
                    <a:pt x="8835" y="28668"/>
                  </a:cubicBezTo>
                  <a:cubicBezTo>
                    <a:pt x="14512" y="30840"/>
                    <a:pt x="27486" y="58381"/>
                    <a:pt x="28539" y="58381"/>
                  </a:cubicBezTo>
                  <a:cubicBezTo>
                    <a:pt x="28548" y="58381"/>
                    <a:pt x="28556" y="58379"/>
                    <a:pt x="28564" y="58374"/>
                  </a:cubicBezTo>
                  <a:cubicBezTo>
                    <a:pt x="29421" y="57874"/>
                    <a:pt x="23099" y="5630"/>
                    <a:pt x="19622" y="1927"/>
                  </a:cubicBezTo>
                  <a:cubicBezTo>
                    <a:pt x="18231" y="445"/>
                    <a:pt x="16576" y="0"/>
                    <a:pt x="150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88;p28"/>
            <p:cNvSpPr/>
            <p:nvPr/>
          </p:nvSpPr>
          <p:spPr>
            <a:xfrm>
              <a:off x="2006785" y="3113096"/>
              <a:ext cx="955923" cy="1125658"/>
            </a:xfrm>
            <a:custGeom>
              <a:avLst/>
              <a:gdLst/>
              <a:ahLst/>
              <a:cxnLst/>
              <a:rect l="l" t="t" r="r" b="b"/>
              <a:pathLst>
                <a:path w="52365" h="61663" extrusionOk="0">
                  <a:moveTo>
                    <a:pt x="41863" y="6882"/>
                  </a:moveTo>
                  <a:lnTo>
                    <a:pt x="14705" y="0"/>
                  </a:lnTo>
                  <a:cubicBezTo>
                    <a:pt x="14705" y="0"/>
                    <a:pt x="0" y="5096"/>
                    <a:pt x="4823" y="19384"/>
                  </a:cubicBezTo>
                  <a:cubicBezTo>
                    <a:pt x="5311" y="20824"/>
                    <a:pt x="6989" y="15597"/>
                    <a:pt x="12264" y="17669"/>
                  </a:cubicBezTo>
                  <a:cubicBezTo>
                    <a:pt x="17526" y="19729"/>
                    <a:pt x="16622" y="25765"/>
                    <a:pt x="10287" y="31635"/>
                  </a:cubicBezTo>
                  <a:cubicBezTo>
                    <a:pt x="3953" y="37517"/>
                    <a:pt x="3453" y="43994"/>
                    <a:pt x="5061" y="46685"/>
                  </a:cubicBezTo>
                  <a:cubicBezTo>
                    <a:pt x="5573" y="47542"/>
                    <a:pt x="6335" y="39565"/>
                    <a:pt x="12526" y="40648"/>
                  </a:cubicBezTo>
                  <a:cubicBezTo>
                    <a:pt x="16050" y="41267"/>
                    <a:pt x="15657" y="46006"/>
                    <a:pt x="13514" y="48661"/>
                  </a:cubicBezTo>
                  <a:cubicBezTo>
                    <a:pt x="9311" y="53852"/>
                    <a:pt x="11169" y="60270"/>
                    <a:pt x="13526" y="61651"/>
                  </a:cubicBezTo>
                  <a:cubicBezTo>
                    <a:pt x="16133" y="61663"/>
                    <a:pt x="21444" y="56686"/>
                    <a:pt x="19729" y="50233"/>
                  </a:cubicBezTo>
                  <a:cubicBezTo>
                    <a:pt x="18777" y="46661"/>
                    <a:pt x="21265" y="42482"/>
                    <a:pt x="24944" y="43791"/>
                  </a:cubicBezTo>
                  <a:cubicBezTo>
                    <a:pt x="30873" y="45899"/>
                    <a:pt x="27242" y="53043"/>
                    <a:pt x="28099" y="52531"/>
                  </a:cubicBezTo>
                  <a:cubicBezTo>
                    <a:pt x="30790" y="50923"/>
                    <a:pt x="33433" y="44982"/>
                    <a:pt x="30671" y="36802"/>
                  </a:cubicBezTo>
                  <a:cubicBezTo>
                    <a:pt x="27909" y="28623"/>
                    <a:pt x="29980" y="22884"/>
                    <a:pt x="35600" y="23587"/>
                  </a:cubicBezTo>
                  <a:cubicBezTo>
                    <a:pt x="41208" y="24277"/>
                    <a:pt x="40196" y="29671"/>
                    <a:pt x="41303" y="28635"/>
                  </a:cubicBezTo>
                  <a:cubicBezTo>
                    <a:pt x="52364" y="18372"/>
                    <a:pt x="41863" y="6882"/>
                    <a:pt x="41863" y="6882"/>
                  </a:cubicBezTo>
                  <a:close/>
                </a:path>
              </a:pathLst>
            </a:custGeom>
            <a:gradFill>
              <a:gsLst>
                <a:gs pos="0">
                  <a:srgbClr val="FCBD24"/>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89;p28"/>
            <p:cNvSpPr/>
            <p:nvPr/>
          </p:nvSpPr>
          <p:spPr>
            <a:xfrm>
              <a:off x="1524875" y="2377896"/>
              <a:ext cx="789857" cy="834546"/>
            </a:xfrm>
            <a:custGeom>
              <a:avLst/>
              <a:gdLst/>
              <a:ahLst/>
              <a:cxnLst/>
              <a:rect l="l" t="t" r="r" b="b"/>
              <a:pathLst>
                <a:path w="43268" h="45716" extrusionOk="0">
                  <a:moveTo>
                    <a:pt x="37197" y="0"/>
                  </a:moveTo>
                  <a:cubicBezTo>
                    <a:pt x="36585" y="0"/>
                    <a:pt x="35936" y="98"/>
                    <a:pt x="35255" y="325"/>
                  </a:cubicBezTo>
                  <a:cubicBezTo>
                    <a:pt x="30445" y="1920"/>
                    <a:pt x="0" y="44830"/>
                    <a:pt x="500" y="45688"/>
                  </a:cubicBezTo>
                  <a:cubicBezTo>
                    <a:pt x="512" y="45707"/>
                    <a:pt x="536" y="45716"/>
                    <a:pt x="571" y="45716"/>
                  </a:cubicBezTo>
                  <a:cubicBezTo>
                    <a:pt x="2089" y="45716"/>
                    <a:pt x="25012" y="28945"/>
                    <a:pt x="31585" y="28945"/>
                  </a:cubicBezTo>
                  <a:cubicBezTo>
                    <a:pt x="31733" y="28945"/>
                    <a:pt x="31873" y="28954"/>
                    <a:pt x="32004" y="28971"/>
                  </a:cubicBezTo>
                  <a:cubicBezTo>
                    <a:pt x="36564" y="29567"/>
                    <a:pt x="38327" y="35841"/>
                    <a:pt x="38327" y="35841"/>
                  </a:cubicBezTo>
                  <a:lnTo>
                    <a:pt x="43268" y="3599"/>
                  </a:lnTo>
                  <a:cubicBezTo>
                    <a:pt x="43268" y="3599"/>
                    <a:pt x="40915" y="0"/>
                    <a:pt x="371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90;p28"/>
            <p:cNvSpPr/>
            <p:nvPr/>
          </p:nvSpPr>
          <p:spPr>
            <a:xfrm>
              <a:off x="2178071" y="1457426"/>
              <a:ext cx="1020035" cy="1828476"/>
            </a:xfrm>
            <a:custGeom>
              <a:avLst/>
              <a:gdLst/>
              <a:ahLst/>
              <a:cxnLst/>
              <a:rect l="l" t="t" r="r" b="b"/>
              <a:pathLst>
                <a:path w="55877" h="100163" extrusionOk="0">
                  <a:moveTo>
                    <a:pt x="42613" y="1"/>
                  </a:moveTo>
                  <a:cubicBezTo>
                    <a:pt x="42505" y="1"/>
                    <a:pt x="42402" y="25"/>
                    <a:pt x="42327" y="70"/>
                  </a:cubicBezTo>
                  <a:cubicBezTo>
                    <a:pt x="42327" y="70"/>
                    <a:pt x="26373" y="10762"/>
                    <a:pt x="14514" y="28657"/>
                  </a:cubicBezTo>
                  <a:cubicBezTo>
                    <a:pt x="2656" y="46540"/>
                    <a:pt x="1" y="89331"/>
                    <a:pt x="1" y="89331"/>
                  </a:cubicBezTo>
                  <a:cubicBezTo>
                    <a:pt x="1" y="89331"/>
                    <a:pt x="5430" y="95594"/>
                    <a:pt x="17765" y="98713"/>
                  </a:cubicBezTo>
                  <a:cubicBezTo>
                    <a:pt x="22073" y="99807"/>
                    <a:pt x="25819" y="100163"/>
                    <a:pt x="28870" y="100163"/>
                  </a:cubicBezTo>
                  <a:cubicBezTo>
                    <a:pt x="34555" y="100163"/>
                    <a:pt x="37827" y="98927"/>
                    <a:pt x="37827" y="98927"/>
                  </a:cubicBezTo>
                  <a:cubicBezTo>
                    <a:pt x="37827" y="98927"/>
                    <a:pt x="55877" y="60042"/>
                    <a:pt x="53972" y="38658"/>
                  </a:cubicBezTo>
                  <a:cubicBezTo>
                    <a:pt x="52067" y="17275"/>
                    <a:pt x="43137" y="272"/>
                    <a:pt x="43137" y="272"/>
                  </a:cubicBezTo>
                  <a:cubicBezTo>
                    <a:pt x="43044" y="86"/>
                    <a:pt x="42818" y="1"/>
                    <a:pt x="426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91;p28"/>
            <p:cNvSpPr/>
            <p:nvPr/>
          </p:nvSpPr>
          <p:spPr>
            <a:xfrm>
              <a:off x="2234595" y="2508815"/>
              <a:ext cx="841811" cy="322548"/>
            </a:xfrm>
            <a:custGeom>
              <a:avLst/>
              <a:gdLst/>
              <a:ahLst/>
              <a:cxnLst/>
              <a:rect l="l" t="t" r="r" b="b"/>
              <a:pathLst>
                <a:path w="46114" h="17669" extrusionOk="0">
                  <a:moveTo>
                    <a:pt x="1215" y="0"/>
                  </a:moveTo>
                  <a:cubicBezTo>
                    <a:pt x="774" y="2167"/>
                    <a:pt x="369" y="4322"/>
                    <a:pt x="0" y="6429"/>
                  </a:cubicBezTo>
                  <a:cubicBezTo>
                    <a:pt x="14133" y="12013"/>
                    <a:pt x="29028" y="15300"/>
                    <a:pt x="44053" y="17669"/>
                  </a:cubicBezTo>
                  <a:cubicBezTo>
                    <a:pt x="44756" y="15561"/>
                    <a:pt x="45446" y="13395"/>
                    <a:pt x="46113" y="11192"/>
                  </a:cubicBezTo>
                  <a:cubicBezTo>
                    <a:pt x="41672" y="10620"/>
                    <a:pt x="37243" y="9846"/>
                    <a:pt x="32861" y="8870"/>
                  </a:cubicBezTo>
                  <a:cubicBezTo>
                    <a:pt x="22146" y="6489"/>
                    <a:pt x="11502" y="3810"/>
                    <a:pt x="12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92;p28"/>
            <p:cNvSpPr/>
            <p:nvPr/>
          </p:nvSpPr>
          <p:spPr>
            <a:xfrm>
              <a:off x="2507390" y="1989519"/>
              <a:ext cx="504057" cy="504039"/>
            </a:xfrm>
            <a:custGeom>
              <a:avLst/>
              <a:gdLst/>
              <a:ahLst/>
              <a:cxnLst/>
              <a:rect l="l" t="t" r="r" b="b"/>
              <a:pathLst>
                <a:path w="27612" h="27611" extrusionOk="0">
                  <a:moveTo>
                    <a:pt x="13800" y="0"/>
                  </a:moveTo>
                  <a:cubicBezTo>
                    <a:pt x="6180" y="0"/>
                    <a:pt x="1" y="6191"/>
                    <a:pt x="1" y="13811"/>
                  </a:cubicBezTo>
                  <a:cubicBezTo>
                    <a:pt x="1" y="21431"/>
                    <a:pt x="6180" y="27611"/>
                    <a:pt x="13800" y="27611"/>
                  </a:cubicBezTo>
                  <a:cubicBezTo>
                    <a:pt x="21432" y="27611"/>
                    <a:pt x="27611" y="21431"/>
                    <a:pt x="27611" y="13811"/>
                  </a:cubicBezTo>
                  <a:cubicBezTo>
                    <a:pt x="27611" y="6191"/>
                    <a:pt x="21432" y="0"/>
                    <a:pt x="13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93;p28"/>
            <p:cNvSpPr/>
            <p:nvPr/>
          </p:nvSpPr>
          <p:spPr>
            <a:xfrm>
              <a:off x="2555004" y="2037334"/>
              <a:ext cx="408839" cy="408638"/>
            </a:xfrm>
            <a:custGeom>
              <a:avLst/>
              <a:gdLst/>
              <a:ahLst/>
              <a:cxnLst/>
              <a:rect l="l" t="t" r="r" b="b"/>
              <a:pathLst>
                <a:path w="22396" h="22385" extrusionOk="0">
                  <a:moveTo>
                    <a:pt x="11192" y="0"/>
                  </a:moveTo>
                  <a:cubicBezTo>
                    <a:pt x="5013" y="0"/>
                    <a:pt x="0" y="5013"/>
                    <a:pt x="0" y="11192"/>
                  </a:cubicBezTo>
                  <a:cubicBezTo>
                    <a:pt x="0" y="17372"/>
                    <a:pt x="5013" y="22384"/>
                    <a:pt x="11192" y="22384"/>
                  </a:cubicBezTo>
                  <a:cubicBezTo>
                    <a:pt x="17383" y="22384"/>
                    <a:pt x="22396" y="17372"/>
                    <a:pt x="22396" y="11192"/>
                  </a:cubicBezTo>
                  <a:cubicBezTo>
                    <a:pt x="22396" y="5013"/>
                    <a:pt x="17383" y="0"/>
                    <a:pt x="11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ZoneTexte 28"/>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23891384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34" name="Google Shape;634;p26"/>
          <p:cNvSpPr txBox="1">
            <a:spLocks noGrp="1"/>
          </p:cNvSpPr>
          <p:nvPr>
            <p:ph type="title"/>
          </p:nvPr>
        </p:nvSpPr>
        <p:spPr>
          <a:xfrm>
            <a:off x="602297" y="377546"/>
            <a:ext cx="7708500" cy="481200"/>
          </a:xfrm>
          <a:prstGeom prst="rect">
            <a:avLst/>
          </a:prstGeom>
        </p:spPr>
        <p:txBody>
          <a:bodyPr spcFirstLastPara="1" wrap="square" lIns="91425" tIns="91425" rIns="91425" bIns="91425" anchor="ctr" anchorCtr="0">
            <a:noAutofit/>
          </a:bodyPr>
          <a:lstStyle/>
          <a:p>
            <a:pPr>
              <a:buClr>
                <a:schemeClr val="dk1"/>
              </a:buClr>
              <a:buSzPts val="1100"/>
            </a:pPr>
            <a:r>
              <a:rPr lang="en-US" dirty="0" smtClean="0">
                <a:solidFill>
                  <a:srgbClr val="23295F"/>
                </a:solidFill>
              </a:rPr>
              <a:t>Average </a:t>
            </a:r>
            <a:r>
              <a:rPr lang="en-US" dirty="0">
                <a:solidFill>
                  <a:srgbClr val="23295F"/>
                </a:solidFill>
              </a:rPr>
              <a:t>Payload Mass by F9 </a:t>
            </a:r>
            <a:r>
              <a:rPr lang="en-US" dirty="0" smtClean="0">
                <a:solidFill>
                  <a:srgbClr val="23295F"/>
                </a:solidFill>
              </a:rPr>
              <a:t>v1.1</a:t>
            </a:r>
            <a:endParaRPr dirty="0">
              <a:solidFill>
                <a:srgbClr val="23295F"/>
              </a:solidFill>
            </a:endParaRPr>
          </a:p>
        </p:txBody>
      </p:sp>
      <p:cxnSp>
        <p:nvCxnSpPr>
          <p:cNvPr id="3" name="Connecteur droit 2"/>
          <p:cNvCxnSpPr/>
          <p:nvPr/>
        </p:nvCxnSpPr>
        <p:spPr>
          <a:xfrm flipV="1">
            <a:off x="602297" y="966022"/>
            <a:ext cx="7973890" cy="49088"/>
          </a:xfrm>
          <a:prstGeom prst="line">
            <a:avLst/>
          </a:prstGeom>
          <a:ln w="12700">
            <a:solidFill>
              <a:srgbClr val="23295F"/>
            </a:solidFill>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1511784" y="4034481"/>
            <a:ext cx="6851682" cy="58477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smtClean="0">
                <a:latin typeface="Roboto"/>
                <a:ea typeface="Roboto"/>
                <a:cs typeface="Roboto"/>
              </a:rPr>
              <a:t>We </a:t>
            </a:r>
            <a:r>
              <a:rPr lang="en-US" sz="1600" dirty="0">
                <a:latin typeface="Roboto"/>
                <a:ea typeface="Roboto"/>
                <a:cs typeface="Roboto"/>
              </a:rPr>
              <a:t>calculated the average payload mass carried by booster version </a:t>
            </a:r>
            <a:r>
              <a:rPr lang="en-US" sz="1600" b="1" dirty="0">
                <a:latin typeface="Roboto"/>
                <a:ea typeface="Roboto"/>
                <a:cs typeface="Roboto"/>
              </a:rPr>
              <a:t>F9 v1.1 as </a:t>
            </a:r>
            <a:r>
              <a:rPr lang="en-US" sz="1600" b="1" dirty="0" smtClean="0">
                <a:latin typeface="Roboto"/>
                <a:ea typeface="Roboto"/>
                <a:cs typeface="Roboto"/>
              </a:rPr>
              <a:t>2928.4</a:t>
            </a:r>
            <a:endParaRPr lang="en-US" sz="1600" b="1" dirty="0">
              <a:latin typeface="Roboto"/>
              <a:ea typeface="Roboto"/>
              <a:cs typeface="Roboto"/>
            </a:endParaRPr>
          </a:p>
        </p:txBody>
      </p:sp>
      <p:grpSp>
        <p:nvGrpSpPr>
          <p:cNvPr id="5" name="Google Shape;80;p16"/>
          <p:cNvGrpSpPr/>
          <p:nvPr/>
        </p:nvGrpSpPr>
        <p:grpSpPr>
          <a:xfrm rot="1867131">
            <a:off x="639278" y="3760985"/>
            <a:ext cx="520296" cy="1131766"/>
            <a:chOff x="3240878" y="1617772"/>
            <a:chExt cx="1195342" cy="2963146"/>
          </a:xfrm>
        </p:grpSpPr>
        <p:sp>
          <p:nvSpPr>
            <p:cNvPr id="6" name="Google Shape;81;p16"/>
            <p:cNvSpPr/>
            <p:nvPr/>
          </p:nvSpPr>
          <p:spPr>
            <a:xfrm>
              <a:off x="3632077" y="3971052"/>
              <a:ext cx="414366" cy="609867"/>
            </a:xfrm>
            <a:custGeom>
              <a:avLst/>
              <a:gdLst/>
              <a:ahLst/>
              <a:cxnLst/>
              <a:rect l="l" t="t" r="r" b="b"/>
              <a:pathLst>
                <a:path w="31267" h="46019" extrusionOk="0">
                  <a:moveTo>
                    <a:pt x="31266" y="15502"/>
                  </a:moveTo>
                  <a:cubicBezTo>
                    <a:pt x="31266" y="6942"/>
                    <a:pt x="24265" y="0"/>
                    <a:pt x="15633" y="0"/>
                  </a:cubicBezTo>
                  <a:cubicBezTo>
                    <a:pt x="7001" y="0"/>
                    <a:pt x="0" y="6942"/>
                    <a:pt x="0" y="15502"/>
                  </a:cubicBezTo>
                  <a:cubicBezTo>
                    <a:pt x="0" y="24063"/>
                    <a:pt x="15633" y="46018"/>
                    <a:pt x="15633" y="46018"/>
                  </a:cubicBezTo>
                  <a:cubicBezTo>
                    <a:pt x="15633" y="46018"/>
                    <a:pt x="31266" y="24063"/>
                    <a:pt x="31266" y="15502"/>
                  </a:cubicBezTo>
                  <a:close/>
                </a:path>
              </a:pathLst>
            </a:custGeom>
            <a:gradFill>
              <a:gsLst>
                <a:gs pos="0">
                  <a:srgbClr val="FCBD24"/>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2;p16"/>
            <p:cNvSpPr/>
            <p:nvPr/>
          </p:nvSpPr>
          <p:spPr>
            <a:xfrm>
              <a:off x="3617760" y="3691633"/>
              <a:ext cx="441577" cy="327679"/>
            </a:xfrm>
            <a:custGeom>
              <a:avLst/>
              <a:gdLst/>
              <a:ahLst/>
              <a:cxnLst/>
              <a:rect l="l" t="t" r="r" b="b"/>
              <a:pathLst>
                <a:path w="25111" h="18634" extrusionOk="0">
                  <a:moveTo>
                    <a:pt x="7132" y="0"/>
                  </a:moveTo>
                  <a:lnTo>
                    <a:pt x="0" y="18633"/>
                  </a:lnTo>
                  <a:lnTo>
                    <a:pt x="25111" y="18633"/>
                  </a:lnTo>
                  <a:lnTo>
                    <a:pt x="179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3;p16"/>
            <p:cNvSpPr/>
            <p:nvPr/>
          </p:nvSpPr>
          <p:spPr>
            <a:xfrm>
              <a:off x="3632409" y="3552388"/>
              <a:ext cx="412280" cy="196407"/>
            </a:xfrm>
            <a:custGeom>
              <a:avLst/>
              <a:gdLst/>
              <a:ahLst/>
              <a:cxnLst/>
              <a:rect l="l" t="t" r="r" b="b"/>
              <a:pathLst>
                <a:path w="23445" h="11169" extrusionOk="0">
                  <a:moveTo>
                    <a:pt x="1" y="0"/>
                  </a:moveTo>
                  <a:lnTo>
                    <a:pt x="1" y="11168"/>
                  </a:lnTo>
                  <a:lnTo>
                    <a:pt x="23444" y="11168"/>
                  </a:lnTo>
                  <a:lnTo>
                    <a:pt x="234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4;p16"/>
            <p:cNvSpPr/>
            <p:nvPr/>
          </p:nvSpPr>
          <p:spPr>
            <a:xfrm>
              <a:off x="3240878" y="3009672"/>
              <a:ext cx="414355" cy="1045833"/>
            </a:xfrm>
            <a:custGeom>
              <a:avLst/>
              <a:gdLst/>
              <a:ahLst/>
              <a:cxnLst/>
              <a:rect l="l" t="t" r="r" b="b"/>
              <a:pathLst>
                <a:path w="23563" h="59473" extrusionOk="0">
                  <a:moveTo>
                    <a:pt x="22027" y="1"/>
                  </a:moveTo>
                  <a:lnTo>
                    <a:pt x="5644" y="15943"/>
                  </a:lnTo>
                  <a:cubicBezTo>
                    <a:pt x="1572" y="19908"/>
                    <a:pt x="0" y="25778"/>
                    <a:pt x="1536" y="31254"/>
                  </a:cubicBezTo>
                  <a:lnTo>
                    <a:pt x="9466" y="59472"/>
                  </a:lnTo>
                  <a:lnTo>
                    <a:pt x="11168" y="35541"/>
                  </a:lnTo>
                  <a:cubicBezTo>
                    <a:pt x="11454" y="31623"/>
                    <a:pt x="13252" y="27956"/>
                    <a:pt x="16169" y="25337"/>
                  </a:cubicBezTo>
                  <a:lnTo>
                    <a:pt x="23563" y="18693"/>
                  </a:lnTo>
                  <a:lnTo>
                    <a:pt x="220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p16"/>
            <p:cNvSpPr/>
            <p:nvPr/>
          </p:nvSpPr>
          <p:spPr>
            <a:xfrm>
              <a:off x="4021865" y="3009672"/>
              <a:ext cx="414355" cy="1045833"/>
            </a:xfrm>
            <a:custGeom>
              <a:avLst/>
              <a:gdLst/>
              <a:ahLst/>
              <a:cxnLst/>
              <a:rect l="l" t="t" r="r" b="b"/>
              <a:pathLst>
                <a:path w="23563" h="59473" extrusionOk="0">
                  <a:moveTo>
                    <a:pt x="1536" y="1"/>
                  </a:moveTo>
                  <a:lnTo>
                    <a:pt x="0" y="18693"/>
                  </a:lnTo>
                  <a:lnTo>
                    <a:pt x="7394" y="25337"/>
                  </a:lnTo>
                  <a:cubicBezTo>
                    <a:pt x="10311" y="27956"/>
                    <a:pt x="12109" y="31623"/>
                    <a:pt x="12395" y="35541"/>
                  </a:cubicBezTo>
                  <a:lnTo>
                    <a:pt x="14097" y="59472"/>
                  </a:lnTo>
                  <a:lnTo>
                    <a:pt x="22027" y="31254"/>
                  </a:lnTo>
                  <a:cubicBezTo>
                    <a:pt x="23563" y="25778"/>
                    <a:pt x="21991" y="19908"/>
                    <a:pt x="17919" y="15943"/>
                  </a:cubicBezTo>
                  <a:lnTo>
                    <a:pt x="15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6;p16"/>
            <p:cNvSpPr/>
            <p:nvPr/>
          </p:nvSpPr>
          <p:spPr>
            <a:xfrm>
              <a:off x="3404813" y="2080860"/>
              <a:ext cx="870792" cy="1544332"/>
            </a:xfrm>
            <a:custGeom>
              <a:avLst/>
              <a:gdLst/>
              <a:ahLst/>
              <a:cxnLst/>
              <a:rect l="l" t="t" r="r" b="b"/>
              <a:pathLst>
                <a:path w="49519" h="87821" extrusionOk="0">
                  <a:moveTo>
                    <a:pt x="6240" y="1"/>
                  </a:moveTo>
                  <a:cubicBezTo>
                    <a:pt x="1275" y="17181"/>
                    <a:pt x="1" y="44625"/>
                    <a:pt x="11347" y="87821"/>
                  </a:cubicBezTo>
                  <a:lnTo>
                    <a:pt x="38244" y="87821"/>
                  </a:lnTo>
                  <a:cubicBezTo>
                    <a:pt x="49519" y="44863"/>
                    <a:pt x="47959" y="17312"/>
                    <a:pt x="428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7;p16"/>
            <p:cNvSpPr/>
            <p:nvPr/>
          </p:nvSpPr>
          <p:spPr>
            <a:xfrm>
              <a:off x="3516835" y="1617772"/>
              <a:ext cx="643418" cy="463083"/>
            </a:xfrm>
            <a:custGeom>
              <a:avLst/>
              <a:gdLst/>
              <a:ahLst/>
              <a:cxnLst/>
              <a:rect l="l" t="t" r="r" b="b"/>
              <a:pathLst>
                <a:path w="36589" h="26334" extrusionOk="0">
                  <a:moveTo>
                    <a:pt x="18441" y="1"/>
                  </a:moveTo>
                  <a:cubicBezTo>
                    <a:pt x="17579" y="1"/>
                    <a:pt x="16717" y="266"/>
                    <a:pt x="15979" y="795"/>
                  </a:cubicBezTo>
                  <a:cubicBezTo>
                    <a:pt x="12014" y="3628"/>
                    <a:pt x="4501" y="10784"/>
                    <a:pt x="0" y="26334"/>
                  </a:cubicBezTo>
                  <a:lnTo>
                    <a:pt x="36588" y="26334"/>
                  </a:lnTo>
                  <a:cubicBezTo>
                    <a:pt x="32064" y="11129"/>
                    <a:pt x="24789" y="3819"/>
                    <a:pt x="21003" y="878"/>
                  </a:cubicBezTo>
                  <a:cubicBezTo>
                    <a:pt x="20247" y="293"/>
                    <a:pt x="19345" y="1"/>
                    <a:pt x="184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p16"/>
            <p:cNvSpPr/>
            <p:nvPr/>
          </p:nvSpPr>
          <p:spPr>
            <a:xfrm>
              <a:off x="3632620" y="2315367"/>
              <a:ext cx="411858" cy="411841"/>
            </a:xfrm>
            <a:custGeom>
              <a:avLst/>
              <a:gdLst/>
              <a:ahLst/>
              <a:cxnLst/>
              <a:rect l="l" t="t" r="r" b="b"/>
              <a:pathLst>
                <a:path w="23421" h="23420" extrusionOk="0">
                  <a:moveTo>
                    <a:pt x="11705" y="0"/>
                  </a:moveTo>
                  <a:cubicBezTo>
                    <a:pt x="5239" y="0"/>
                    <a:pt x="1" y="5239"/>
                    <a:pt x="1" y="11704"/>
                  </a:cubicBezTo>
                  <a:cubicBezTo>
                    <a:pt x="1" y="18169"/>
                    <a:pt x="5239" y="23420"/>
                    <a:pt x="11705" y="23420"/>
                  </a:cubicBezTo>
                  <a:cubicBezTo>
                    <a:pt x="18182" y="23420"/>
                    <a:pt x="23420" y="18169"/>
                    <a:pt x="23420" y="11704"/>
                  </a:cubicBezTo>
                  <a:cubicBezTo>
                    <a:pt x="23420" y="5239"/>
                    <a:pt x="18182" y="0"/>
                    <a:pt x="11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9;p16"/>
            <p:cNvSpPr/>
            <p:nvPr/>
          </p:nvSpPr>
          <p:spPr>
            <a:xfrm>
              <a:off x="3664661" y="2347408"/>
              <a:ext cx="347568" cy="347568"/>
            </a:xfrm>
            <a:custGeom>
              <a:avLst/>
              <a:gdLst/>
              <a:ahLst/>
              <a:cxnLst/>
              <a:rect l="l" t="t" r="r" b="b"/>
              <a:pathLst>
                <a:path w="19765" h="19765" extrusionOk="0">
                  <a:moveTo>
                    <a:pt x="9883" y="0"/>
                  </a:moveTo>
                  <a:cubicBezTo>
                    <a:pt x="4429" y="0"/>
                    <a:pt x="0" y="4429"/>
                    <a:pt x="0" y="9882"/>
                  </a:cubicBezTo>
                  <a:cubicBezTo>
                    <a:pt x="0" y="15347"/>
                    <a:pt x="4429" y="19764"/>
                    <a:pt x="9883" y="19764"/>
                  </a:cubicBezTo>
                  <a:cubicBezTo>
                    <a:pt x="15347" y="19764"/>
                    <a:pt x="19765" y="15347"/>
                    <a:pt x="19765" y="9882"/>
                  </a:cubicBezTo>
                  <a:cubicBezTo>
                    <a:pt x="19765" y="4429"/>
                    <a:pt x="15347" y="0"/>
                    <a:pt x="9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0;p16"/>
            <p:cNvSpPr/>
            <p:nvPr/>
          </p:nvSpPr>
          <p:spPr>
            <a:xfrm>
              <a:off x="3632620" y="2879221"/>
              <a:ext cx="411858" cy="411858"/>
            </a:xfrm>
            <a:custGeom>
              <a:avLst/>
              <a:gdLst/>
              <a:ahLst/>
              <a:cxnLst/>
              <a:rect l="l" t="t" r="r" b="b"/>
              <a:pathLst>
                <a:path w="23421" h="23421" extrusionOk="0">
                  <a:moveTo>
                    <a:pt x="11705" y="1"/>
                  </a:moveTo>
                  <a:cubicBezTo>
                    <a:pt x="5239" y="1"/>
                    <a:pt x="1" y="5240"/>
                    <a:pt x="1" y="11705"/>
                  </a:cubicBezTo>
                  <a:cubicBezTo>
                    <a:pt x="1" y="18170"/>
                    <a:pt x="5239" y="23420"/>
                    <a:pt x="11705" y="23420"/>
                  </a:cubicBezTo>
                  <a:cubicBezTo>
                    <a:pt x="18182" y="23420"/>
                    <a:pt x="23420" y="18170"/>
                    <a:pt x="23420" y="11705"/>
                  </a:cubicBezTo>
                  <a:cubicBezTo>
                    <a:pt x="23420" y="5240"/>
                    <a:pt x="18182" y="1"/>
                    <a:pt x="117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1;p16"/>
            <p:cNvSpPr/>
            <p:nvPr/>
          </p:nvSpPr>
          <p:spPr>
            <a:xfrm>
              <a:off x="3664661" y="2911262"/>
              <a:ext cx="347568" cy="347568"/>
            </a:xfrm>
            <a:custGeom>
              <a:avLst/>
              <a:gdLst/>
              <a:ahLst/>
              <a:cxnLst/>
              <a:rect l="l" t="t" r="r" b="b"/>
              <a:pathLst>
                <a:path w="19765" h="19765" extrusionOk="0">
                  <a:moveTo>
                    <a:pt x="9883" y="1"/>
                  </a:moveTo>
                  <a:cubicBezTo>
                    <a:pt x="4429" y="1"/>
                    <a:pt x="0" y="4430"/>
                    <a:pt x="0" y="9883"/>
                  </a:cubicBezTo>
                  <a:cubicBezTo>
                    <a:pt x="0" y="15348"/>
                    <a:pt x="4429" y="19765"/>
                    <a:pt x="9883" y="19765"/>
                  </a:cubicBezTo>
                  <a:cubicBezTo>
                    <a:pt x="15347" y="19765"/>
                    <a:pt x="19765" y="15348"/>
                    <a:pt x="19765" y="9883"/>
                  </a:cubicBezTo>
                  <a:cubicBezTo>
                    <a:pt x="19765" y="4430"/>
                    <a:pt x="15347" y="1"/>
                    <a:pt x="98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 name="Picture 5">
            <a:extLst>
              <a:ext uri="{FF2B5EF4-FFF2-40B4-BE49-F238E27FC236}">
                <a16:creationId xmlns="" xmlns:a16="http://schemas.microsoft.com/office/drawing/2014/main" id="{0AAB3F00-59E3-4E6C-BD22-2D4FB041F6E4}"/>
              </a:ext>
            </a:extLst>
          </p:cNvPr>
          <p:cNvPicPr>
            <a:picLocks noChangeAspect="1"/>
          </p:cNvPicPr>
          <p:nvPr/>
        </p:nvPicPr>
        <p:blipFill>
          <a:blip r:embed="rId3"/>
          <a:stretch>
            <a:fillRect/>
          </a:stretch>
        </p:blipFill>
        <p:spPr>
          <a:xfrm>
            <a:off x="1511784" y="1351167"/>
            <a:ext cx="6019331" cy="2418879"/>
          </a:xfrm>
          <a:prstGeom prst="rect">
            <a:avLst/>
          </a:prstGeom>
          <a:effectLst/>
        </p:spPr>
      </p:pic>
      <p:pic>
        <p:nvPicPr>
          <p:cNvPr id="20" name="Picture 2" descr="IDEAS? What Should We Do N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oogle Shape;686;p28"/>
          <p:cNvGrpSpPr/>
          <p:nvPr/>
        </p:nvGrpSpPr>
        <p:grpSpPr>
          <a:xfrm rot="15474317" flipH="1">
            <a:off x="7856954" y="-40864"/>
            <a:ext cx="1138688" cy="1511933"/>
            <a:chOff x="1524875" y="1457426"/>
            <a:chExt cx="1866751" cy="2781328"/>
          </a:xfrm>
        </p:grpSpPr>
        <p:sp>
          <p:nvSpPr>
            <p:cNvPr id="22" name="Google Shape;687;p28"/>
            <p:cNvSpPr/>
            <p:nvPr/>
          </p:nvSpPr>
          <p:spPr>
            <a:xfrm>
              <a:off x="2854527" y="2613189"/>
              <a:ext cx="537099" cy="1065745"/>
            </a:xfrm>
            <a:custGeom>
              <a:avLst/>
              <a:gdLst/>
              <a:ahLst/>
              <a:cxnLst/>
              <a:rect l="l" t="t" r="r" b="b"/>
              <a:pathLst>
                <a:path w="29422" h="58381" extrusionOk="0">
                  <a:moveTo>
                    <a:pt x="15092" y="0"/>
                  </a:moveTo>
                  <a:cubicBezTo>
                    <a:pt x="12868" y="0"/>
                    <a:pt x="11026" y="998"/>
                    <a:pt x="11026" y="998"/>
                  </a:cubicBezTo>
                  <a:lnTo>
                    <a:pt x="1" y="31704"/>
                  </a:lnTo>
                  <a:cubicBezTo>
                    <a:pt x="1" y="31704"/>
                    <a:pt x="3283" y="28318"/>
                    <a:pt x="6909" y="28318"/>
                  </a:cubicBezTo>
                  <a:cubicBezTo>
                    <a:pt x="7546" y="28318"/>
                    <a:pt x="8193" y="28423"/>
                    <a:pt x="8835" y="28668"/>
                  </a:cubicBezTo>
                  <a:cubicBezTo>
                    <a:pt x="14512" y="30840"/>
                    <a:pt x="27486" y="58381"/>
                    <a:pt x="28539" y="58381"/>
                  </a:cubicBezTo>
                  <a:cubicBezTo>
                    <a:pt x="28548" y="58381"/>
                    <a:pt x="28556" y="58379"/>
                    <a:pt x="28564" y="58374"/>
                  </a:cubicBezTo>
                  <a:cubicBezTo>
                    <a:pt x="29421" y="57874"/>
                    <a:pt x="23099" y="5630"/>
                    <a:pt x="19622" y="1927"/>
                  </a:cubicBezTo>
                  <a:cubicBezTo>
                    <a:pt x="18231" y="445"/>
                    <a:pt x="16576" y="0"/>
                    <a:pt x="150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88;p28"/>
            <p:cNvSpPr/>
            <p:nvPr/>
          </p:nvSpPr>
          <p:spPr>
            <a:xfrm>
              <a:off x="2006785" y="3113096"/>
              <a:ext cx="955923" cy="1125658"/>
            </a:xfrm>
            <a:custGeom>
              <a:avLst/>
              <a:gdLst/>
              <a:ahLst/>
              <a:cxnLst/>
              <a:rect l="l" t="t" r="r" b="b"/>
              <a:pathLst>
                <a:path w="52365" h="61663" extrusionOk="0">
                  <a:moveTo>
                    <a:pt x="41863" y="6882"/>
                  </a:moveTo>
                  <a:lnTo>
                    <a:pt x="14705" y="0"/>
                  </a:lnTo>
                  <a:cubicBezTo>
                    <a:pt x="14705" y="0"/>
                    <a:pt x="0" y="5096"/>
                    <a:pt x="4823" y="19384"/>
                  </a:cubicBezTo>
                  <a:cubicBezTo>
                    <a:pt x="5311" y="20824"/>
                    <a:pt x="6989" y="15597"/>
                    <a:pt x="12264" y="17669"/>
                  </a:cubicBezTo>
                  <a:cubicBezTo>
                    <a:pt x="17526" y="19729"/>
                    <a:pt x="16622" y="25765"/>
                    <a:pt x="10287" y="31635"/>
                  </a:cubicBezTo>
                  <a:cubicBezTo>
                    <a:pt x="3953" y="37517"/>
                    <a:pt x="3453" y="43994"/>
                    <a:pt x="5061" y="46685"/>
                  </a:cubicBezTo>
                  <a:cubicBezTo>
                    <a:pt x="5573" y="47542"/>
                    <a:pt x="6335" y="39565"/>
                    <a:pt x="12526" y="40648"/>
                  </a:cubicBezTo>
                  <a:cubicBezTo>
                    <a:pt x="16050" y="41267"/>
                    <a:pt x="15657" y="46006"/>
                    <a:pt x="13514" y="48661"/>
                  </a:cubicBezTo>
                  <a:cubicBezTo>
                    <a:pt x="9311" y="53852"/>
                    <a:pt x="11169" y="60270"/>
                    <a:pt x="13526" y="61651"/>
                  </a:cubicBezTo>
                  <a:cubicBezTo>
                    <a:pt x="16133" y="61663"/>
                    <a:pt x="21444" y="56686"/>
                    <a:pt x="19729" y="50233"/>
                  </a:cubicBezTo>
                  <a:cubicBezTo>
                    <a:pt x="18777" y="46661"/>
                    <a:pt x="21265" y="42482"/>
                    <a:pt x="24944" y="43791"/>
                  </a:cubicBezTo>
                  <a:cubicBezTo>
                    <a:pt x="30873" y="45899"/>
                    <a:pt x="27242" y="53043"/>
                    <a:pt x="28099" y="52531"/>
                  </a:cubicBezTo>
                  <a:cubicBezTo>
                    <a:pt x="30790" y="50923"/>
                    <a:pt x="33433" y="44982"/>
                    <a:pt x="30671" y="36802"/>
                  </a:cubicBezTo>
                  <a:cubicBezTo>
                    <a:pt x="27909" y="28623"/>
                    <a:pt x="29980" y="22884"/>
                    <a:pt x="35600" y="23587"/>
                  </a:cubicBezTo>
                  <a:cubicBezTo>
                    <a:pt x="41208" y="24277"/>
                    <a:pt x="40196" y="29671"/>
                    <a:pt x="41303" y="28635"/>
                  </a:cubicBezTo>
                  <a:cubicBezTo>
                    <a:pt x="52364" y="18372"/>
                    <a:pt x="41863" y="6882"/>
                    <a:pt x="41863" y="6882"/>
                  </a:cubicBezTo>
                  <a:close/>
                </a:path>
              </a:pathLst>
            </a:custGeom>
            <a:gradFill>
              <a:gsLst>
                <a:gs pos="0">
                  <a:srgbClr val="FCBD24"/>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89;p28"/>
            <p:cNvSpPr/>
            <p:nvPr/>
          </p:nvSpPr>
          <p:spPr>
            <a:xfrm>
              <a:off x="1524875" y="2377896"/>
              <a:ext cx="789857" cy="834546"/>
            </a:xfrm>
            <a:custGeom>
              <a:avLst/>
              <a:gdLst/>
              <a:ahLst/>
              <a:cxnLst/>
              <a:rect l="l" t="t" r="r" b="b"/>
              <a:pathLst>
                <a:path w="43268" h="45716" extrusionOk="0">
                  <a:moveTo>
                    <a:pt x="37197" y="0"/>
                  </a:moveTo>
                  <a:cubicBezTo>
                    <a:pt x="36585" y="0"/>
                    <a:pt x="35936" y="98"/>
                    <a:pt x="35255" y="325"/>
                  </a:cubicBezTo>
                  <a:cubicBezTo>
                    <a:pt x="30445" y="1920"/>
                    <a:pt x="0" y="44830"/>
                    <a:pt x="500" y="45688"/>
                  </a:cubicBezTo>
                  <a:cubicBezTo>
                    <a:pt x="512" y="45707"/>
                    <a:pt x="536" y="45716"/>
                    <a:pt x="571" y="45716"/>
                  </a:cubicBezTo>
                  <a:cubicBezTo>
                    <a:pt x="2089" y="45716"/>
                    <a:pt x="25012" y="28945"/>
                    <a:pt x="31585" y="28945"/>
                  </a:cubicBezTo>
                  <a:cubicBezTo>
                    <a:pt x="31733" y="28945"/>
                    <a:pt x="31873" y="28954"/>
                    <a:pt x="32004" y="28971"/>
                  </a:cubicBezTo>
                  <a:cubicBezTo>
                    <a:pt x="36564" y="29567"/>
                    <a:pt x="38327" y="35841"/>
                    <a:pt x="38327" y="35841"/>
                  </a:cubicBezTo>
                  <a:lnTo>
                    <a:pt x="43268" y="3599"/>
                  </a:lnTo>
                  <a:cubicBezTo>
                    <a:pt x="43268" y="3599"/>
                    <a:pt x="40915" y="0"/>
                    <a:pt x="371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90;p28"/>
            <p:cNvSpPr/>
            <p:nvPr/>
          </p:nvSpPr>
          <p:spPr>
            <a:xfrm>
              <a:off x="2178071" y="1457426"/>
              <a:ext cx="1020035" cy="1828476"/>
            </a:xfrm>
            <a:custGeom>
              <a:avLst/>
              <a:gdLst/>
              <a:ahLst/>
              <a:cxnLst/>
              <a:rect l="l" t="t" r="r" b="b"/>
              <a:pathLst>
                <a:path w="55877" h="100163" extrusionOk="0">
                  <a:moveTo>
                    <a:pt x="42613" y="1"/>
                  </a:moveTo>
                  <a:cubicBezTo>
                    <a:pt x="42505" y="1"/>
                    <a:pt x="42402" y="25"/>
                    <a:pt x="42327" y="70"/>
                  </a:cubicBezTo>
                  <a:cubicBezTo>
                    <a:pt x="42327" y="70"/>
                    <a:pt x="26373" y="10762"/>
                    <a:pt x="14514" y="28657"/>
                  </a:cubicBezTo>
                  <a:cubicBezTo>
                    <a:pt x="2656" y="46540"/>
                    <a:pt x="1" y="89331"/>
                    <a:pt x="1" y="89331"/>
                  </a:cubicBezTo>
                  <a:cubicBezTo>
                    <a:pt x="1" y="89331"/>
                    <a:pt x="5430" y="95594"/>
                    <a:pt x="17765" y="98713"/>
                  </a:cubicBezTo>
                  <a:cubicBezTo>
                    <a:pt x="22073" y="99807"/>
                    <a:pt x="25819" y="100163"/>
                    <a:pt x="28870" y="100163"/>
                  </a:cubicBezTo>
                  <a:cubicBezTo>
                    <a:pt x="34555" y="100163"/>
                    <a:pt x="37827" y="98927"/>
                    <a:pt x="37827" y="98927"/>
                  </a:cubicBezTo>
                  <a:cubicBezTo>
                    <a:pt x="37827" y="98927"/>
                    <a:pt x="55877" y="60042"/>
                    <a:pt x="53972" y="38658"/>
                  </a:cubicBezTo>
                  <a:cubicBezTo>
                    <a:pt x="52067" y="17275"/>
                    <a:pt x="43137" y="272"/>
                    <a:pt x="43137" y="272"/>
                  </a:cubicBezTo>
                  <a:cubicBezTo>
                    <a:pt x="43044" y="86"/>
                    <a:pt x="42818" y="1"/>
                    <a:pt x="426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91;p28"/>
            <p:cNvSpPr/>
            <p:nvPr/>
          </p:nvSpPr>
          <p:spPr>
            <a:xfrm>
              <a:off x="2234595" y="2508815"/>
              <a:ext cx="841811" cy="322548"/>
            </a:xfrm>
            <a:custGeom>
              <a:avLst/>
              <a:gdLst/>
              <a:ahLst/>
              <a:cxnLst/>
              <a:rect l="l" t="t" r="r" b="b"/>
              <a:pathLst>
                <a:path w="46114" h="17669" extrusionOk="0">
                  <a:moveTo>
                    <a:pt x="1215" y="0"/>
                  </a:moveTo>
                  <a:cubicBezTo>
                    <a:pt x="774" y="2167"/>
                    <a:pt x="369" y="4322"/>
                    <a:pt x="0" y="6429"/>
                  </a:cubicBezTo>
                  <a:cubicBezTo>
                    <a:pt x="14133" y="12013"/>
                    <a:pt x="29028" y="15300"/>
                    <a:pt x="44053" y="17669"/>
                  </a:cubicBezTo>
                  <a:cubicBezTo>
                    <a:pt x="44756" y="15561"/>
                    <a:pt x="45446" y="13395"/>
                    <a:pt x="46113" y="11192"/>
                  </a:cubicBezTo>
                  <a:cubicBezTo>
                    <a:pt x="41672" y="10620"/>
                    <a:pt x="37243" y="9846"/>
                    <a:pt x="32861" y="8870"/>
                  </a:cubicBezTo>
                  <a:cubicBezTo>
                    <a:pt x="22146" y="6489"/>
                    <a:pt x="11502" y="3810"/>
                    <a:pt x="12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92;p28"/>
            <p:cNvSpPr/>
            <p:nvPr/>
          </p:nvSpPr>
          <p:spPr>
            <a:xfrm>
              <a:off x="2507390" y="1989519"/>
              <a:ext cx="504057" cy="504039"/>
            </a:xfrm>
            <a:custGeom>
              <a:avLst/>
              <a:gdLst/>
              <a:ahLst/>
              <a:cxnLst/>
              <a:rect l="l" t="t" r="r" b="b"/>
              <a:pathLst>
                <a:path w="27612" h="27611" extrusionOk="0">
                  <a:moveTo>
                    <a:pt x="13800" y="0"/>
                  </a:moveTo>
                  <a:cubicBezTo>
                    <a:pt x="6180" y="0"/>
                    <a:pt x="1" y="6191"/>
                    <a:pt x="1" y="13811"/>
                  </a:cubicBezTo>
                  <a:cubicBezTo>
                    <a:pt x="1" y="21431"/>
                    <a:pt x="6180" y="27611"/>
                    <a:pt x="13800" y="27611"/>
                  </a:cubicBezTo>
                  <a:cubicBezTo>
                    <a:pt x="21432" y="27611"/>
                    <a:pt x="27611" y="21431"/>
                    <a:pt x="27611" y="13811"/>
                  </a:cubicBezTo>
                  <a:cubicBezTo>
                    <a:pt x="27611" y="6191"/>
                    <a:pt x="21432" y="0"/>
                    <a:pt x="13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93;p28"/>
            <p:cNvSpPr/>
            <p:nvPr/>
          </p:nvSpPr>
          <p:spPr>
            <a:xfrm>
              <a:off x="2555004" y="2037334"/>
              <a:ext cx="408839" cy="408638"/>
            </a:xfrm>
            <a:custGeom>
              <a:avLst/>
              <a:gdLst/>
              <a:ahLst/>
              <a:cxnLst/>
              <a:rect l="l" t="t" r="r" b="b"/>
              <a:pathLst>
                <a:path w="22396" h="22385" extrusionOk="0">
                  <a:moveTo>
                    <a:pt x="11192" y="0"/>
                  </a:moveTo>
                  <a:cubicBezTo>
                    <a:pt x="5013" y="0"/>
                    <a:pt x="0" y="5013"/>
                    <a:pt x="0" y="11192"/>
                  </a:cubicBezTo>
                  <a:cubicBezTo>
                    <a:pt x="0" y="17372"/>
                    <a:pt x="5013" y="22384"/>
                    <a:pt x="11192" y="22384"/>
                  </a:cubicBezTo>
                  <a:cubicBezTo>
                    <a:pt x="17383" y="22384"/>
                    <a:pt x="22396" y="17372"/>
                    <a:pt x="22396" y="11192"/>
                  </a:cubicBezTo>
                  <a:cubicBezTo>
                    <a:pt x="22396" y="5013"/>
                    <a:pt x="17383" y="0"/>
                    <a:pt x="11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ZoneTexte 28"/>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42500782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34" name="Google Shape;634;p26"/>
          <p:cNvSpPr txBox="1">
            <a:spLocks noGrp="1"/>
          </p:cNvSpPr>
          <p:nvPr>
            <p:ph type="title"/>
          </p:nvPr>
        </p:nvSpPr>
        <p:spPr>
          <a:xfrm>
            <a:off x="602297" y="377546"/>
            <a:ext cx="7708500" cy="481200"/>
          </a:xfrm>
          <a:prstGeom prst="rect">
            <a:avLst/>
          </a:prstGeom>
        </p:spPr>
        <p:txBody>
          <a:bodyPr spcFirstLastPara="1" wrap="square" lIns="91425" tIns="91425" rIns="91425" bIns="91425" anchor="ctr" anchorCtr="0">
            <a:noAutofit/>
          </a:bodyPr>
          <a:lstStyle/>
          <a:p>
            <a:pPr>
              <a:buClr>
                <a:schemeClr val="dk1"/>
              </a:buClr>
              <a:buSzPts val="1100"/>
            </a:pPr>
            <a:r>
              <a:rPr lang="en-US" dirty="0" smtClean="0">
                <a:solidFill>
                  <a:srgbClr val="23295F"/>
                </a:solidFill>
              </a:rPr>
              <a:t/>
            </a:r>
            <a:br>
              <a:rPr lang="en-US" dirty="0" smtClean="0">
                <a:solidFill>
                  <a:srgbClr val="23295F"/>
                </a:solidFill>
              </a:rPr>
            </a:br>
            <a:r>
              <a:rPr lang="en-US" dirty="0" smtClean="0">
                <a:solidFill>
                  <a:srgbClr val="23295F"/>
                </a:solidFill>
              </a:rPr>
              <a:t>First </a:t>
            </a:r>
            <a:r>
              <a:rPr lang="en-US" dirty="0">
                <a:solidFill>
                  <a:srgbClr val="23295F"/>
                </a:solidFill>
              </a:rPr>
              <a:t>Successful Ground Landing </a:t>
            </a:r>
            <a:r>
              <a:rPr lang="en-US" dirty="0" smtClean="0">
                <a:solidFill>
                  <a:srgbClr val="23295F"/>
                </a:solidFill>
              </a:rPr>
              <a:t>Date</a:t>
            </a:r>
            <a:r>
              <a:rPr lang="en-US" sz="2800" kern="1200" dirty="0">
                <a:solidFill>
                  <a:srgbClr val="0B49CB"/>
                </a:solidFill>
                <a:latin typeface="Abadi" panose="020B0604020104020204" pitchFamily="34" charset="0"/>
              </a:rPr>
              <a:t/>
            </a:r>
            <a:br>
              <a:rPr lang="en-US" sz="2800" kern="1200" dirty="0">
                <a:solidFill>
                  <a:srgbClr val="0B49CB"/>
                </a:solidFill>
                <a:latin typeface="Abadi" panose="020B0604020104020204" pitchFamily="34" charset="0"/>
              </a:rPr>
            </a:br>
            <a:endParaRPr dirty="0">
              <a:solidFill>
                <a:srgbClr val="23295F"/>
              </a:solidFill>
            </a:endParaRPr>
          </a:p>
        </p:txBody>
      </p:sp>
      <p:cxnSp>
        <p:nvCxnSpPr>
          <p:cNvPr id="3" name="Connecteur droit 2"/>
          <p:cNvCxnSpPr/>
          <p:nvPr/>
        </p:nvCxnSpPr>
        <p:spPr>
          <a:xfrm flipV="1">
            <a:off x="602297" y="966022"/>
            <a:ext cx="7973890" cy="49088"/>
          </a:xfrm>
          <a:prstGeom prst="line">
            <a:avLst/>
          </a:prstGeom>
          <a:ln w="12700">
            <a:solidFill>
              <a:srgbClr val="23295F"/>
            </a:solidFill>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1511784" y="4034481"/>
            <a:ext cx="6851682" cy="58477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smtClean="0">
                <a:latin typeface="Roboto"/>
                <a:ea typeface="Roboto"/>
                <a:cs typeface="Roboto"/>
              </a:rPr>
              <a:t>We </a:t>
            </a:r>
            <a:r>
              <a:rPr lang="en-US" sz="1600" dirty="0">
                <a:latin typeface="Roboto"/>
                <a:ea typeface="Roboto"/>
                <a:cs typeface="Roboto"/>
              </a:rPr>
              <a:t>observed that the dates of the first successful landing outcome on ground pad was </a:t>
            </a:r>
            <a:r>
              <a:rPr lang="en-US" sz="1600" b="1" dirty="0">
                <a:latin typeface="Roboto"/>
                <a:ea typeface="Roboto"/>
                <a:cs typeface="Roboto"/>
              </a:rPr>
              <a:t>22nd December </a:t>
            </a:r>
            <a:r>
              <a:rPr lang="en-US" sz="1600" b="1" dirty="0" smtClean="0">
                <a:latin typeface="Roboto"/>
                <a:ea typeface="Roboto"/>
                <a:cs typeface="Roboto"/>
              </a:rPr>
              <a:t>2015</a:t>
            </a:r>
            <a:endParaRPr lang="en-US" sz="1600" b="1" dirty="0">
              <a:latin typeface="Roboto"/>
              <a:ea typeface="Roboto"/>
              <a:cs typeface="Roboto"/>
            </a:endParaRPr>
          </a:p>
        </p:txBody>
      </p:sp>
      <p:grpSp>
        <p:nvGrpSpPr>
          <p:cNvPr id="5" name="Google Shape;80;p16"/>
          <p:cNvGrpSpPr/>
          <p:nvPr/>
        </p:nvGrpSpPr>
        <p:grpSpPr>
          <a:xfrm rot="1867131">
            <a:off x="639278" y="3760985"/>
            <a:ext cx="520296" cy="1131766"/>
            <a:chOff x="3240878" y="1617772"/>
            <a:chExt cx="1195342" cy="2963146"/>
          </a:xfrm>
        </p:grpSpPr>
        <p:sp>
          <p:nvSpPr>
            <p:cNvPr id="6" name="Google Shape;81;p16"/>
            <p:cNvSpPr/>
            <p:nvPr/>
          </p:nvSpPr>
          <p:spPr>
            <a:xfrm>
              <a:off x="3632077" y="3971052"/>
              <a:ext cx="414366" cy="609867"/>
            </a:xfrm>
            <a:custGeom>
              <a:avLst/>
              <a:gdLst/>
              <a:ahLst/>
              <a:cxnLst/>
              <a:rect l="l" t="t" r="r" b="b"/>
              <a:pathLst>
                <a:path w="31267" h="46019" extrusionOk="0">
                  <a:moveTo>
                    <a:pt x="31266" y="15502"/>
                  </a:moveTo>
                  <a:cubicBezTo>
                    <a:pt x="31266" y="6942"/>
                    <a:pt x="24265" y="0"/>
                    <a:pt x="15633" y="0"/>
                  </a:cubicBezTo>
                  <a:cubicBezTo>
                    <a:pt x="7001" y="0"/>
                    <a:pt x="0" y="6942"/>
                    <a:pt x="0" y="15502"/>
                  </a:cubicBezTo>
                  <a:cubicBezTo>
                    <a:pt x="0" y="24063"/>
                    <a:pt x="15633" y="46018"/>
                    <a:pt x="15633" y="46018"/>
                  </a:cubicBezTo>
                  <a:cubicBezTo>
                    <a:pt x="15633" y="46018"/>
                    <a:pt x="31266" y="24063"/>
                    <a:pt x="31266" y="15502"/>
                  </a:cubicBezTo>
                  <a:close/>
                </a:path>
              </a:pathLst>
            </a:custGeom>
            <a:gradFill>
              <a:gsLst>
                <a:gs pos="0">
                  <a:srgbClr val="FCBD24"/>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2;p16"/>
            <p:cNvSpPr/>
            <p:nvPr/>
          </p:nvSpPr>
          <p:spPr>
            <a:xfrm>
              <a:off x="3617760" y="3691633"/>
              <a:ext cx="441577" cy="327679"/>
            </a:xfrm>
            <a:custGeom>
              <a:avLst/>
              <a:gdLst/>
              <a:ahLst/>
              <a:cxnLst/>
              <a:rect l="l" t="t" r="r" b="b"/>
              <a:pathLst>
                <a:path w="25111" h="18634" extrusionOk="0">
                  <a:moveTo>
                    <a:pt x="7132" y="0"/>
                  </a:moveTo>
                  <a:lnTo>
                    <a:pt x="0" y="18633"/>
                  </a:lnTo>
                  <a:lnTo>
                    <a:pt x="25111" y="18633"/>
                  </a:lnTo>
                  <a:lnTo>
                    <a:pt x="179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3;p16"/>
            <p:cNvSpPr/>
            <p:nvPr/>
          </p:nvSpPr>
          <p:spPr>
            <a:xfrm>
              <a:off x="3632409" y="3552388"/>
              <a:ext cx="412280" cy="196407"/>
            </a:xfrm>
            <a:custGeom>
              <a:avLst/>
              <a:gdLst/>
              <a:ahLst/>
              <a:cxnLst/>
              <a:rect l="l" t="t" r="r" b="b"/>
              <a:pathLst>
                <a:path w="23445" h="11169" extrusionOk="0">
                  <a:moveTo>
                    <a:pt x="1" y="0"/>
                  </a:moveTo>
                  <a:lnTo>
                    <a:pt x="1" y="11168"/>
                  </a:lnTo>
                  <a:lnTo>
                    <a:pt x="23444" y="11168"/>
                  </a:lnTo>
                  <a:lnTo>
                    <a:pt x="234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4;p16"/>
            <p:cNvSpPr/>
            <p:nvPr/>
          </p:nvSpPr>
          <p:spPr>
            <a:xfrm>
              <a:off x="3240878" y="3009672"/>
              <a:ext cx="414355" cy="1045833"/>
            </a:xfrm>
            <a:custGeom>
              <a:avLst/>
              <a:gdLst/>
              <a:ahLst/>
              <a:cxnLst/>
              <a:rect l="l" t="t" r="r" b="b"/>
              <a:pathLst>
                <a:path w="23563" h="59473" extrusionOk="0">
                  <a:moveTo>
                    <a:pt x="22027" y="1"/>
                  </a:moveTo>
                  <a:lnTo>
                    <a:pt x="5644" y="15943"/>
                  </a:lnTo>
                  <a:cubicBezTo>
                    <a:pt x="1572" y="19908"/>
                    <a:pt x="0" y="25778"/>
                    <a:pt x="1536" y="31254"/>
                  </a:cubicBezTo>
                  <a:lnTo>
                    <a:pt x="9466" y="59472"/>
                  </a:lnTo>
                  <a:lnTo>
                    <a:pt x="11168" y="35541"/>
                  </a:lnTo>
                  <a:cubicBezTo>
                    <a:pt x="11454" y="31623"/>
                    <a:pt x="13252" y="27956"/>
                    <a:pt x="16169" y="25337"/>
                  </a:cubicBezTo>
                  <a:lnTo>
                    <a:pt x="23563" y="18693"/>
                  </a:lnTo>
                  <a:lnTo>
                    <a:pt x="220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p16"/>
            <p:cNvSpPr/>
            <p:nvPr/>
          </p:nvSpPr>
          <p:spPr>
            <a:xfrm>
              <a:off x="4021865" y="3009672"/>
              <a:ext cx="414355" cy="1045833"/>
            </a:xfrm>
            <a:custGeom>
              <a:avLst/>
              <a:gdLst/>
              <a:ahLst/>
              <a:cxnLst/>
              <a:rect l="l" t="t" r="r" b="b"/>
              <a:pathLst>
                <a:path w="23563" h="59473" extrusionOk="0">
                  <a:moveTo>
                    <a:pt x="1536" y="1"/>
                  </a:moveTo>
                  <a:lnTo>
                    <a:pt x="0" y="18693"/>
                  </a:lnTo>
                  <a:lnTo>
                    <a:pt x="7394" y="25337"/>
                  </a:lnTo>
                  <a:cubicBezTo>
                    <a:pt x="10311" y="27956"/>
                    <a:pt x="12109" y="31623"/>
                    <a:pt x="12395" y="35541"/>
                  </a:cubicBezTo>
                  <a:lnTo>
                    <a:pt x="14097" y="59472"/>
                  </a:lnTo>
                  <a:lnTo>
                    <a:pt x="22027" y="31254"/>
                  </a:lnTo>
                  <a:cubicBezTo>
                    <a:pt x="23563" y="25778"/>
                    <a:pt x="21991" y="19908"/>
                    <a:pt x="17919" y="15943"/>
                  </a:cubicBezTo>
                  <a:lnTo>
                    <a:pt x="15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6;p16"/>
            <p:cNvSpPr/>
            <p:nvPr/>
          </p:nvSpPr>
          <p:spPr>
            <a:xfrm>
              <a:off x="3404813" y="2080860"/>
              <a:ext cx="870792" cy="1544332"/>
            </a:xfrm>
            <a:custGeom>
              <a:avLst/>
              <a:gdLst/>
              <a:ahLst/>
              <a:cxnLst/>
              <a:rect l="l" t="t" r="r" b="b"/>
              <a:pathLst>
                <a:path w="49519" h="87821" extrusionOk="0">
                  <a:moveTo>
                    <a:pt x="6240" y="1"/>
                  </a:moveTo>
                  <a:cubicBezTo>
                    <a:pt x="1275" y="17181"/>
                    <a:pt x="1" y="44625"/>
                    <a:pt x="11347" y="87821"/>
                  </a:cubicBezTo>
                  <a:lnTo>
                    <a:pt x="38244" y="87821"/>
                  </a:lnTo>
                  <a:cubicBezTo>
                    <a:pt x="49519" y="44863"/>
                    <a:pt x="47959" y="17312"/>
                    <a:pt x="428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7;p16"/>
            <p:cNvSpPr/>
            <p:nvPr/>
          </p:nvSpPr>
          <p:spPr>
            <a:xfrm>
              <a:off x="3516835" y="1617772"/>
              <a:ext cx="643418" cy="463083"/>
            </a:xfrm>
            <a:custGeom>
              <a:avLst/>
              <a:gdLst/>
              <a:ahLst/>
              <a:cxnLst/>
              <a:rect l="l" t="t" r="r" b="b"/>
              <a:pathLst>
                <a:path w="36589" h="26334" extrusionOk="0">
                  <a:moveTo>
                    <a:pt x="18441" y="1"/>
                  </a:moveTo>
                  <a:cubicBezTo>
                    <a:pt x="17579" y="1"/>
                    <a:pt x="16717" y="266"/>
                    <a:pt x="15979" y="795"/>
                  </a:cubicBezTo>
                  <a:cubicBezTo>
                    <a:pt x="12014" y="3628"/>
                    <a:pt x="4501" y="10784"/>
                    <a:pt x="0" y="26334"/>
                  </a:cubicBezTo>
                  <a:lnTo>
                    <a:pt x="36588" y="26334"/>
                  </a:lnTo>
                  <a:cubicBezTo>
                    <a:pt x="32064" y="11129"/>
                    <a:pt x="24789" y="3819"/>
                    <a:pt x="21003" y="878"/>
                  </a:cubicBezTo>
                  <a:cubicBezTo>
                    <a:pt x="20247" y="293"/>
                    <a:pt x="19345" y="1"/>
                    <a:pt x="184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p16"/>
            <p:cNvSpPr/>
            <p:nvPr/>
          </p:nvSpPr>
          <p:spPr>
            <a:xfrm>
              <a:off x="3632620" y="2315367"/>
              <a:ext cx="411858" cy="411841"/>
            </a:xfrm>
            <a:custGeom>
              <a:avLst/>
              <a:gdLst/>
              <a:ahLst/>
              <a:cxnLst/>
              <a:rect l="l" t="t" r="r" b="b"/>
              <a:pathLst>
                <a:path w="23421" h="23420" extrusionOk="0">
                  <a:moveTo>
                    <a:pt x="11705" y="0"/>
                  </a:moveTo>
                  <a:cubicBezTo>
                    <a:pt x="5239" y="0"/>
                    <a:pt x="1" y="5239"/>
                    <a:pt x="1" y="11704"/>
                  </a:cubicBezTo>
                  <a:cubicBezTo>
                    <a:pt x="1" y="18169"/>
                    <a:pt x="5239" y="23420"/>
                    <a:pt x="11705" y="23420"/>
                  </a:cubicBezTo>
                  <a:cubicBezTo>
                    <a:pt x="18182" y="23420"/>
                    <a:pt x="23420" y="18169"/>
                    <a:pt x="23420" y="11704"/>
                  </a:cubicBezTo>
                  <a:cubicBezTo>
                    <a:pt x="23420" y="5239"/>
                    <a:pt x="18182" y="0"/>
                    <a:pt x="11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9;p16"/>
            <p:cNvSpPr/>
            <p:nvPr/>
          </p:nvSpPr>
          <p:spPr>
            <a:xfrm>
              <a:off x="3664661" y="2347408"/>
              <a:ext cx="347568" cy="347568"/>
            </a:xfrm>
            <a:custGeom>
              <a:avLst/>
              <a:gdLst/>
              <a:ahLst/>
              <a:cxnLst/>
              <a:rect l="l" t="t" r="r" b="b"/>
              <a:pathLst>
                <a:path w="19765" h="19765" extrusionOk="0">
                  <a:moveTo>
                    <a:pt x="9883" y="0"/>
                  </a:moveTo>
                  <a:cubicBezTo>
                    <a:pt x="4429" y="0"/>
                    <a:pt x="0" y="4429"/>
                    <a:pt x="0" y="9882"/>
                  </a:cubicBezTo>
                  <a:cubicBezTo>
                    <a:pt x="0" y="15347"/>
                    <a:pt x="4429" y="19764"/>
                    <a:pt x="9883" y="19764"/>
                  </a:cubicBezTo>
                  <a:cubicBezTo>
                    <a:pt x="15347" y="19764"/>
                    <a:pt x="19765" y="15347"/>
                    <a:pt x="19765" y="9882"/>
                  </a:cubicBezTo>
                  <a:cubicBezTo>
                    <a:pt x="19765" y="4429"/>
                    <a:pt x="15347" y="0"/>
                    <a:pt x="9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0;p16"/>
            <p:cNvSpPr/>
            <p:nvPr/>
          </p:nvSpPr>
          <p:spPr>
            <a:xfrm>
              <a:off x="3632620" y="2879221"/>
              <a:ext cx="411858" cy="411858"/>
            </a:xfrm>
            <a:custGeom>
              <a:avLst/>
              <a:gdLst/>
              <a:ahLst/>
              <a:cxnLst/>
              <a:rect l="l" t="t" r="r" b="b"/>
              <a:pathLst>
                <a:path w="23421" h="23421" extrusionOk="0">
                  <a:moveTo>
                    <a:pt x="11705" y="1"/>
                  </a:moveTo>
                  <a:cubicBezTo>
                    <a:pt x="5239" y="1"/>
                    <a:pt x="1" y="5240"/>
                    <a:pt x="1" y="11705"/>
                  </a:cubicBezTo>
                  <a:cubicBezTo>
                    <a:pt x="1" y="18170"/>
                    <a:pt x="5239" y="23420"/>
                    <a:pt x="11705" y="23420"/>
                  </a:cubicBezTo>
                  <a:cubicBezTo>
                    <a:pt x="18182" y="23420"/>
                    <a:pt x="23420" y="18170"/>
                    <a:pt x="23420" y="11705"/>
                  </a:cubicBezTo>
                  <a:cubicBezTo>
                    <a:pt x="23420" y="5240"/>
                    <a:pt x="18182" y="1"/>
                    <a:pt x="117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1;p16"/>
            <p:cNvSpPr/>
            <p:nvPr/>
          </p:nvSpPr>
          <p:spPr>
            <a:xfrm>
              <a:off x="3664661" y="2911262"/>
              <a:ext cx="347568" cy="347568"/>
            </a:xfrm>
            <a:custGeom>
              <a:avLst/>
              <a:gdLst/>
              <a:ahLst/>
              <a:cxnLst/>
              <a:rect l="l" t="t" r="r" b="b"/>
              <a:pathLst>
                <a:path w="19765" h="19765" extrusionOk="0">
                  <a:moveTo>
                    <a:pt x="9883" y="1"/>
                  </a:moveTo>
                  <a:cubicBezTo>
                    <a:pt x="4429" y="1"/>
                    <a:pt x="0" y="4430"/>
                    <a:pt x="0" y="9883"/>
                  </a:cubicBezTo>
                  <a:cubicBezTo>
                    <a:pt x="0" y="15348"/>
                    <a:pt x="4429" y="19765"/>
                    <a:pt x="9883" y="19765"/>
                  </a:cubicBezTo>
                  <a:cubicBezTo>
                    <a:pt x="15347" y="19765"/>
                    <a:pt x="19765" y="15348"/>
                    <a:pt x="19765" y="9883"/>
                  </a:cubicBezTo>
                  <a:cubicBezTo>
                    <a:pt x="19765" y="4430"/>
                    <a:pt x="15347" y="1"/>
                    <a:pt x="98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Picture 5">
            <a:extLst>
              <a:ext uri="{FF2B5EF4-FFF2-40B4-BE49-F238E27FC236}">
                <a16:creationId xmlns="" xmlns:a16="http://schemas.microsoft.com/office/drawing/2014/main" id="{D5B751AB-189D-48E0-B627-B1B93BAF0FF7}"/>
              </a:ext>
            </a:extLst>
          </p:cNvPr>
          <p:cNvPicPr>
            <a:picLocks noChangeAspect="1"/>
          </p:cNvPicPr>
          <p:nvPr/>
        </p:nvPicPr>
        <p:blipFill>
          <a:blip r:embed="rId3"/>
          <a:stretch>
            <a:fillRect/>
          </a:stretch>
        </p:blipFill>
        <p:spPr>
          <a:xfrm>
            <a:off x="1263333" y="1290011"/>
            <a:ext cx="6253212" cy="2494323"/>
          </a:xfrm>
          <a:prstGeom prst="rect">
            <a:avLst/>
          </a:prstGeom>
        </p:spPr>
      </p:pic>
      <p:pic>
        <p:nvPicPr>
          <p:cNvPr id="20" name="Picture 2" descr="IDEAS? What Should We Do N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oogle Shape;686;p28"/>
          <p:cNvGrpSpPr/>
          <p:nvPr/>
        </p:nvGrpSpPr>
        <p:grpSpPr>
          <a:xfrm rot="15474317" flipH="1">
            <a:off x="7856954" y="-40864"/>
            <a:ext cx="1138688" cy="1511933"/>
            <a:chOff x="1524875" y="1457426"/>
            <a:chExt cx="1866751" cy="2781328"/>
          </a:xfrm>
        </p:grpSpPr>
        <p:sp>
          <p:nvSpPr>
            <p:cNvPr id="22" name="Google Shape;687;p28"/>
            <p:cNvSpPr/>
            <p:nvPr/>
          </p:nvSpPr>
          <p:spPr>
            <a:xfrm>
              <a:off x="2854527" y="2613189"/>
              <a:ext cx="537099" cy="1065745"/>
            </a:xfrm>
            <a:custGeom>
              <a:avLst/>
              <a:gdLst/>
              <a:ahLst/>
              <a:cxnLst/>
              <a:rect l="l" t="t" r="r" b="b"/>
              <a:pathLst>
                <a:path w="29422" h="58381" extrusionOk="0">
                  <a:moveTo>
                    <a:pt x="15092" y="0"/>
                  </a:moveTo>
                  <a:cubicBezTo>
                    <a:pt x="12868" y="0"/>
                    <a:pt x="11026" y="998"/>
                    <a:pt x="11026" y="998"/>
                  </a:cubicBezTo>
                  <a:lnTo>
                    <a:pt x="1" y="31704"/>
                  </a:lnTo>
                  <a:cubicBezTo>
                    <a:pt x="1" y="31704"/>
                    <a:pt x="3283" y="28318"/>
                    <a:pt x="6909" y="28318"/>
                  </a:cubicBezTo>
                  <a:cubicBezTo>
                    <a:pt x="7546" y="28318"/>
                    <a:pt x="8193" y="28423"/>
                    <a:pt x="8835" y="28668"/>
                  </a:cubicBezTo>
                  <a:cubicBezTo>
                    <a:pt x="14512" y="30840"/>
                    <a:pt x="27486" y="58381"/>
                    <a:pt x="28539" y="58381"/>
                  </a:cubicBezTo>
                  <a:cubicBezTo>
                    <a:pt x="28548" y="58381"/>
                    <a:pt x="28556" y="58379"/>
                    <a:pt x="28564" y="58374"/>
                  </a:cubicBezTo>
                  <a:cubicBezTo>
                    <a:pt x="29421" y="57874"/>
                    <a:pt x="23099" y="5630"/>
                    <a:pt x="19622" y="1927"/>
                  </a:cubicBezTo>
                  <a:cubicBezTo>
                    <a:pt x="18231" y="445"/>
                    <a:pt x="16576" y="0"/>
                    <a:pt x="150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88;p28"/>
            <p:cNvSpPr/>
            <p:nvPr/>
          </p:nvSpPr>
          <p:spPr>
            <a:xfrm>
              <a:off x="2006785" y="3113096"/>
              <a:ext cx="955923" cy="1125658"/>
            </a:xfrm>
            <a:custGeom>
              <a:avLst/>
              <a:gdLst/>
              <a:ahLst/>
              <a:cxnLst/>
              <a:rect l="l" t="t" r="r" b="b"/>
              <a:pathLst>
                <a:path w="52365" h="61663" extrusionOk="0">
                  <a:moveTo>
                    <a:pt x="41863" y="6882"/>
                  </a:moveTo>
                  <a:lnTo>
                    <a:pt x="14705" y="0"/>
                  </a:lnTo>
                  <a:cubicBezTo>
                    <a:pt x="14705" y="0"/>
                    <a:pt x="0" y="5096"/>
                    <a:pt x="4823" y="19384"/>
                  </a:cubicBezTo>
                  <a:cubicBezTo>
                    <a:pt x="5311" y="20824"/>
                    <a:pt x="6989" y="15597"/>
                    <a:pt x="12264" y="17669"/>
                  </a:cubicBezTo>
                  <a:cubicBezTo>
                    <a:pt x="17526" y="19729"/>
                    <a:pt x="16622" y="25765"/>
                    <a:pt x="10287" y="31635"/>
                  </a:cubicBezTo>
                  <a:cubicBezTo>
                    <a:pt x="3953" y="37517"/>
                    <a:pt x="3453" y="43994"/>
                    <a:pt x="5061" y="46685"/>
                  </a:cubicBezTo>
                  <a:cubicBezTo>
                    <a:pt x="5573" y="47542"/>
                    <a:pt x="6335" y="39565"/>
                    <a:pt x="12526" y="40648"/>
                  </a:cubicBezTo>
                  <a:cubicBezTo>
                    <a:pt x="16050" y="41267"/>
                    <a:pt x="15657" y="46006"/>
                    <a:pt x="13514" y="48661"/>
                  </a:cubicBezTo>
                  <a:cubicBezTo>
                    <a:pt x="9311" y="53852"/>
                    <a:pt x="11169" y="60270"/>
                    <a:pt x="13526" y="61651"/>
                  </a:cubicBezTo>
                  <a:cubicBezTo>
                    <a:pt x="16133" y="61663"/>
                    <a:pt x="21444" y="56686"/>
                    <a:pt x="19729" y="50233"/>
                  </a:cubicBezTo>
                  <a:cubicBezTo>
                    <a:pt x="18777" y="46661"/>
                    <a:pt x="21265" y="42482"/>
                    <a:pt x="24944" y="43791"/>
                  </a:cubicBezTo>
                  <a:cubicBezTo>
                    <a:pt x="30873" y="45899"/>
                    <a:pt x="27242" y="53043"/>
                    <a:pt x="28099" y="52531"/>
                  </a:cubicBezTo>
                  <a:cubicBezTo>
                    <a:pt x="30790" y="50923"/>
                    <a:pt x="33433" y="44982"/>
                    <a:pt x="30671" y="36802"/>
                  </a:cubicBezTo>
                  <a:cubicBezTo>
                    <a:pt x="27909" y="28623"/>
                    <a:pt x="29980" y="22884"/>
                    <a:pt x="35600" y="23587"/>
                  </a:cubicBezTo>
                  <a:cubicBezTo>
                    <a:pt x="41208" y="24277"/>
                    <a:pt x="40196" y="29671"/>
                    <a:pt x="41303" y="28635"/>
                  </a:cubicBezTo>
                  <a:cubicBezTo>
                    <a:pt x="52364" y="18372"/>
                    <a:pt x="41863" y="6882"/>
                    <a:pt x="41863" y="6882"/>
                  </a:cubicBezTo>
                  <a:close/>
                </a:path>
              </a:pathLst>
            </a:custGeom>
            <a:gradFill>
              <a:gsLst>
                <a:gs pos="0">
                  <a:srgbClr val="FCBD24"/>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89;p28"/>
            <p:cNvSpPr/>
            <p:nvPr/>
          </p:nvSpPr>
          <p:spPr>
            <a:xfrm>
              <a:off x="1524875" y="2377896"/>
              <a:ext cx="789857" cy="834546"/>
            </a:xfrm>
            <a:custGeom>
              <a:avLst/>
              <a:gdLst/>
              <a:ahLst/>
              <a:cxnLst/>
              <a:rect l="l" t="t" r="r" b="b"/>
              <a:pathLst>
                <a:path w="43268" h="45716" extrusionOk="0">
                  <a:moveTo>
                    <a:pt x="37197" y="0"/>
                  </a:moveTo>
                  <a:cubicBezTo>
                    <a:pt x="36585" y="0"/>
                    <a:pt x="35936" y="98"/>
                    <a:pt x="35255" y="325"/>
                  </a:cubicBezTo>
                  <a:cubicBezTo>
                    <a:pt x="30445" y="1920"/>
                    <a:pt x="0" y="44830"/>
                    <a:pt x="500" y="45688"/>
                  </a:cubicBezTo>
                  <a:cubicBezTo>
                    <a:pt x="512" y="45707"/>
                    <a:pt x="536" y="45716"/>
                    <a:pt x="571" y="45716"/>
                  </a:cubicBezTo>
                  <a:cubicBezTo>
                    <a:pt x="2089" y="45716"/>
                    <a:pt x="25012" y="28945"/>
                    <a:pt x="31585" y="28945"/>
                  </a:cubicBezTo>
                  <a:cubicBezTo>
                    <a:pt x="31733" y="28945"/>
                    <a:pt x="31873" y="28954"/>
                    <a:pt x="32004" y="28971"/>
                  </a:cubicBezTo>
                  <a:cubicBezTo>
                    <a:pt x="36564" y="29567"/>
                    <a:pt x="38327" y="35841"/>
                    <a:pt x="38327" y="35841"/>
                  </a:cubicBezTo>
                  <a:lnTo>
                    <a:pt x="43268" y="3599"/>
                  </a:lnTo>
                  <a:cubicBezTo>
                    <a:pt x="43268" y="3599"/>
                    <a:pt x="40915" y="0"/>
                    <a:pt x="371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90;p28"/>
            <p:cNvSpPr/>
            <p:nvPr/>
          </p:nvSpPr>
          <p:spPr>
            <a:xfrm>
              <a:off x="2178071" y="1457426"/>
              <a:ext cx="1020035" cy="1828476"/>
            </a:xfrm>
            <a:custGeom>
              <a:avLst/>
              <a:gdLst/>
              <a:ahLst/>
              <a:cxnLst/>
              <a:rect l="l" t="t" r="r" b="b"/>
              <a:pathLst>
                <a:path w="55877" h="100163" extrusionOk="0">
                  <a:moveTo>
                    <a:pt x="42613" y="1"/>
                  </a:moveTo>
                  <a:cubicBezTo>
                    <a:pt x="42505" y="1"/>
                    <a:pt x="42402" y="25"/>
                    <a:pt x="42327" y="70"/>
                  </a:cubicBezTo>
                  <a:cubicBezTo>
                    <a:pt x="42327" y="70"/>
                    <a:pt x="26373" y="10762"/>
                    <a:pt x="14514" y="28657"/>
                  </a:cubicBezTo>
                  <a:cubicBezTo>
                    <a:pt x="2656" y="46540"/>
                    <a:pt x="1" y="89331"/>
                    <a:pt x="1" y="89331"/>
                  </a:cubicBezTo>
                  <a:cubicBezTo>
                    <a:pt x="1" y="89331"/>
                    <a:pt x="5430" y="95594"/>
                    <a:pt x="17765" y="98713"/>
                  </a:cubicBezTo>
                  <a:cubicBezTo>
                    <a:pt x="22073" y="99807"/>
                    <a:pt x="25819" y="100163"/>
                    <a:pt x="28870" y="100163"/>
                  </a:cubicBezTo>
                  <a:cubicBezTo>
                    <a:pt x="34555" y="100163"/>
                    <a:pt x="37827" y="98927"/>
                    <a:pt x="37827" y="98927"/>
                  </a:cubicBezTo>
                  <a:cubicBezTo>
                    <a:pt x="37827" y="98927"/>
                    <a:pt x="55877" y="60042"/>
                    <a:pt x="53972" y="38658"/>
                  </a:cubicBezTo>
                  <a:cubicBezTo>
                    <a:pt x="52067" y="17275"/>
                    <a:pt x="43137" y="272"/>
                    <a:pt x="43137" y="272"/>
                  </a:cubicBezTo>
                  <a:cubicBezTo>
                    <a:pt x="43044" y="86"/>
                    <a:pt x="42818" y="1"/>
                    <a:pt x="426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91;p28"/>
            <p:cNvSpPr/>
            <p:nvPr/>
          </p:nvSpPr>
          <p:spPr>
            <a:xfrm>
              <a:off x="2234595" y="2508815"/>
              <a:ext cx="841811" cy="322548"/>
            </a:xfrm>
            <a:custGeom>
              <a:avLst/>
              <a:gdLst/>
              <a:ahLst/>
              <a:cxnLst/>
              <a:rect l="l" t="t" r="r" b="b"/>
              <a:pathLst>
                <a:path w="46114" h="17669" extrusionOk="0">
                  <a:moveTo>
                    <a:pt x="1215" y="0"/>
                  </a:moveTo>
                  <a:cubicBezTo>
                    <a:pt x="774" y="2167"/>
                    <a:pt x="369" y="4322"/>
                    <a:pt x="0" y="6429"/>
                  </a:cubicBezTo>
                  <a:cubicBezTo>
                    <a:pt x="14133" y="12013"/>
                    <a:pt x="29028" y="15300"/>
                    <a:pt x="44053" y="17669"/>
                  </a:cubicBezTo>
                  <a:cubicBezTo>
                    <a:pt x="44756" y="15561"/>
                    <a:pt x="45446" y="13395"/>
                    <a:pt x="46113" y="11192"/>
                  </a:cubicBezTo>
                  <a:cubicBezTo>
                    <a:pt x="41672" y="10620"/>
                    <a:pt x="37243" y="9846"/>
                    <a:pt x="32861" y="8870"/>
                  </a:cubicBezTo>
                  <a:cubicBezTo>
                    <a:pt x="22146" y="6489"/>
                    <a:pt x="11502" y="3810"/>
                    <a:pt x="12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92;p28"/>
            <p:cNvSpPr/>
            <p:nvPr/>
          </p:nvSpPr>
          <p:spPr>
            <a:xfrm>
              <a:off x="2507390" y="1989519"/>
              <a:ext cx="504057" cy="504039"/>
            </a:xfrm>
            <a:custGeom>
              <a:avLst/>
              <a:gdLst/>
              <a:ahLst/>
              <a:cxnLst/>
              <a:rect l="l" t="t" r="r" b="b"/>
              <a:pathLst>
                <a:path w="27612" h="27611" extrusionOk="0">
                  <a:moveTo>
                    <a:pt x="13800" y="0"/>
                  </a:moveTo>
                  <a:cubicBezTo>
                    <a:pt x="6180" y="0"/>
                    <a:pt x="1" y="6191"/>
                    <a:pt x="1" y="13811"/>
                  </a:cubicBezTo>
                  <a:cubicBezTo>
                    <a:pt x="1" y="21431"/>
                    <a:pt x="6180" y="27611"/>
                    <a:pt x="13800" y="27611"/>
                  </a:cubicBezTo>
                  <a:cubicBezTo>
                    <a:pt x="21432" y="27611"/>
                    <a:pt x="27611" y="21431"/>
                    <a:pt x="27611" y="13811"/>
                  </a:cubicBezTo>
                  <a:cubicBezTo>
                    <a:pt x="27611" y="6191"/>
                    <a:pt x="21432" y="0"/>
                    <a:pt x="13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93;p28"/>
            <p:cNvSpPr/>
            <p:nvPr/>
          </p:nvSpPr>
          <p:spPr>
            <a:xfrm>
              <a:off x="2555004" y="2037334"/>
              <a:ext cx="408839" cy="408638"/>
            </a:xfrm>
            <a:custGeom>
              <a:avLst/>
              <a:gdLst/>
              <a:ahLst/>
              <a:cxnLst/>
              <a:rect l="l" t="t" r="r" b="b"/>
              <a:pathLst>
                <a:path w="22396" h="22385" extrusionOk="0">
                  <a:moveTo>
                    <a:pt x="11192" y="0"/>
                  </a:moveTo>
                  <a:cubicBezTo>
                    <a:pt x="5013" y="0"/>
                    <a:pt x="0" y="5013"/>
                    <a:pt x="0" y="11192"/>
                  </a:cubicBezTo>
                  <a:cubicBezTo>
                    <a:pt x="0" y="17372"/>
                    <a:pt x="5013" y="22384"/>
                    <a:pt x="11192" y="22384"/>
                  </a:cubicBezTo>
                  <a:cubicBezTo>
                    <a:pt x="17383" y="22384"/>
                    <a:pt x="22396" y="17372"/>
                    <a:pt x="22396" y="11192"/>
                  </a:cubicBezTo>
                  <a:cubicBezTo>
                    <a:pt x="22396" y="5013"/>
                    <a:pt x="17383" y="0"/>
                    <a:pt x="11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ZoneTexte 28"/>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34079167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34" name="Google Shape;634;p26"/>
          <p:cNvSpPr txBox="1">
            <a:spLocks noGrp="1"/>
          </p:cNvSpPr>
          <p:nvPr>
            <p:ph type="title"/>
          </p:nvPr>
        </p:nvSpPr>
        <p:spPr>
          <a:xfrm>
            <a:off x="602296" y="257175"/>
            <a:ext cx="7973891" cy="890477"/>
          </a:xfrm>
          <a:prstGeom prst="rect">
            <a:avLst/>
          </a:prstGeom>
        </p:spPr>
        <p:txBody>
          <a:bodyPr spcFirstLastPara="1" wrap="square" lIns="91425" tIns="91425" rIns="91425" bIns="91425" anchor="ctr" anchorCtr="0">
            <a:noAutofit/>
          </a:bodyPr>
          <a:lstStyle/>
          <a:p>
            <a:pPr>
              <a:buClr>
                <a:schemeClr val="dk1"/>
              </a:buClr>
              <a:buSzPts val="1100"/>
            </a:pPr>
            <a:r>
              <a:rPr lang="en-US" sz="2000" dirty="0" smtClean="0">
                <a:solidFill>
                  <a:srgbClr val="23295F"/>
                </a:solidFill>
              </a:rPr>
              <a:t>Successful </a:t>
            </a:r>
            <a:r>
              <a:rPr lang="en-US" sz="2000" dirty="0">
                <a:solidFill>
                  <a:srgbClr val="23295F"/>
                </a:solidFill>
              </a:rPr>
              <a:t>Drone Ship Landing with Payload between 4000 and </a:t>
            </a:r>
            <a:r>
              <a:rPr lang="en-US" sz="2000" dirty="0" smtClean="0">
                <a:solidFill>
                  <a:srgbClr val="23295F"/>
                </a:solidFill>
              </a:rPr>
              <a:t>6000</a:t>
            </a:r>
            <a:endParaRPr sz="2000" dirty="0">
              <a:solidFill>
                <a:srgbClr val="23295F"/>
              </a:solidFill>
            </a:endParaRPr>
          </a:p>
        </p:txBody>
      </p:sp>
      <p:cxnSp>
        <p:nvCxnSpPr>
          <p:cNvPr id="3" name="Connecteur droit 2"/>
          <p:cNvCxnSpPr/>
          <p:nvPr/>
        </p:nvCxnSpPr>
        <p:spPr>
          <a:xfrm flipV="1">
            <a:off x="602297" y="966022"/>
            <a:ext cx="7973890" cy="49088"/>
          </a:xfrm>
          <a:prstGeom prst="line">
            <a:avLst/>
          </a:prstGeom>
          <a:ln w="12700">
            <a:solidFill>
              <a:srgbClr val="23295F"/>
            </a:solidFill>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372157" y="1601072"/>
            <a:ext cx="3596852" cy="3000821"/>
          </a:xfrm>
          <a:prstGeom prst="rect">
            <a:avLst/>
          </a:prstGeom>
          <a:noFill/>
        </p:spPr>
        <p:txBody>
          <a:bodyPr wrap="square" rtlCol="0">
            <a:spAutoFit/>
          </a:bodyPr>
          <a:lstStyle/>
          <a:p>
            <a:pPr marL="285750" indent="-285750" algn="just">
              <a:lnSpc>
                <a:spcPct val="150000"/>
              </a:lnSpc>
              <a:spcAft>
                <a:spcPts val="600"/>
              </a:spcAft>
              <a:buFont typeface="Arial" panose="020B0604020202020204" pitchFamily="34" charset="0"/>
              <a:buChar char="•"/>
            </a:pPr>
            <a:r>
              <a:rPr lang="en-US" sz="1600" dirty="0" smtClean="0">
                <a:latin typeface="Roboto"/>
                <a:ea typeface="Roboto"/>
                <a:cs typeface="Roboto"/>
              </a:rPr>
              <a:t>We </a:t>
            </a:r>
            <a:r>
              <a:rPr lang="en-US" sz="1600" dirty="0">
                <a:latin typeface="Roboto"/>
                <a:ea typeface="Roboto"/>
                <a:cs typeface="Roboto"/>
              </a:rPr>
              <a:t>used the </a:t>
            </a:r>
            <a:r>
              <a:rPr lang="en-US" sz="1600" b="1" dirty="0">
                <a:latin typeface="Roboto"/>
                <a:ea typeface="Roboto"/>
                <a:cs typeface="Roboto"/>
              </a:rPr>
              <a:t>WHERE</a:t>
            </a:r>
            <a:r>
              <a:rPr lang="en-US" sz="1600" dirty="0">
                <a:latin typeface="Roboto"/>
                <a:ea typeface="Roboto"/>
                <a:cs typeface="Roboto"/>
              </a:rPr>
              <a:t> clause to filter for boosters which have successfully landed on drone ship and applied the </a:t>
            </a:r>
            <a:r>
              <a:rPr lang="en-US" sz="1600" b="1" dirty="0">
                <a:latin typeface="Roboto"/>
                <a:ea typeface="Roboto"/>
                <a:cs typeface="Roboto"/>
              </a:rPr>
              <a:t>AND</a:t>
            </a:r>
            <a:r>
              <a:rPr lang="en-US" sz="1600" dirty="0">
                <a:latin typeface="Roboto"/>
                <a:ea typeface="Roboto"/>
                <a:cs typeface="Roboto"/>
              </a:rPr>
              <a:t> condition to determine successful landing with payload mass greater than </a:t>
            </a:r>
            <a:r>
              <a:rPr lang="en-US" sz="1600" b="1" dirty="0">
                <a:latin typeface="Roboto"/>
                <a:ea typeface="Roboto"/>
                <a:cs typeface="Roboto"/>
              </a:rPr>
              <a:t>4000</a:t>
            </a:r>
            <a:r>
              <a:rPr lang="en-US" sz="1600" dirty="0">
                <a:latin typeface="Roboto"/>
                <a:ea typeface="Roboto"/>
                <a:cs typeface="Roboto"/>
              </a:rPr>
              <a:t> but less than </a:t>
            </a:r>
            <a:r>
              <a:rPr lang="en-US" sz="1600" b="1" dirty="0">
                <a:latin typeface="Roboto"/>
                <a:ea typeface="Roboto"/>
                <a:cs typeface="Roboto"/>
              </a:rPr>
              <a:t>6000</a:t>
            </a:r>
          </a:p>
          <a:p>
            <a:pPr marL="285750" indent="-285750" algn="just">
              <a:spcAft>
                <a:spcPts val="600"/>
              </a:spcAft>
              <a:buFont typeface="Arial" panose="020B0604020202020204" pitchFamily="34" charset="0"/>
              <a:buChar char="•"/>
            </a:pPr>
            <a:endParaRPr lang="en-US" sz="1600" b="1" dirty="0">
              <a:latin typeface="Roboto"/>
              <a:ea typeface="Roboto"/>
              <a:cs typeface="Roboto"/>
            </a:endParaRPr>
          </a:p>
        </p:txBody>
      </p:sp>
      <p:pic>
        <p:nvPicPr>
          <p:cNvPr id="18" name="Picture 2">
            <a:extLst>
              <a:ext uri="{FF2B5EF4-FFF2-40B4-BE49-F238E27FC236}">
                <a16:creationId xmlns="" xmlns:a16="http://schemas.microsoft.com/office/drawing/2014/main" id="{8BE87361-909F-45C4-896B-C2764CBD18B5}"/>
              </a:ext>
            </a:extLst>
          </p:cNvPr>
          <p:cNvPicPr>
            <a:picLocks noChangeAspect="1"/>
          </p:cNvPicPr>
          <p:nvPr/>
        </p:nvPicPr>
        <p:blipFill>
          <a:blip r:embed="rId3"/>
          <a:stretch>
            <a:fillRect/>
          </a:stretch>
        </p:blipFill>
        <p:spPr>
          <a:xfrm>
            <a:off x="4150519" y="1601072"/>
            <a:ext cx="4282751" cy="2934140"/>
          </a:xfrm>
          <a:prstGeom prst="rect">
            <a:avLst/>
          </a:prstGeom>
        </p:spPr>
      </p:pic>
      <p:pic>
        <p:nvPicPr>
          <p:cNvPr id="20" name="Picture 2" descr="IDEAS? What Should We Do N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oogle Shape;748;p29"/>
          <p:cNvGrpSpPr/>
          <p:nvPr/>
        </p:nvGrpSpPr>
        <p:grpSpPr>
          <a:xfrm>
            <a:off x="8034625" y="94802"/>
            <a:ext cx="797289" cy="1840615"/>
            <a:chOff x="3959425" y="2109475"/>
            <a:chExt cx="1225200" cy="3067034"/>
          </a:xfrm>
        </p:grpSpPr>
        <p:sp>
          <p:nvSpPr>
            <p:cNvPr id="22" name="Google Shape;749;p29"/>
            <p:cNvSpPr/>
            <p:nvPr/>
          </p:nvSpPr>
          <p:spPr>
            <a:xfrm>
              <a:off x="4047845" y="3485260"/>
              <a:ext cx="1048350" cy="1691249"/>
            </a:xfrm>
            <a:custGeom>
              <a:avLst/>
              <a:gdLst/>
              <a:ahLst/>
              <a:cxnLst/>
              <a:rect l="l" t="t" r="r" b="b"/>
              <a:pathLst>
                <a:path w="41934" h="66330" extrusionOk="0">
                  <a:moveTo>
                    <a:pt x="17728" y="0"/>
                  </a:moveTo>
                  <a:cubicBezTo>
                    <a:pt x="18717" y="57972"/>
                    <a:pt x="0" y="66330"/>
                    <a:pt x="0" y="66330"/>
                  </a:cubicBezTo>
                  <a:lnTo>
                    <a:pt x="41934" y="66330"/>
                  </a:lnTo>
                  <a:cubicBezTo>
                    <a:pt x="41934" y="66330"/>
                    <a:pt x="23217" y="57972"/>
                    <a:pt x="24205" y="0"/>
                  </a:cubicBezTo>
                  <a:close/>
                </a:path>
              </a:pathLst>
            </a:custGeom>
            <a:gradFill>
              <a:gsLst>
                <a:gs pos="0">
                  <a:srgbClr val="FCBD24"/>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p29"/>
            <p:cNvSpPr/>
            <p:nvPr/>
          </p:nvSpPr>
          <p:spPr>
            <a:xfrm>
              <a:off x="3959425" y="3239675"/>
              <a:ext cx="385800" cy="735225"/>
            </a:xfrm>
            <a:custGeom>
              <a:avLst/>
              <a:gdLst/>
              <a:ahLst/>
              <a:cxnLst/>
              <a:rect l="l" t="t" r="r" b="b"/>
              <a:pathLst>
                <a:path w="15432" h="29409" extrusionOk="0">
                  <a:moveTo>
                    <a:pt x="9300" y="1"/>
                  </a:moveTo>
                  <a:lnTo>
                    <a:pt x="1203" y="10740"/>
                  </a:lnTo>
                  <a:cubicBezTo>
                    <a:pt x="239" y="12026"/>
                    <a:pt x="1" y="13597"/>
                    <a:pt x="549" y="15050"/>
                  </a:cubicBezTo>
                  <a:lnTo>
                    <a:pt x="5847" y="28826"/>
                  </a:lnTo>
                  <a:cubicBezTo>
                    <a:pt x="6014" y="29278"/>
                    <a:pt x="6716" y="29409"/>
                    <a:pt x="7109" y="29064"/>
                  </a:cubicBezTo>
                  <a:lnTo>
                    <a:pt x="15431" y="218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1;p29"/>
            <p:cNvSpPr/>
            <p:nvPr/>
          </p:nvSpPr>
          <p:spPr>
            <a:xfrm>
              <a:off x="4798525" y="3239675"/>
              <a:ext cx="386100" cy="735225"/>
            </a:xfrm>
            <a:custGeom>
              <a:avLst/>
              <a:gdLst/>
              <a:ahLst/>
              <a:cxnLst/>
              <a:rect l="l" t="t" r="r" b="b"/>
              <a:pathLst>
                <a:path w="15444" h="29409" extrusionOk="0">
                  <a:moveTo>
                    <a:pt x="6132" y="1"/>
                  </a:moveTo>
                  <a:lnTo>
                    <a:pt x="14229" y="10740"/>
                  </a:lnTo>
                  <a:cubicBezTo>
                    <a:pt x="15205" y="12026"/>
                    <a:pt x="15443" y="13597"/>
                    <a:pt x="14883" y="15050"/>
                  </a:cubicBezTo>
                  <a:lnTo>
                    <a:pt x="9597" y="28826"/>
                  </a:lnTo>
                  <a:cubicBezTo>
                    <a:pt x="9418" y="29278"/>
                    <a:pt x="8716" y="29409"/>
                    <a:pt x="8323" y="29064"/>
                  </a:cubicBezTo>
                  <a:lnTo>
                    <a:pt x="1" y="218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52;p29"/>
            <p:cNvSpPr/>
            <p:nvPr/>
          </p:nvSpPr>
          <p:spPr>
            <a:xfrm>
              <a:off x="4047850" y="2109475"/>
              <a:ext cx="1045975" cy="1691300"/>
            </a:xfrm>
            <a:custGeom>
              <a:avLst/>
              <a:gdLst/>
              <a:ahLst/>
              <a:cxnLst/>
              <a:rect l="l" t="t" r="r" b="b"/>
              <a:pathLst>
                <a:path w="41839" h="67652" extrusionOk="0">
                  <a:moveTo>
                    <a:pt x="20919" y="1"/>
                  </a:moveTo>
                  <a:cubicBezTo>
                    <a:pt x="4739" y="10895"/>
                    <a:pt x="0" y="42220"/>
                    <a:pt x="11121" y="67652"/>
                  </a:cubicBezTo>
                  <a:lnTo>
                    <a:pt x="30718" y="67652"/>
                  </a:lnTo>
                  <a:cubicBezTo>
                    <a:pt x="41839" y="42220"/>
                    <a:pt x="37088" y="10895"/>
                    <a:pt x="209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53;p29"/>
            <p:cNvSpPr/>
            <p:nvPr/>
          </p:nvSpPr>
          <p:spPr>
            <a:xfrm>
              <a:off x="4367525" y="2575600"/>
              <a:ext cx="406325" cy="406325"/>
            </a:xfrm>
            <a:custGeom>
              <a:avLst/>
              <a:gdLst/>
              <a:ahLst/>
              <a:cxnLst/>
              <a:rect l="l" t="t" r="r" b="b"/>
              <a:pathLst>
                <a:path w="16253" h="16253" extrusionOk="0">
                  <a:moveTo>
                    <a:pt x="8132" y="1"/>
                  </a:moveTo>
                  <a:cubicBezTo>
                    <a:pt x="3644" y="1"/>
                    <a:pt x="0" y="3632"/>
                    <a:pt x="0" y="8121"/>
                  </a:cubicBezTo>
                  <a:cubicBezTo>
                    <a:pt x="0" y="12609"/>
                    <a:pt x="3644" y="16253"/>
                    <a:pt x="8132" y="16253"/>
                  </a:cubicBezTo>
                  <a:cubicBezTo>
                    <a:pt x="12621" y="16253"/>
                    <a:pt x="16252" y="12609"/>
                    <a:pt x="16252" y="8121"/>
                  </a:cubicBezTo>
                  <a:cubicBezTo>
                    <a:pt x="16252" y="3632"/>
                    <a:pt x="12621" y="1"/>
                    <a:pt x="8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54;p29"/>
            <p:cNvSpPr/>
            <p:nvPr/>
          </p:nvSpPr>
          <p:spPr>
            <a:xfrm>
              <a:off x="4406225" y="2614000"/>
              <a:ext cx="329225" cy="329225"/>
            </a:xfrm>
            <a:custGeom>
              <a:avLst/>
              <a:gdLst/>
              <a:ahLst/>
              <a:cxnLst/>
              <a:rect l="l" t="t" r="r" b="b"/>
              <a:pathLst>
                <a:path w="13169" h="13169" extrusionOk="0">
                  <a:moveTo>
                    <a:pt x="6584" y="1"/>
                  </a:moveTo>
                  <a:cubicBezTo>
                    <a:pt x="2941" y="1"/>
                    <a:pt x="0" y="2953"/>
                    <a:pt x="0" y="6585"/>
                  </a:cubicBezTo>
                  <a:cubicBezTo>
                    <a:pt x="0" y="10228"/>
                    <a:pt x="2941" y="13169"/>
                    <a:pt x="6584" y="13169"/>
                  </a:cubicBezTo>
                  <a:cubicBezTo>
                    <a:pt x="10216" y="13169"/>
                    <a:pt x="13169" y="10228"/>
                    <a:pt x="13169" y="6585"/>
                  </a:cubicBezTo>
                  <a:cubicBezTo>
                    <a:pt x="13169" y="2953"/>
                    <a:pt x="10216" y="1"/>
                    <a:pt x="65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55;p29"/>
            <p:cNvSpPr/>
            <p:nvPr/>
          </p:nvSpPr>
          <p:spPr>
            <a:xfrm>
              <a:off x="4308875" y="2109475"/>
              <a:ext cx="523900" cy="340850"/>
            </a:xfrm>
            <a:custGeom>
              <a:avLst/>
              <a:gdLst/>
              <a:ahLst/>
              <a:cxnLst/>
              <a:rect l="l" t="t" r="r" b="b"/>
              <a:pathLst>
                <a:path w="20956" h="13634" extrusionOk="0">
                  <a:moveTo>
                    <a:pt x="10478" y="13633"/>
                  </a:moveTo>
                  <a:cubicBezTo>
                    <a:pt x="14015" y="13633"/>
                    <a:pt x="17515" y="13312"/>
                    <a:pt x="20956" y="12705"/>
                  </a:cubicBezTo>
                  <a:cubicBezTo>
                    <a:pt x="18336" y="7335"/>
                    <a:pt x="14824" y="2930"/>
                    <a:pt x="10478" y="1"/>
                  </a:cubicBezTo>
                  <a:lnTo>
                    <a:pt x="10478" y="1"/>
                  </a:lnTo>
                  <a:lnTo>
                    <a:pt x="10478" y="1"/>
                  </a:lnTo>
                  <a:cubicBezTo>
                    <a:pt x="6133" y="2930"/>
                    <a:pt x="2608" y="7335"/>
                    <a:pt x="1" y="12705"/>
                  </a:cubicBezTo>
                  <a:cubicBezTo>
                    <a:pt x="3442" y="13312"/>
                    <a:pt x="6930" y="13633"/>
                    <a:pt x="10478" y="1363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56;p29"/>
            <p:cNvSpPr/>
            <p:nvPr/>
          </p:nvSpPr>
          <p:spPr>
            <a:xfrm>
              <a:off x="4501175" y="3246525"/>
              <a:ext cx="141400" cy="728975"/>
            </a:xfrm>
            <a:custGeom>
              <a:avLst/>
              <a:gdLst/>
              <a:ahLst/>
              <a:cxnLst/>
              <a:rect l="l" t="t" r="r" b="b"/>
              <a:pathLst>
                <a:path w="5656" h="29159" extrusionOk="0">
                  <a:moveTo>
                    <a:pt x="2834" y="0"/>
                  </a:moveTo>
                  <a:lnTo>
                    <a:pt x="2834" y="0"/>
                  </a:lnTo>
                  <a:cubicBezTo>
                    <a:pt x="2596" y="0"/>
                    <a:pt x="2393" y="131"/>
                    <a:pt x="2358" y="310"/>
                  </a:cubicBezTo>
                  <a:lnTo>
                    <a:pt x="369" y="9311"/>
                  </a:lnTo>
                  <a:cubicBezTo>
                    <a:pt x="60" y="10728"/>
                    <a:pt x="0" y="12169"/>
                    <a:pt x="203" y="13585"/>
                  </a:cubicBezTo>
                  <a:lnTo>
                    <a:pt x="2334" y="28837"/>
                  </a:lnTo>
                  <a:cubicBezTo>
                    <a:pt x="2358" y="29016"/>
                    <a:pt x="2560" y="29159"/>
                    <a:pt x="2810" y="29159"/>
                  </a:cubicBezTo>
                  <a:lnTo>
                    <a:pt x="2858" y="29159"/>
                  </a:lnTo>
                  <a:cubicBezTo>
                    <a:pt x="3096" y="29159"/>
                    <a:pt x="3298" y="29016"/>
                    <a:pt x="3334" y="28837"/>
                  </a:cubicBezTo>
                  <a:lnTo>
                    <a:pt x="5465" y="13585"/>
                  </a:lnTo>
                  <a:cubicBezTo>
                    <a:pt x="5656" y="12169"/>
                    <a:pt x="5596" y="10728"/>
                    <a:pt x="5287" y="9311"/>
                  </a:cubicBezTo>
                  <a:lnTo>
                    <a:pt x="3298" y="310"/>
                  </a:lnTo>
                  <a:cubicBezTo>
                    <a:pt x="3263" y="131"/>
                    <a:pt x="3060" y="0"/>
                    <a:pt x="28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ZoneTexte 29"/>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7413695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34" name="Google Shape;634;p26"/>
          <p:cNvSpPr txBox="1">
            <a:spLocks noGrp="1"/>
          </p:cNvSpPr>
          <p:nvPr>
            <p:ph type="title"/>
          </p:nvPr>
        </p:nvSpPr>
        <p:spPr>
          <a:xfrm>
            <a:off x="602296" y="278606"/>
            <a:ext cx="7973891" cy="869046"/>
          </a:xfrm>
          <a:prstGeom prst="rect">
            <a:avLst/>
          </a:prstGeom>
        </p:spPr>
        <p:txBody>
          <a:bodyPr spcFirstLastPara="1" wrap="square" lIns="91425" tIns="91425" rIns="91425" bIns="91425" anchor="ctr" anchorCtr="0">
            <a:noAutofit/>
          </a:bodyPr>
          <a:lstStyle/>
          <a:p>
            <a:pPr>
              <a:buClr>
                <a:schemeClr val="dk1"/>
              </a:buClr>
              <a:buSzPts val="1100"/>
            </a:pPr>
            <a:r>
              <a:rPr lang="en-US" dirty="0">
                <a:solidFill>
                  <a:srgbClr val="23295F"/>
                </a:solidFill>
              </a:rPr>
              <a:t>Total Number of Successful and Failure Mission Outcomes</a:t>
            </a:r>
            <a:endParaRPr dirty="0">
              <a:solidFill>
                <a:srgbClr val="23295F"/>
              </a:solidFill>
            </a:endParaRPr>
          </a:p>
        </p:txBody>
      </p:sp>
      <p:cxnSp>
        <p:nvCxnSpPr>
          <p:cNvPr id="3" name="Connecteur droit 2"/>
          <p:cNvCxnSpPr/>
          <p:nvPr/>
        </p:nvCxnSpPr>
        <p:spPr>
          <a:xfrm flipV="1">
            <a:off x="602297" y="966022"/>
            <a:ext cx="7973890" cy="49088"/>
          </a:xfrm>
          <a:prstGeom prst="line">
            <a:avLst/>
          </a:prstGeom>
          <a:ln w="12700">
            <a:solidFill>
              <a:srgbClr val="23295F"/>
            </a:solidFill>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4674967" y="2121793"/>
            <a:ext cx="3596852" cy="1157817"/>
          </a:xfrm>
          <a:prstGeom prst="rect">
            <a:avLst/>
          </a:prstGeom>
          <a:noFill/>
        </p:spPr>
        <p:txBody>
          <a:bodyPr wrap="square" rtlCol="0">
            <a:spAutoFit/>
          </a:bodyPr>
          <a:lstStyle/>
          <a:p>
            <a:pPr marL="285750" indent="-285750" algn="just">
              <a:lnSpc>
                <a:spcPct val="150000"/>
              </a:lnSpc>
              <a:spcAft>
                <a:spcPts val="600"/>
              </a:spcAft>
              <a:buFont typeface="Arial" panose="020B0604020202020204" pitchFamily="34" charset="0"/>
              <a:buChar char="•"/>
            </a:pPr>
            <a:r>
              <a:rPr lang="en-US" sz="1600" dirty="0">
                <a:latin typeface="Roboto"/>
                <a:ea typeface="Roboto"/>
                <a:cs typeface="Roboto"/>
              </a:rPr>
              <a:t>We used wildcard like ‘%’ to filter for </a:t>
            </a:r>
            <a:r>
              <a:rPr lang="en-US" sz="1600" b="1" dirty="0">
                <a:latin typeface="Roboto"/>
                <a:ea typeface="Roboto"/>
                <a:cs typeface="Roboto"/>
              </a:rPr>
              <a:t>WHERE</a:t>
            </a:r>
            <a:r>
              <a:rPr lang="en-US" sz="1600" dirty="0">
                <a:latin typeface="Roboto"/>
                <a:ea typeface="Roboto"/>
                <a:cs typeface="Roboto"/>
              </a:rPr>
              <a:t> </a:t>
            </a:r>
            <a:r>
              <a:rPr lang="en-US" sz="1600" b="1" dirty="0" err="1">
                <a:latin typeface="Roboto"/>
                <a:ea typeface="Roboto"/>
                <a:cs typeface="Roboto"/>
              </a:rPr>
              <a:t>MissionOutcome</a:t>
            </a:r>
            <a:r>
              <a:rPr lang="en-US" sz="1600" dirty="0">
                <a:latin typeface="Roboto"/>
                <a:ea typeface="Roboto"/>
                <a:cs typeface="Roboto"/>
              </a:rPr>
              <a:t> was a success or a failure. </a:t>
            </a:r>
          </a:p>
        </p:txBody>
      </p:sp>
      <p:pic>
        <p:nvPicPr>
          <p:cNvPr id="6" name="Picture 1">
            <a:extLst>
              <a:ext uri="{FF2B5EF4-FFF2-40B4-BE49-F238E27FC236}">
                <a16:creationId xmlns="" xmlns:a16="http://schemas.microsoft.com/office/drawing/2014/main" id="{53A167C0-0A91-4A58-8964-1B36C1D5295C}"/>
              </a:ext>
            </a:extLst>
          </p:cNvPr>
          <p:cNvPicPr>
            <a:picLocks noChangeAspect="1"/>
          </p:cNvPicPr>
          <p:nvPr/>
        </p:nvPicPr>
        <p:blipFill>
          <a:blip r:embed="rId3"/>
          <a:stretch>
            <a:fillRect/>
          </a:stretch>
        </p:blipFill>
        <p:spPr>
          <a:xfrm>
            <a:off x="529166" y="1269013"/>
            <a:ext cx="3785659" cy="3433295"/>
          </a:xfrm>
          <a:prstGeom prst="rect">
            <a:avLst/>
          </a:prstGeom>
        </p:spPr>
      </p:pic>
      <p:pic>
        <p:nvPicPr>
          <p:cNvPr id="32" name="Picture 2" descr="IDEAS? What Should We Do N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oogle Shape;748;p29"/>
          <p:cNvGrpSpPr/>
          <p:nvPr/>
        </p:nvGrpSpPr>
        <p:grpSpPr>
          <a:xfrm>
            <a:off x="8034625" y="94802"/>
            <a:ext cx="797289" cy="1840615"/>
            <a:chOff x="3959425" y="2109475"/>
            <a:chExt cx="1225200" cy="3067034"/>
          </a:xfrm>
        </p:grpSpPr>
        <p:sp>
          <p:nvSpPr>
            <p:cNvPr id="42" name="Google Shape;749;p29"/>
            <p:cNvSpPr/>
            <p:nvPr/>
          </p:nvSpPr>
          <p:spPr>
            <a:xfrm>
              <a:off x="4047845" y="3485260"/>
              <a:ext cx="1048350" cy="1691249"/>
            </a:xfrm>
            <a:custGeom>
              <a:avLst/>
              <a:gdLst/>
              <a:ahLst/>
              <a:cxnLst/>
              <a:rect l="l" t="t" r="r" b="b"/>
              <a:pathLst>
                <a:path w="41934" h="66330" extrusionOk="0">
                  <a:moveTo>
                    <a:pt x="17728" y="0"/>
                  </a:moveTo>
                  <a:cubicBezTo>
                    <a:pt x="18717" y="57972"/>
                    <a:pt x="0" y="66330"/>
                    <a:pt x="0" y="66330"/>
                  </a:cubicBezTo>
                  <a:lnTo>
                    <a:pt x="41934" y="66330"/>
                  </a:lnTo>
                  <a:cubicBezTo>
                    <a:pt x="41934" y="66330"/>
                    <a:pt x="23217" y="57972"/>
                    <a:pt x="24205" y="0"/>
                  </a:cubicBezTo>
                  <a:close/>
                </a:path>
              </a:pathLst>
            </a:custGeom>
            <a:gradFill>
              <a:gsLst>
                <a:gs pos="0">
                  <a:srgbClr val="FCBD24"/>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50;p29"/>
            <p:cNvSpPr/>
            <p:nvPr/>
          </p:nvSpPr>
          <p:spPr>
            <a:xfrm>
              <a:off x="3959425" y="3239675"/>
              <a:ext cx="385800" cy="735225"/>
            </a:xfrm>
            <a:custGeom>
              <a:avLst/>
              <a:gdLst/>
              <a:ahLst/>
              <a:cxnLst/>
              <a:rect l="l" t="t" r="r" b="b"/>
              <a:pathLst>
                <a:path w="15432" h="29409" extrusionOk="0">
                  <a:moveTo>
                    <a:pt x="9300" y="1"/>
                  </a:moveTo>
                  <a:lnTo>
                    <a:pt x="1203" y="10740"/>
                  </a:lnTo>
                  <a:cubicBezTo>
                    <a:pt x="239" y="12026"/>
                    <a:pt x="1" y="13597"/>
                    <a:pt x="549" y="15050"/>
                  </a:cubicBezTo>
                  <a:lnTo>
                    <a:pt x="5847" y="28826"/>
                  </a:lnTo>
                  <a:cubicBezTo>
                    <a:pt x="6014" y="29278"/>
                    <a:pt x="6716" y="29409"/>
                    <a:pt x="7109" y="29064"/>
                  </a:cubicBezTo>
                  <a:lnTo>
                    <a:pt x="15431" y="218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51;p29"/>
            <p:cNvSpPr/>
            <p:nvPr/>
          </p:nvSpPr>
          <p:spPr>
            <a:xfrm>
              <a:off x="4798525" y="3239675"/>
              <a:ext cx="386100" cy="735225"/>
            </a:xfrm>
            <a:custGeom>
              <a:avLst/>
              <a:gdLst/>
              <a:ahLst/>
              <a:cxnLst/>
              <a:rect l="l" t="t" r="r" b="b"/>
              <a:pathLst>
                <a:path w="15444" h="29409" extrusionOk="0">
                  <a:moveTo>
                    <a:pt x="6132" y="1"/>
                  </a:moveTo>
                  <a:lnTo>
                    <a:pt x="14229" y="10740"/>
                  </a:lnTo>
                  <a:cubicBezTo>
                    <a:pt x="15205" y="12026"/>
                    <a:pt x="15443" y="13597"/>
                    <a:pt x="14883" y="15050"/>
                  </a:cubicBezTo>
                  <a:lnTo>
                    <a:pt x="9597" y="28826"/>
                  </a:lnTo>
                  <a:cubicBezTo>
                    <a:pt x="9418" y="29278"/>
                    <a:pt x="8716" y="29409"/>
                    <a:pt x="8323" y="29064"/>
                  </a:cubicBezTo>
                  <a:lnTo>
                    <a:pt x="1" y="218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52;p29"/>
            <p:cNvSpPr/>
            <p:nvPr/>
          </p:nvSpPr>
          <p:spPr>
            <a:xfrm>
              <a:off x="4047850" y="2109475"/>
              <a:ext cx="1045975" cy="1691300"/>
            </a:xfrm>
            <a:custGeom>
              <a:avLst/>
              <a:gdLst/>
              <a:ahLst/>
              <a:cxnLst/>
              <a:rect l="l" t="t" r="r" b="b"/>
              <a:pathLst>
                <a:path w="41839" h="67652" extrusionOk="0">
                  <a:moveTo>
                    <a:pt x="20919" y="1"/>
                  </a:moveTo>
                  <a:cubicBezTo>
                    <a:pt x="4739" y="10895"/>
                    <a:pt x="0" y="42220"/>
                    <a:pt x="11121" y="67652"/>
                  </a:cubicBezTo>
                  <a:lnTo>
                    <a:pt x="30718" y="67652"/>
                  </a:lnTo>
                  <a:cubicBezTo>
                    <a:pt x="41839" y="42220"/>
                    <a:pt x="37088" y="10895"/>
                    <a:pt x="209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53;p29"/>
            <p:cNvSpPr/>
            <p:nvPr/>
          </p:nvSpPr>
          <p:spPr>
            <a:xfrm>
              <a:off x="4367525" y="2575600"/>
              <a:ext cx="406325" cy="406325"/>
            </a:xfrm>
            <a:custGeom>
              <a:avLst/>
              <a:gdLst/>
              <a:ahLst/>
              <a:cxnLst/>
              <a:rect l="l" t="t" r="r" b="b"/>
              <a:pathLst>
                <a:path w="16253" h="16253" extrusionOk="0">
                  <a:moveTo>
                    <a:pt x="8132" y="1"/>
                  </a:moveTo>
                  <a:cubicBezTo>
                    <a:pt x="3644" y="1"/>
                    <a:pt x="0" y="3632"/>
                    <a:pt x="0" y="8121"/>
                  </a:cubicBezTo>
                  <a:cubicBezTo>
                    <a:pt x="0" y="12609"/>
                    <a:pt x="3644" y="16253"/>
                    <a:pt x="8132" y="16253"/>
                  </a:cubicBezTo>
                  <a:cubicBezTo>
                    <a:pt x="12621" y="16253"/>
                    <a:pt x="16252" y="12609"/>
                    <a:pt x="16252" y="8121"/>
                  </a:cubicBezTo>
                  <a:cubicBezTo>
                    <a:pt x="16252" y="3632"/>
                    <a:pt x="12621" y="1"/>
                    <a:pt x="8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54;p29"/>
            <p:cNvSpPr/>
            <p:nvPr/>
          </p:nvSpPr>
          <p:spPr>
            <a:xfrm>
              <a:off x="4406225" y="2614000"/>
              <a:ext cx="329225" cy="329225"/>
            </a:xfrm>
            <a:custGeom>
              <a:avLst/>
              <a:gdLst/>
              <a:ahLst/>
              <a:cxnLst/>
              <a:rect l="l" t="t" r="r" b="b"/>
              <a:pathLst>
                <a:path w="13169" h="13169" extrusionOk="0">
                  <a:moveTo>
                    <a:pt x="6584" y="1"/>
                  </a:moveTo>
                  <a:cubicBezTo>
                    <a:pt x="2941" y="1"/>
                    <a:pt x="0" y="2953"/>
                    <a:pt x="0" y="6585"/>
                  </a:cubicBezTo>
                  <a:cubicBezTo>
                    <a:pt x="0" y="10228"/>
                    <a:pt x="2941" y="13169"/>
                    <a:pt x="6584" y="13169"/>
                  </a:cubicBezTo>
                  <a:cubicBezTo>
                    <a:pt x="10216" y="13169"/>
                    <a:pt x="13169" y="10228"/>
                    <a:pt x="13169" y="6585"/>
                  </a:cubicBezTo>
                  <a:cubicBezTo>
                    <a:pt x="13169" y="2953"/>
                    <a:pt x="10216" y="1"/>
                    <a:pt x="65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55;p29"/>
            <p:cNvSpPr/>
            <p:nvPr/>
          </p:nvSpPr>
          <p:spPr>
            <a:xfrm>
              <a:off x="4308875" y="2109475"/>
              <a:ext cx="523900" cy="340850"/>
            </a:xfrm>
            <a:custGeom>
              <a:avLst/>
              <a:gdLst/>
              <a:ahLst/>
              <a:cxnLst/>
              <a:rect l="l" t="t" r="r" b="b"/>
              <a:pathLst>
                <a:path w="20956" h="13634" extrusionOk="0">
                  <a:moveTo>
                    <a:pt x="10478" y="13633"/>
                  </a:moveTo>
                  <a:cubicBezTo>
                    <a:pt x="14015" y="13633"/>
                    <a:pt x="17515" y="13312"/>
                    <a:pt x="20956" y="12705"/>
                  </a:cubicBezTo>
                  <a:cubicBezTo>
                    <a:pt x="18336" y="7335"/>
                    <a:pt x="14824" y="2930"/>
                    <a:pt x="10478" y="1"/>
                  </a:cubicBezTo>
                  <a:lnTo>
                    <a:pt x="10478" y="1"/>
                  </a:lnTo>
                  <a:lnTo>
                    <a:pt x="10478" y="1"/>
                  </a:lnTo>
                  <a:cubicBezTo>
                    <a:pt x="6133" y="2930"/>
                    <a:pt x="2608" y="7335"/>
                    <a:pt x="1" y="12705"/>
                  </a:cubicBezTo>
                  <a:cubicBezTo>
                    <a:pt x="3442" y="13312"/>
                    <a:pt x="6930" y="13633"/>
                    <a:pt x="10478" y="1363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56;p29"/>
            <p:cNvSpPr/>
            <p:nvPr/>
          </p:nvSpPr>
          <p:spPr>
            <a:xfrm>
              <a:off x="4501175" y="3246525"/>
              <a:ext cx="141400" cy="728975"/>
            </a:xfrm>
            <a:custGeom>
              <a:avLst/>
              <a:gdLst/>
              <a:ahLst/>
              <a:cxnLst/>
              <a:rect l="l" t="t" r="r" b="b"/>
              <a:pathLst>
                <a:path w="5656" h="29159" extrusionOk="0">
                  <a:moveTo>
                    <a:pt x="2834" y="0"/>
                  </a:moveTo>
                  <a:lnTo>
                    <a:pt x="2834" y="0"/>
                  </a:lnTo>
                  <a:cubicBezTo>
                    <a:pt x="2596" y="0"/>
                    <a:pt x="2393" y="131"/>
                    <a:pt x="2358" y="310"/>
                  </a:cubicBezTo>
                  <a:lnTo>
                    <a:pt x="369" y="9311"/>
                  </a:lnTo>
                  <a:cubicBezTo>
                    <a:pt x="60" y="10728"/>
                    <a:pt x="0" y="12169"/>
                    <a:pt x="203" y="13585"/>
                  </a:cubicBezTo>
                  <a:lnTo>
                    <a:pt x="2334" y="28837"/>
                  </a:lnTo>
                  <a:cubicBezTo>
                    <a:pt x="2358" y="29016"/>
                    <a:pt x="2560" y="29159"/>
                    <a:pt x="2810" y="29159"/>
                  </a:cubicBezTo>
                  <a:lnTo>
                    <a:pt x="2858" y="29159"/>
                  </a:lnTo>
                  <a:cubicBezTo>
                    <a:pt x="3096" y="29159"/>
                    <a:pt x="3298" y="29016"/>
                    <a:pt x="3334" y="28837"/>
                  </a:cubicBezTo>
                  <a:lnTo>
                    <a:pt x="5465" y="13585"/>
                  </a:lnTo>
                  <a:cubicBezTo>
                    <a:pt x="5656" y="12169"/>
                    <a:pt x="5596" y="10728"/>
                    <a:pt x="5287" y="9311"/>
                  </a:cubicBezTo>
                  <a:lnTo>
                    <a:pt x="3298" y="310"/>
                  </a:lnTo>
                  <a:cubicBezTo>
                    <a:pt x="3263" y="131"/>
                    <a:pt x="3060" y="0"/>
                    <a:pt x="28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ZoneTexte 49"/>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2637856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34" name="Google Shape;634;p26"/>
          <p:cNvSpPr txBox="1">
            <a:spLocks noGrp="1"/>
          </p:cNvSpPr>
          <p:nvPr>
            <p:ph type="title"/>
          </p:nvPr>
        </p:nvSpPr>
        <p:spPr>
          <a:xfrm>
            <a:off x="717799" y="151412"/>
            <a:ext cx="7708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smtClean="0">
                <a:solidFill>
                  <a:srgbClr val="23295F"/>
                </a:solidFill>
              </a:rPr>
              <a:t>Executive Summary</a:t>
            </a:r>
            <a:endParaRPr dirty="0">
              <a:solidFill>
                <a:srgbClr val="23295F"/>
              </a:solidFill>
            </a:endParaRPr>
          </a:p>
        </p:txBody>
      </p:sp>
      <p:cxnSp>
        <p:nvCxnSpPr>
          <p:cNvPr id="3" name="Connecteur droit 2"/>
          <p:cNvCxnSpPr/>
          <p:nvPr/>
        </p:nvCxnSpPr>
        <p:spPr>
          <a:xfrm flipV="1">
            <a:off x="717800" y="624954"/>
            <a:ext cx="7611813" cy="36192"/>
          </a:xfrm>
          <a:prstGeom prst="line">
            <a:avLst/>
          </a:prstGeom>
          <a:ln w="12700">
            <a:solidFill>
              <a:srgbClr val="23295F"/>
            </a:solidFill>
          </a:ln>
        </p:spPr>
        <p:style>
          <a:lnRef idx="1">
            <a:schemeClr val="accent1"/>
          </a:lnRef>
          <a:fillRef idx="0">
            <a:schemeClr val="accent1"/>
          </a:fillRef>
          <a:effectRef idx="0">
            <a:schemeClr val="accent1"/>
          </a:effectRef>
          <a:fontRef idx="minor">
            <a:schemeClr val="tx1"/>
          </a:fontRef>
        </p:style>
      </p:cxnSp>
      <p:sp>
        <p:nvSpPr>
          <p:cNvPr id="36" name="Content Placeholder 2">
            <a:extLst>
              <a:ext uri="{FF2B5EF4-FFF2-40B4-BE49-F238E27FC236}">
                <a16:creationId xmlns:a16="http://schemas.microsoft.com/office/drawing/2014/main" xmlns="" id="{79EF1473-3ADD-43F1-A495-57AAB7FD902F}"/>
              </a:ext>
            </a:extLst>
          </p:cNvPr>
          <p:cNvSpPr txBox="1">
            <a:spLocks/>
          </p:cNvSpPr>
          <p:nvPr/>
        </p:nvSpPr>
        <p:spPr>
          <a:xfrm>
            <a:off x="717799" y="741972"/>
            <a:ext cx="7460181" cy="4401527"/>
          </a:xfrm>
          <a:prstGeom prst="rect">
            <a:avLst/>
          </a:prstGeom>
        </p:spPr>
        <p:txBody>
          <a:bodyPr lIns="91440" tIns="45720" rIns="91440" bIns="45720" anchor="t">
            <a:normAutofit fontScale="2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l">
              <a:lnSpc>
                <a:spcPct val="120000"/>
              </a:lnSpc>
              <a:spcBef>
                <a:spcPts val="1400"/>
              </a:spcBef>
            </a:pPr>
            <a:r>
              <a:rPr lang="en-US" sz="4800" b="1" dirty="0">
                <a:solidFill>
                  <a:srgbClr val="4F7CAA"/>
                </a:solidFill>
                <a:latin typeface="Abadi" panose="020B0604020104020204" pitchFamily="34" charset="0"/>
              </a:rPr>
              <a:t>Summary of </a:t>
            </a:r>
            <a:r>
              <a:rPr lang="en-US" sz="4800" b="1" dirty="0" smtClean="0">
                <a:solidFill>
                  <a:srgbClr val="4F7CAA"/>
                </a:solidFill>
                <a:latin typeface="Abadi" panose="020B0604020104020204" pitchFamily="34" charset="0"/>
              </a:rPr>
              <a:t>methodologies</a:t>
            </a:r>
          </a:p>
          <a:p>
            <a:pPr lvl="1">
              <a:lnSpc>
                <a:spcPct val="120000"/>
              </a:lnSpc>
              <a:spcBef>
                <a:spcPts val="1400"/>
              </a:spcBef>
              <a:buFontTx/>
              <a:buChar char="-"/>
            </a:pPr>
            <a:r>
              <a:rPr lang="en-US" sz="4800" dirty="0">
                <a:solidFill>
                  <a:schemeClr val="accent3">
                    <a:lumMod val="25000"/>
                  </a:schemeClr>
                </a:solidFill>
                <a:latin typeface="Abadi" panose="020B0604020104020204" pitchFamily="34" charset="0"/>
              </a:rPr>
              <a:t>Data Collection through API</a:t>
            </a:r>
          </a:p>
          <a:p>
            <a:pPr lvl="1">
              <a:lnSpc>
                <a:spcPct val="120000"/>
              </a:lnSpc>
              <a:spcBef>
                <a:spcPts val="1400"/>
              </a:spcBef>
              <a:buFontTx/>
              <a:buChar char="-"/>
            </a:pPr>
            <a:r>
              <a:rPr lang="en-US" sz="4800" dirty="0" smtClean="0">
                <a:solidFill>
                  <a:schemeClr val="accent3">
                    <a:lumMod val="25000"/>
                  </a:schemeClr>
                </a:solidFill>
                <a:latin typeface="Abadi" panose="020B0604020104020204" pitchFamily="34" charset="0"/>
              </a:rPr>
              <a:t>Data </a:t>
            </a:r>
            <a:r>
              <a:rPr lang="en-US" sz="4800" dirty="0">
                <a:solidFill>
                  <a:schemeClr val="accent3">
                    <a:lumMod val="25000"/>
                  </a:schemeClr>
                </a:solidFill>
                <a:latin typeface="Abadi" panose="020B0604020104020204" pitchFamily="34" charset="0"/>
              </a:rPr>
              <a:t>Collection with Web Scraping</a:t>
            </a:r>
          </a:p>
          <a:p>
            <a:pPr lvl="1">
              <a:lnSpc>
                <a:spcPct val="120000"/>
              </a:lnSpc>
              <a:spcBef>
                <a:spcPts val="1400"/>
              </a:spcBef>
              <a:buFontTx/>
              <a:buChar char="-"/>
            </a:pPr>
            <a:r>
              <a:rPr lang="en-US" sz="4800" dirty="0">
                <a:solidFill>
                  <a:schemeClr val="accent3">
                    <a:lumMod val="25000"/>
                  </a:schemeClr>
                </a:solidFill>
                <a:latin typeface="Abadi" panose="020B0604020104020204" pitchFamily="34" charset="0"/>
              </a:rPr>
              <a:t>Data Wrangling</a:t>
            </a:r>
          </a:p>
          <a:p>
            <a:pPr lvl="1">
              <a:lnSpc>
                <a:spcPct val="120000"/>
              </a:lnSpc>
              <a:spcBef>
                <a:spcPts val="1400"/>
              </a:spcBef>
              <a:buFontTx/>
              <a:buChar char="-"/>
            </a:pPr>
            <a:r>
              <a:rPr lang="en-US" sz="4800" dirty="0">
                <a:solidFill>
                  <a:schemeClr val="accent3">
                    <a:lumMod val="25000"/>
                  </a:schemeClr>
                </a:solidFill>
                <a:latin typeface="Abadi" panose="020B0604020104020204" pitchFamily="34" charset="0"/>
              </a:rPr>
              <a:t>Exploratory Data Analysis with SQL</a:t>
            </a:r>
          </a:p>
          <a:p>
            <a:pPr lvl="1">
              <a:lnSpc>
                <a:spcPct val="120000"/>
              </a:lnSpc>
              <a:spcBef>
                <a:spcPts val="1400"/>
              </a:spcBef>
              <a:buFontTx/>
              <a:buChar char="-"/>
            </a:pPr>
            <a:r>
              <a:rPr lang="en-US" sz="4800" dirty="0">
                <a:solidFill>
                  <a:schemeClr val="accent3">
                    <a:lumMod val="25000"/>
                  </a:schemeClr>
                </a:solidFill>
                <a:latin typeface="Abadi" panose="020B0604020104020204" pitchFamily="34" charset="0"/>
              </a:rPr>
              <a:t>Exploratory Data Analysis with Data Visualization</a:t>
            </a:r>
          </a:p>
          <a:p>
            <a:pPr lvl="1">
              <a:lnSpc>
                <a:spcPct val="120000"/>
              </a:lnSpc>
              <a:spcBef>
                <a:spcPts val="1400"/>
              </a:spcBef>
              <a:buFontTx/>
              <a:buChar char="-"/>
            </a:pPr>
            <a:r>
              <a:rPr lang="en-US" sz="4800" dirty="0">
                <a:solidFill>
                  <a:schemeClr val="accent3">
                    <a:lumMod val="25000"/>
                  </a:schemeClr>
                </a:solidFill>
                <a:latin typeface="Abadi" panose="020B0604020104020204" pitchFamily="34" charset="0"/>
              </a:rPr>
              <a:t>Interactive Visual Analytics with Folium</a:t>
            </a:r>
          </a:p>
          <a:p>
            <a:pPr lvl="1">
              <a:lnSpc>
                <a:spcPct val="120000"/>
              </a:lnSpc>
              <a:spcBef>
                <a:spcPts val="1400"/>
              </a:spcBef>
              <a:buFontTx/>
              <a:buChar char="-"/>
            </a:pPr>
            <a:r>
              <a:rPr lang="en-US" sz="4800" dirty="0">
                <a:solidFill>
                  <a:schemeClr val="accent3">
                    <a:lumMod val="25000"/>
                  </a:schemeClr>
                </a:solidFill>
                <a:latin typeface="Abadi" panose="020B0604020104020204" pitchFamily="34" charset="0"/>
              </a:rPr>
              <a:t>Machine Learning Prediction</a:t>
            </a:r>
          </a:p>
          <a:p>
            <a:pPr>
              <a:lnSpc>
                <a:spcPct val="120000"/>
              </a:lnSpc>
              <a:spcBef>
                <a:spcPts val="1400"/>
              </a:spcBef>
              <a:buFont typeface="Arial" panose="020B0604020202020204" pitchFamily="34" charset="0"/>
              <a:buChar char="•"/>
            </a:pPr>
            <a:r>
              <a:rPr lang="en-US" sz="4800" b="1" dirty="0">
                <a:solidFill>
                  <a:srgbClr val="4F7CAA"/>
                </a:solidFill>
                <a:latin typeface="Abadi" panose="020B0604020104020204" pitchFamily="34" charset="0"/>
              </a:rPr>
              <a:t>Summary of all results</a:t>
            </a:r>
          </a:p>
          <a:p>
            <a:pPr lvl="1">
              <a:lnSpc>
                <a:spcPct val="120000"/>
              </a:lnSpc>
              <a:spcBef>
                <a:spcPts val="1400"/>
              </a:spcBef>
              <a:buFontTx/>
              <a:buChar char="-"/>
            </a:pPr>
            <a:r>
              <a:rPr lang="en-US" sz="4800" dirty="0">
                <a:solidFill>
                  <a:schemeClr val="accent3">
                    <a:lumMod val="25000"/>
                  </a:schemeClr>
                </a:solidFill>
                <a:latin typeface="Abadi" panose="020B0604020104020204" pitchFamily="34" charset="0"/>
              </a:rPr>
              <a:t>Exploratory Data Analysis result</a:t>
            </a:r>
          </a:p>
          <a:p>
            <a:pPr lvl="1">
              <a:lnSpc>
                <a:spcPct val="120000"/>
              </a:lnSpc>
              <a:spcBef>
                <a:spcPts val="1400"/>
              </a:spcBef>
              <a:buFontTx/>
              <a:buChar char="-"/>
            </a:pPr>
            <a:r>
              <a:rPr lang="en-US" sz="4800" dirty="0">
                <a:solidFill>
                  <a:schemeClr val="accent3">
                    <a:lumMod val="25000"/>
                  </a:schemeClr>
                </a:solidFill>
                <a:latin typeface="Abadi" panose="020B0604020104020204" pitchFamily="34" charset="0"/>
              </a:rPr>
              <a:t>Interactive analytics in screenshots</a:t>
            </a:r>
          </a:p>
          <a:p>
            <a:pPr lvl="1">
              <a:lnSpc>
                <a:spcPct val="120000"/>
              </a:lnSpc>
              <a:spcBef>
                <a:spcPts val="1400"/>
              </a:spcBef>
              <a:buFontTx/>
              <a:buChar char="-"/>
            </a:pPr>
            <a:r>
              <a:rPr lang="en-US" sz="4800" dirty="0">
                <a:solidFill>
                  <a:schemeClr val="accent3">
                    <a:lumMod val="25000"/>
                  </a:schemeClr>
                </a:solidFill>
                <a:latin typeface="Abadi" panose="020B0604020104020204" pitchFamily="34" charset="0"/>
              </a:rPr>
              <a:t>Predictive Analytics result</a:t>
            </a: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p:txBody>
      </p:sp>
      <p:grpSp>
        <p:nvGrpSpPr>
          <p:cNvPr id="38" name="Google Shape;57;p15"/>
          <p:cNvGrpSpPr/>
          <p:nvPr/>
        </p:nvGrpSpPr>
        <p:grpSpPr>
          <a:xfrm rot="-3885513">
            <a:off x="3882094" y="-774944"/>
            <a:ext cx="7721278" cy="3370581"/>
            <a:chOff x="2520320" y="2141863"/>
            <a:chExt cx="3853264" cy="1682071"/>
          </a:xfrm>
        </p:grpSpPr>
        <p:sp>
          <p:nvSpPr>
            <p:cNvPr id="39" name="Google Shape;58;p15"/>
            <p:cNvSpPr/>
            <p:nvPr/>
          </p:nvSpPr>
          <p:spPr>
            <a:xfrm>
              <a:off x="3190380" y="2732119"/>
              <a:ext cx="93023" cy="502014"/>
            </a:xfrm>
            <a:custGeom>
              <a:avLst/>
              <a:gdLst/>
              <a:ahLst/>
              <a:cxnLst/>
              <a:rect l="l" t="t" r="r" b="b"/>
              <a:pathLst>
                <a:path w="4525" h="24420" extrusionOk="0">
                  <a:moveTo>
                    <a:pt x="3334" y="0"/>
                  </a:moveTo>
                  <a:cubicBezTo>
                    <a:pt x="1500" y="0"/>
                    <a:pt x="0" y="1500"/>
                    <a:pt x="0" y="3334"/>
                  </a:cubicBezTo>
                  <a:lnTo>
                    <a:pt x="0" y="21086"/>
                  </a:lnTo>
                  <a:cubicBezTo>
                    <a:pt x="0" y="21455"/>
                    <a:pt x="72" y="21812"/>
                    <a:pt x="179" y="22146"/>
                  </a:cubicBezTo>
                  <a:cubicBezTo>
                    <a:pt x="643" y="23503"/>
                    <a:pt x="1905" y="24420"/>
                    <a:pt x="3334" y="24420"/>
                  </a:cubicBezTo>
                  <a:lnTo>
                    <a:pt x="4524" y="24420"/>
                  </a:lnTo>
                  <a:lnTo>
                    <a:pt x="4524"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9;p15"/>
            <p:cNvSpPr/>
            <p:nvPr/>
          </p:nvSpPr>
          <p:spPr>
            <a:xfrm>
              <a:off x="3283385" y="2633474"/>
              <a:ext cx="93023" cy="699304"/>
            </a:xfrm>
            <a:custGeom>
              <a:avLst/>
              <a:gdLst/>
              <a:ahLst/>
              <a:cxnLst/>
              <a:rect l="l" t="t" r="r" b="b"/>
              <a:pathLst>
                <a:path w="4525" h="34017" extrusionOk="0">
                  <a:moveTo>
                    <a:pt x="1655" y="0"/>
                  </a:moveTo>
                  <a:cubicBezTo>
                    <a:pt x="739" y="0"/>
                    <a:pt x="0" y="738"/>
                    <a:pt x="0" y="1655"/>
                  </a:cubicBezTo>
                  <a:lnTo>
                    <a:pt x="0" y="32361"/>
                  </a:lnTo>
                  <a:cubicBezTo>
                    <a:pt x="0" y="33278"/>
                    <a:pt x="739" y="34016"/>
                    <a:pt x="1655" y="34016"/>
                  </a:cubicBezTo>
                  <a:lnTo>
                    <a:pt x="4525" y="34016"/>
                  </a:lnTo>
                  <a:lnTo>
                    <a:pt x="45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0;p15"/>
            <p:cNvSpPr/>
            <p:nvPr/>
          </p:nvSpPr>
          <p:spPr>
            <a:xfrm>
              <a:off x="2892988" y="2141863"/>
              <a:ext cx="1156750" cy="513280"/>
            </a:xfrm>
            <a:custGeom>
              <a:avLst/>
              <a:gdLst/>
              <a:ahLst/>
              <a:cxnLst/>
              <a:rect l="l" t="t" r="r" b="b"/>
              <a:pathLst>
                <a:path w="56269" h="24968" extrusionOk="0">
                  <a:moveTo>
                    <a:pt x="0" y="0"/>
                  </a:moveTo>
                  <a:lnTo>
                    <a:pt x="25241" y="24968"/>
                  </a:lnTo>
                  <a:lnTo>
                    <a:pt x="25253" y="24968"/>
                  </a:lnTo>
                  <a:cubicBezTo>
                    <a:pt x="32504" y="22646"/>
                    <a:pt x="39886" y="20741"/>
                    <a:pt x="47196" y="19324"/>
                  </a:cubicBezTo>
                  <a:lnTo>
                    <a:pt x="47411" y="19277"/>
                  </a:lnTo>
                  <a:lnTo>
                    <a:pt x="47685" y="19229"/>
                  </a:lnTo>
                  <a:lnTo>
                    <a:pt x="48387" y="19098"/>
                  </a:lnTo>
                  <a:cubicBezTo>
                    <a:pt x="48470" y="19086"/>
                    <a:pt x="48542" y="19062"/>
                    <a:pt x="48625" y="19050"/>
                  </a:cubicBezTo>
                  <a:cubicBezTo>
                    <a:pt x="51149" y="18574"/>
                    <a:pt x="53673" y="18157"/>
                    <a:pt x="56269" y="17788"/>
                  </a:cubicBezTo>
                  <a:lnTo>
                    <a:pt x="42029" y="4608"/>
                  </a:lnTo>
                  <a:cubicBezTo>
                    <a:pt x="38826" y="1632"/>
                    <a:pt x="34635" y="0"/>
                    <a:pt x="302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1;p15"/>
            <p:cNvSpPr/>
            <p:nvPr/>
          </p:nvSpPr>
          <p:spPr>
            <a:xfrm>
              <a:off x="2892988" y="3310633"/>
              <a:ext cx="1156750" cy="513300"/>
            </a:xfrm>
            <a:custGeom>
              <a:avLst/>
              <a:gdLst/>
              <a:ahLst/>
              <a:cxnLst/>
              <a:rect l="l" t="t" r="r" b="b"/>
              <a:pathLst>
                <a:path w="56269" h="24969" extrusionOk="0">
                  <a:moveTo>
                    <a:pt x="25241" y="1"/>
                  </a:moveTo>
                  <a:lnTo>
                    <a:pt x="0" y="24968"/>
                  </a:lnTo>
                  <a:lnTo>
                    <a:pt x="30266" y="24968"/>
                  </a:lnTo>
                  <a:cubicBezTo>
                    <a:pt x="34635" y="24968"/>
                    <a:pt x="38826" y="23337"/>
                    <a:pt x="42029" y="20360"/>
                  </a:cubicBezTo>
                  <a:lnTo>
                    <a:pt x="56269" y="7180"/>
                  </a:lnTo>
                  <a:cubicBezTo>
                    <a:pt x="53673" y="6811"/>
                    <a:pt x="51149" y="6394"/>
                    <a:pt x="48625" y="5918"/>
                  </a:cubicBezTo>
                  <a:cubicBezTo>
                    <a:pt x="48542" y="5906"/>
                    <a:pt x="48470" y="5882"/>
                    <a:pt x="48387" y="5870"/>
                  </a:cubicBezTo>
                  <a:lnTo>
                    <a:pt x="47685" y="5739"/>
                  </a:lnTo>
                  <a:lnTo>
                    <a:pt x="47411" y="5692"/>
                  </a:lnTo>
                  <a:lnTo>
                    <a:pt x="47196" y="5644"/>
                  </a:lnTo>
                  <a:cubicBezTo>
                    <a:pt x="39886" y="4227"/>
                    <a:pt x="32504" y="2310"/>
                    <a:pt x="252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2;p15"/>
            <p:cNvSpPr/>
            <p:nvPr/>
          </p:nvSpPr>
          <p:spPr>
            <a:xfrm>
              <a:off x="5829447" y="2691241"/>
              <a:ext cx="544136" cy="583771"/>
            </a:xfrm>
            <a:custGeom>
              <a:avLst/>
              <a:gdLst/>
              <a:ahLst/>
              <a:cxnLst/>
              <a:rect l="l" t="t" r="r" b="b"/>
              <a:pathLst>
                <a:path w="26469" h="28397" extrusionOk="0">
                  <a:moveTo>
                    <a:pt x="1" y="0"/>
                  </a:moveTo>
                  <a:lnTo>
                    <a:pt x="1" y="28396"/>
                  </a:lnTo>
                  <a:cubicBezTo>
                    <a:pt x="7597" y="25717"/>
                    <a:pt x="15217" y="22539"/>
                    <a:pt x="22670" y="18812"/>
                  </a:cubicBezTo>
                  <a:cubicBezTo>
                    <a:pt x="26468" y="16907"/>
                    <a:pt x="26468" y="11501"/>
                    <a:pt x="22670" y="9596"/>
                  </a:cubicBezTo>
                  <a:cubicBezTo>
                    <a:pt x="15217" y="5858"/>
                    <a:pt x="7597" y="2679"/>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 name="Google Shape;63;p15"/>
            <p:cNvSpPr/>
            <p:nvPr/>
          </p:nvSpPr>
          <p:spPr>
            <a:xfrm>
              <a:off x="3364898" y="2531406"/>
              <a:ext cx="455513" cy="903440"/>
            </a:xfrm>
            <a:custGeom>
              <a:avLst/>
              <a:gdLst/>
              <a:ahLst/>
              <a:cxnLst/>
              <a:rect l="l" t="t" r="r" b="b"/>
              <a:pathLst>
                <a:path w="22158" h="43947" extrusionOk="0">
                  <a:moveTo>
                    <a:pt x="22158" y="0"/>
                  </a:moveTo>
                  <a:cubicBezTo>
                    <a:pt x="14443" y="1405"/>
                    <a:pt x="6763" y="3001"/>
                    <a:pt x="0" y="4489"/>
                  </a:cubicBezTo>
                  <a:lnTo>
                    <a:pt x="0" y="39469"/>
                  </a:lnTo>
                  <a:cubicBezTo>
                    <a:pt x="6763" y="40958"/>
                    <a:pt x="14443" y="42553"/>
                    <a:pt x="22158" y="43946"/>
                  </a:cubicBezTo>
                  <a:lnTo>
                    <a:pt x="22158" y="43910"/>
                  </a:lnTo>
                  <a:lnTo>
                    <a:pt x="22158"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 name="Google Shape;64;p15"/>
            <p:cNvSpPr/>
            <p:nvPr/>
          </p:nvSpPr>
          <p:spPr>
            <a:xfrm>
              <a:off x="3820403" y="2458715"/>
              <a:ext cx="505221" cy="1048823"/>
            </a:xfrm>
            <a:custGeom>
              <a:avLst/>
              <a:gdLst/>
              <a:ahLst/>
              <a:cxnLst/>
              <a:rect l="l" t="t" r="r" b="b"/>
              <a:pathLst>
                <a:path w="24576" h="51019" extrusionOk="0">
                  <a:moveTo>
                    <a:pt x="24575" y="0"/>
                  </a:moveTo>
                  <a:cubicBezTo>
                    <a:pt x="17170" y="667"/>
                    <a:pt x="8561" y="1988"/>
                    <a:pt x="1" y="3536"/>
                  </a:cubicBezTo>
                  <a:lnTo>
                    <a:pt x="1" y="47446"/>
                  </a:lnTo>
                  <a:lnTo>
                    <a:pt x="1" y="47482"/>
                  </a:lnTo>
                  <a:cubicBezTo>
                    <a:pt x="8561" y="49042"/>
                    <a:pt x="17170" y="50352"/>
                    <a:pt x="24575" y="51018"/>
                  </a:cubicBezTo>
                  <a:lnTo>
                    <a:pt x="24575" y="0"/>
                  </a:ln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 name="Google Shape;65;p15"/>
            <p:cNvSpPr/>
            <p:nvPr/>
          </p:nvSpPr>
          <p:spPr>
            <a:xfrm>
              <a:off x="4325617" y="2449042"/>
              <a:ext cx="504954" cy="1068168"/>
            </a:xfrm>
            <a:custGeom>
              <a:avLst/>
              <a:gdLst/>
              <a:ahLst/>
              <a:cxnLst/>
              <a:rect l="l" t="t" r="r" b="b"/>
              <a:pathLst>
                <a:path w="24563" h="51960" extrusionOk="0">
                  <a:moveTo>
                    <a:pt x="9156" y="1"/>
                  </a:moveTo>
                  <a:cubicBezTo>
                    <a:pt x="6418" y="1"/>
                    <a:pt x="3322" y="167"/>
                    <a:pt x="0" y="465"/>
                  </a:cubicBezTo>
                  <a:lnTo>
                    <a:pt x="0" y="51483"/>
                  </a:lnTo>
                  <a:cubicBezTo>
                    <a:pt x="3322" y="51781"/>
                    <a:pt x="6418" y="51960"/>
                    <a:pt x="9156" y="51960"/>
                  </a:cubicBezTo>
                  <a:cubicBezTo>
                    <a:pt x="13859" y="51960"/>
                    <a:pt x="19038" y="51698"/>
                    <a:pt x="24563" y="51150"/>
                  </a:cubicBezTo>
                  <a:lnTo>
                    <a:pt x="24563" y="798"/>
                  </a:lnTo>
                  <a:cubicBezTo>
                    <a:pt x="19038" y="263"/>
                    <a:pt x="13859" y="1"/>
                    <a:pt x="9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7" name="Google Shape;66;p15"/>
            <p:cNvSpPr/>
            <p:nvPr/>
          </p:nvSpPr>
          <p:spPr>
            <a:xfrm>
              <a:off x="4828604" y="2465694"/>
              <a:ext cx="504974" cy="1034865"/>
            </a:xfrm>
            <a:custGeom>
              <a:avLst/>
              <a:gdLst/>
              <a:ahLst/>
              <a:cxnLst/>
              <a:rect l="l" t="t" r="r" b="b"/>
              <a:pathLst>
                <a:path w="24564" h="50340" extrusionOk="0">
                  <a:moveTo>
                    <a:pt x="1" y="0"/>
                  </a:moveTo>
                  <a:lnTo>
                    <a:pt x="1" y="50340"/>
                  </a:lnTo>
                  <a:cubicBezTo>
                    <a:pt x="7633" y="49578"/>
                    <a:pt x="15931" y="48268"/>
                    <a:pt x="24563" y="46339"/>
                  </a:cubicBezTo>
                  <a:lnTo>
                    <a:pt x="24563" y="4001"/>
                  </a:lnTo>
                  <a:cubicBezTo>
                    <a:pt x="15931" y="2060"/>
                    <a:pt x="7633" y="75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8" name="Google Shape;67;p15"/>
            <p:cNvSpPr/>
            <p:nvPr/>
          </p:nvSpPr>
          <p:spPr>
            <a:xfrm>
              <a:off x="5330609" y="2547924"/>
              <a:ext cx="501767" cy="870405"/>
            </a:xfrm>
            <a:custGeom>
              <a:avLst/>
              <a:gdLst/>
              <a:ahLst/>
              <a:cxnLst/>
              <a:rect l="l" t="t" r="r" b="b"/>
              <a:pathLst>
                <a:path w="24408" h="42340" extrusionOk="0">
                  <a:moveTo>
                    <a:pt x="0" y="1"/>
                  </a:moveTo>
                  <a:lnTo>
                    <a:pt x="0" y="42339"/>
                  </a:lnTo>
                  <a:cubicBezTo>
                    <a:pt x="7894" y="40577"/>
                    <a:pt x="16050" y="38291"/>
                    <a:pt x="24229" y="35410"/>
                  </a:cubicBezTo>
                  <a:cubicBezTo>
                    <a:pt x="24277" y="35398"/>
                    <a:pt x="24265" y="35374"/>
                    <a:pt x="24408" y="35362"/>
                  </a:cubicBezTo>
                  <a:lnTo>
                    <a:pt x="24408" y="6966"/>
                  </a:lnTo>
                  <a:cubicBezTo>
                    <a:pt x="24265" y="6954"/>
                    <a:pt x="24277" y="6942"/>
                    <a:pt x="24229" y="6918"/>
                  </a:cubicBezTo>
                  <a:cubicBezTo>
                    <a:pt x="16050" y="4049"/>
                    <a:pt x="7894" y="1763"/>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 name="Google Shape;68;p15"/>
            <p:cNvSpPr/>
            <p:nvPr/>
          </p:nvSpPr>
          <p:spPr>
            <a:xfrm rot="5400000">
              <a:off x="2594207" y="2667746"/>
              <a:ext cx="482987" cy="630761"/>
            </a:xfrm>
            <a:custGeom>
              <a:avLst/>
              <a:gdLst/>
              <a:ahLst/>
              <a:cxnLst/>
              <a:rect l="l" t="t" r="r" b="b"/>
              <a:pathLst>
                <a:path w="19823" h="25888" extrusionOk="0">
                  <a:moveTo>
                    <a:pt x="9356" y="1"/>
                  </a:moveTo>
                  <a:cubicBezTo>
                    <a:pt x="9349" y="1"/>
                    <a:pt x="9342" y="1"/>
                    <a:pt x="9335" y="1"/>
                  </a:cubicBezTo>
                  <a:cubicBezTo>
                    <a:pt x="2823" y="1"/>
                    <a:pt x="1" y="4108"/>
                    <a:pt x="13" y="8204"/>
                  </a:cubicBezTo>
                  <a:cubicBezTo>
                    <a:pt x="25" y="13872"/>
                    <a:pt x="2977" y="14562"/>
                    <a:pt x="4359" y="21492"/>
                  </a:cubicBezTo>
                  <a:cubicBezTo>
                    <a:pt x="4436" y="21901"/>
                    <a:pt x="4646" y="22097"/>
                    <a:pt x="4844" y="22097"/>
                  </a:cubicBezTo>
                  <a:cubicBezTo>
                    <a:pt x="5045" y="22097"/>
                    <a:pt x="5234" y="21898"/>
                    <a:pt x="5263" y="21515"/>
                  </a:cubicBezTo>
                  <a:cubicBezTo>
                    <a:pt x="5507" y="18402"/>
                    <a:pt x="6880" y="17284"/>
                    <a:pt x="8156" y="17284"/>
                  </a:cubicBezTo>
                  <a:cubicBezTo>
                    <a:pt x="8875" y="17284"/>
                    <a:pt x="9564" y="17640"/>
                    <a:pt x="10002" y="18194"/>
                  </a:cubicBezTo>
                  <a:cubicBezTo>
                    <a:pt x="11502" y="20075"/>
                    <a:pt x="10788" y="23004"/>
                    <a:pt x="9609" y="25337"/>
                  </a:cubicBezTo>
                  <a:cubicBezTo>
                    <a:pt x="9506" y="25563"/>
                    <a:pt x="9661" y="25887"/>
                    <a:pt x="9851" y="25887"/>
                  </a:cubicBezTo>
                  <a:cubicBezTo>
                    <a:pt x="9881" y="25887"/>
                    <a:pt x="9912" y="25879"/>
                    <a:pt x="9943" y="25861"/>
                  </a:cubicBezTo>
                  <a:cubicBezTo>
                    <a:pt x="12455" y="24409"/>
                    <a:pt x="17336" y="19610"/>
                    <a:pt x="18336" y="13633"/>
                  </a:cubicBezTo>
                  <a:cubicBezTo>
                    <a:pt x="19823" y="4739"/>
                    <a:pt x="14955" y="1"/>
                    <a:pt x="9356" y="1"/>
                  </a:cubicBezTo>
                  <a:close/>
                </a:path>
              </a:pathLst>
            </a:custGeom>
            <a:gradFill>
              <a:gsLst>
                <a:gs pos="0">
                  <a:srgbClr val="FCBD24"/>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Picture 2" descr="IDEAS? What Should We Do N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16756421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34" name="Google Shape;634;p26"/>
          <p:cNvSpPr txBox="1">
            <a:spLocks noGrp="1"/>
          </p:cNvSpPr>
          <p:nvPr>
            <p:ph type="title"/>
          </p:nvPr>
        </p:nvSpPr>
        <p:spPr>
          <a:xfrm>
            <a:off x="602297" y="96976"/>
            <a:ext cx="7973891" cy="869046"/>
          </a:xfrm>
          <a:prstGeom prst="rect">
            <a:avLst/>
          </a:prstGeom>
        </p:spPr>
        <p:txBody>
          <a:bodyPr spcFirstLastPara="1" wrap="square" lIns="91425" tIns="91425" rIns="91425" bIns="91425" anchor="ctr" anchorCtr="0">
            <a:noAutofit/>
          </a:bodyPr>
          <a:lstStyle/>
          <a:p>
            <a:pPr>
              <a:buClr>
                <a:schemeClr val="dk1"/>
              </a:buClr>
              <a:buSzPts val="1100"/>
            </a:pPr>
            <a:r>
              <a:rPr lang="en-US" dirty="0" smtClean="0">
                <a:solidFill>
                  <a:srgbClr val="23295F"/>
                </a:solidFill>
              </a:rPr>
              <a:t>Boosters </a:t>
            </a:r>
            <a:r>
              <a:rPr lang="en-US" dirty="0">
                <a:solidFill>
                  <a:srgbClr val="23295F"/>
                </a:solidFill>
              </a:rPr>
              <a:t>Carried Maximum </a:t>
            </a:r>
            <a:r>
              <a:rPr lang="en-US" dirty="0" smtClean="0">
                <a:solidFill>
                  <a:srgbClr val="23295F"/>
                </a:solidFill>
              </a:rPr>
              <a:t>Payload</a:t>
            </a:r>
            <a:endParaRPr dirty="0">
              <a:solidFill>
                <a:srgbClr val="23295F"/>
              </a:solidFill>
            </a:endParaRPr>
          </a:p>
        </p:txBody>
      </p:sp>
      <p:cxnSp>
        <p:nvCxnSpPr>
          <p:cNvPr id="3" name="Connecteur droit 2"/>
          <p:cNvCxnSpPr/>
          <p:nvPr/>
        </p:nvCxnSpPr>
        <p:spPr>
          <a:xfrm flipV="1">
            <a:off x="602297" y="816001"/>
            <a:ext cx="7973890" cy="49088"/>
          </a:xfrm>
          <a:prstGeom prst="line">
            <a:avLst/>
          </a:prstGeom>
          <a:ln w="12700">
            <a:solidFill>
              <a:srgbClr val="23295F"/>
            </a:solidFill>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174404" y="1752755"/>
            <a:ext cx="4104702" cy="1528624"/>
          </a:xfrm>
          <a:prstGeom prst="rect">
            <a:avLst/>
          </a:prstGeom>
          <a:noFill/>
        </p:spPr>
        <p:txBody>
          <a:bodyPr wrap="square" rtlCol="0">
            <a:spAutoFit/>
          </a:bodyPr>
          <a:lstStyle/>
          <a:p>
            <a:pPr marL="285750" indent="-285750" algn="just">
              <a:lnSpc>
                <a:spcPct val="150000"/>
              </a:lnSpc>
              <a:spcAft>
                <a:spcPts val="600"/>
              </a:spcAft>
              <a:buFont typeface="Arial" panose="020B0604020202020204" pitchFamily="34" charset="0"/>
              <a:buChar char="•"/>
            </a:pPr>
            <a:r>
              <a:rPr lang="en-US" sz="1600" dirty="0" smtClean="0">
                <a:latin typeface="Roboto"/>
                <a:ea typeface="Roboto"/>
                <a:cs typeface="Roboto"/>
              </a:rPr>
              <a:t>We </a:t>
            </a:r>
            <a:r>
              <a:rPr lang="en-US" sz="1600" dirty="0">
                <a:latin typeface="Roboto"/>
                <a:ea typeface="Roboto"/>
                <a:cs typeface="Roboto"/>
              </a:rPr>
              <a:t>determined the booster that have carried the </a:t>
            </a:r>
            <a:r>
              <a:rPr lang="en-US" sz="1600" b="1" dirty="0">
                <a:latin typeface="Roboto"/>
                <a:ea typeface="Roboto"/>
                <a:cs typeface="Roboto"/>
              </a:rPr>
              <a:t>maximum</a:t>
            </a:r>
            <a:r>
              <a:rPr lang="en-US" sz="1600" dirty="0">
                <a:latin typeface="Roboto"/>
                <a:ea typeface="Roboto"/>
                <a:cs typeface="Roboto"/>
              </a:rPr>
              <a:t> payload using a subquery in the </a:t>
            </a:r>
            <a:r>
              <a:rPr lang="en-US" sz="1600" b="1" dirty="0">
                <a:latin typeface="Roboto"/>
                <a:ea typeface="Roboto"/>
                <a:cs typeface="Roboto"/>
              </a:rPr>
              <a:t>WHERE</a:t>
            </a:r>
            <a:r>
              <a:rPr lang="en-US" sz="1600" dirty="0">
                <a:latin typeface="Roboto"/>
                <a:ea typeface="Roboto"/>
                <a:cs typeface="Roboto"/>
              </a:rPr>
              <a:t> clause and the </a:t>
            </a:r>
            <a:r>
              <a:rPr lang="en-US" sz="1600" b="1" dirty="0">
                <a:latin typeface="Roboto"/>
                <a:ea typeface="Roboto"/>
                <a:cs typeface="Roboto"/>
              </a:rPr>
              <a:t>MAX() </a:t>
            </a:r>
            <a:r>
              <a:rPr lang="en-US" sz="1600" dirty="0">
                <a:latin typeface="Roboto"/>
                <a:ea typeface="Roboto"/>
                <a:cs typeface="Roboto"/>
              </a:rPr>
              <a:t>function</a:t>
            </a:r>
            <a:r>
              <a:rPr lang="en-US" sz="1600" dirty="0" smtClean="0">
                <a:latin typeface="Roboto"/>
                <a:ea typeface="Roboto"/>
                <a:cs typeface="Roboto"/>
              </a:rPr>
              <a:t>.</a:t>
            </a:r>
            <a:endParaRPr lang="en-US" sz="1600" dirty="0">
              <a:latin typeface="Roboto"/>
              <a:ea typeface="Roboto"/>
              <a:cs typeface="Roboto"/>
            </a:endParaRPr>
          </a:p>
        </p:txBody>
      </p:sp>
      <p:pic>
        <p:nvPicPr>
          <p:cNvPr id="7" name="Picture 5">
            <a:extLst>
              <a:ext uri="{FF2B5EF4-FFF2-40B4-BE49-F238E27FC236}">
                <a16:creationId xmlns="" xmlns:a16="http://schemas.microsoft.com/office/drawing/2014/main" id="{779D4455-44AD-4EE2-AA73-0C30FAE52EB3}"/>
              </a:ext>
            </a:extLst>
          </p:cNvPr>
          <p:cNvPicPr>
            <a:picLocks noChangeAspect="1"/>
          </p:cNvPicPr>
          <p:nvPr/>
        </p:nvPicPr>
        <p:blipFill>
          <a:blip r:embed="rId3"/>
          <a:stretch>
            <a:fillRect/>
          </a:stretch>
        </p:blipFill>
        <p:spPr>
          <a:xfrm>
            <a:off x="4357687" y="1044603"/>
            <a:ext cx="4460654" cy="3590826"/>
          </a:xfrm>
          <a:prstGeom prst="rect">
            <a:avLst/>
          </a:prstGeom>
        </p:spPr>
      </p:pic>
      <p:pic>
        <p:nvPicPr>
          <p:cNvPr id="8" name="Picture 2" descr="IDEAS? What Should We Do N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oogle Shape;748;p29"/>
          <p:cNvGrpSpPr/>
          <p:nvPr/>
        </p:nvGrpSpPr>
        <p:grpSpPr>
          <a:xfrm rot="19130094">
            <a:off x="7196538" y="2759899"/>
            <a:ext cx="797289" cy="1840615"/>
            <a:chOff x="3959425" y="2109475"/>
            <a:chExt cx="1225200" cy="3067034"/>
          </a:xfrm>
        </p:grpSpPr>
        <p:sp>
          <p:nvSpPr>
            <p:cNvPr id="10" name="Google Shape;749;p29"/>
            <p:cNvSpPr/>
            <p:nvPr/>
          </p:nvSpPr>
          <p:spPr>
            <a:xfrm>
              <a:off x="4047845" y="3485260"/>
              <a:ext cx="1048350" cy="1691249"/>
            </a:xfrm>
            <a:custGeom>
              <a:avLst/>
              <a:gdLst/>
              <a:ahLst/>
              <a:cxnLst/>
              <a:rect l="l" t="t" r="r" b="b"/>
              <a:pathLst>
                <a:path w="41934" h="66330" extrusionOk="0">
                  <a:moveTo>
                    <a:pt x="17728" y="0"/>
                  </a:moveTo>
                  <a:cubicBezTo>
                    <a:pt x="18717" y="57972"/>
                    <a:pt x="0" y="66330"/>
                    <a:pt x="0" y="66330"/>
                  </a:cubicBezTo>
                  <a:lnTo>
                    <a:pt x="41934" y="66330"/>
                  </a:lnTo>
                  <a:cubicBezTo>
                    <a:pt x="41934" y="66330"/>
                    <a:pt x="23217" y="57972"/>
                    <a:pt x="24205" y="0"/>
                  </a:cubicBezTo>
                  <a:close/>
                </a:path>
              </a:pathLst>
            </a:custGeom>
            <a:gradFill>
              <a:gsLst>
                <a:gs pos="0">
                  <a:srgbClr val="FCBD24"/>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50;p29"/>
            <p:cNvSpPr/>
            <p:nvPr/>
          </p:nvSpPr>
          <p:spPr>
            <a:xfrm>
              <a:off x="3959425" y="3239675"/>
              <a:ext cx="385800" cy="735225"/>
            </a:xfrm>
            <a:custGeom>
              <a:avLst/>
              <a:gdLst/>
              <a:ahLst/>
              <a:cxnLst/>
              <a:rect l="l" t="t" r="r" b="b"/>
              <a:pathLst>
                <a:path w="15432" h="29409" extrusionOk="0">
                  <a:moveTo>
                    <a:pt x="9300" y="1"/>
                  </a:moveTo>
                  <a:lnTo>
                    <a:pt x="1203" y="10740"/>
                  </a:lnTo>
                  <a:cubicBezTo>
                    <a:pt x="239" y="12026"/>
                    <a:pt x="1" y="13597"/>
                    <a:pt x="549" y="15050"/>
                  </a:cubicBezTo>
                  <a:lnTo>
                    <a:pt x="5847" y="28826"/>
                  </a:lnTo>
                  <a:cubicBezTo>
                    <a:pt x="6014" y="29278"/>
                    <a:pt x="6716" y="29409"/>
                    <a:pt x="7109" y="29064"/>
                  </a:cubicBezTo>
                  <a:lnTo>
                    <a:pt x="15431" y="218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51;p29"/>
            <p:cNvSpPr/>
            <p:nvPr/>
          </p:nvSpPr>
          <p:spPr>
            <a:xfrm>
              <a:off x="4798525" y="3239675"/>
              <a:ext cx="386100" cy="735225"/>
            </a:xfrm>
            <a:custGeom>
              <a:avLst/>
              <a:gdLst/>
              <a:ahLst/>
              <a:cxnLst/>
              <a:rect l="l" t="t" r="r" b="b"/>
              <a:pathLst>
                <a:path w="15444" h="29409" extrusionOk="0">
                  <a:moveTo>
                    <a:pt x="6132" y="1"/>
                  </a:moveTo>
                  <a:lnTo>
                    <a:pt x="14229" y="10740"/>
                  </a:lnTo>
                  <a:cubicBezTo>
                    <a:pt x="15205" y="12026"/>
                    <a:pt x="15443" y="13597"/>
                    <a:pt x="14883" y="15050"/>
                  </a:cubicBezTo>
                  <a:lnTo>
                    <a:pt x="9597" y="28826"/>
                  </a:lnTo>
                  <a:cubicBezTo>
                    <a:pt x="9418" y="29278"/>
                    <a:pt x="8716" y="29409"/>
                    <a:pt x="8323" y="29064"/>
                  </a:cubicBezTo>
                  <a:lnTo>
                    <a:pt x="1" y="218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52;p29"/>
            <p:cNvSpPr/>
            <p:nvPr/>
          </p:nvSpPr>
          <p:spPr>
            <a:xfrm>
              <a:off x="4047850" y="2109475"/>
              <a:ext cx="1045975" cy="1691300"/>
            </a:xfrm>
            <a:custGeom>
              <a:avLst/>
              <a:gdLst/>
              <a:ahLst/>
              <a:cxnLst/>
              <a:rect l="l" t="t" r="r" b="b"/>
              <a:pathLst>
                <a:path w="41839" h="67652" extrusionOk="0">
                  <a:moveTo>
                    <a:pt x="20919" y="1"/>
                  </a:moveTo>
                  <a:cubicBezTo>
                    <a:pt x="4739" y="10895"/>
                    <a:pt x="0" y="42220"/>
                    <a:pt x="11121" y="67652"/>
                  </a:cubicBezTo>
                  <a:lnTo>
                    <a:pt x="30718" y="67652"/>
                  </a:lnTo>
                  <a:cubicBezTo>
                    <a:pt x="41839" y="42220"/>
                    <a:pt x="37088" y="10895"/>
                    <a:pt x="209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53;p29"/>
            <p:cNvSpPr/>
            <p:nvPr/>
          </p:nvSpPr>
          <p:spPr>
            <a:xfrm>
              <a:off x="4367525" y="2575600"/>
              <a:ext cx="406325" cy="406325"/>
            </a:xfrm>
            <a:custGeom>
              <a:avLst/>
              <a:gdLst/>
              <a:ahLst/>
              <a:cxnLst/>
              <a:rect l="l" t="t" r="r" b="b"/>
              <a:pathLst>
                <a:path w="16253" h="16253" extrusionOk="0">
                  <a:moveTo>
                    <a:pt x="8132" y="1"/>
                  </a:moveTo>
                  <a:cubicBezTo>
                    <a:pt x="3644" y="1"/>
                    <a:pt x="0" y="3632"/>
                    <a:pt x="0" y="8121"/>
                  </a:cubicBezTo>
                  <a:cubicBezTo>
                    <a:pt x="0" y="12609"/>
                    <a:pt x="3644" y="16253"/>
                    <a:pt x="8132" y="16253"/>
                  </a:cubicBezTo>
                  <a:cubicBezTo>
                    <a:pt x="12621" y="16253"/>
                    <a:pt x="16252" y="12609"/>
                    <a:pt x="16252" y="8121"/>
                  </a:cubicBezTo>
                  <a:cubicBezTo>
                    <a:pt x="16252" y="3632"/>
                    <a:pt x="12621" y="1"/>
                    <a:pt x="8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54;p29"/>
            <p:cNvSpPr/>
            <p:nvPr/>
          </p:nvSpPr>
          <p:spPr>
            <a:xfrm>
              <a:off x="4406225" y="2614000"/>
              <a:ext cx="329225" cy="329225"/>
            </a:xfrm>
            <a:custGeom>
              <a:avLst/>
              <a:gdLst/>
              <a:ahLst/>
              <a:cxnLst/>
              <a:rect l="l" t="t" r="r" b="b"/>
              <a:pathLst>
                <a:path w="13169" h="13169" extrusionOk="0">
                  <a:moveTo>
                    <a:pt x="6584" y="1"/>
                  </a:moveTo>
                  <a:cubicBezTo>
                    <a:pt x="2941" y="1"/>
                    <a:pt x="0" y="2953"/>
                    <a:pt x="0" y="6585"/>
                  </a:cubicBezTo>
                  <a:cubicBezTo>
                    <a:pt x="0" y="10228"/>
                    <a:pt x="2941" y="13169"/>
                    <a:pt x="6584" y="13169"/>
                  </a:cubicBezTo>
                  <a:cubicBezTo>
                    <a:pt x="10216" y="13169"/>
                    <a:pt x="13169" y="10228"/>
                    <a:pt x="13169" y="6585"/>
                  </a:cubicBezTo>
                  <a:cubicBezTo>
                    <a:pt x="13169" y="2953"/>
                    <a:pt x="10216" y="1"/>
                    <a:pt x="65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55;p29"/>
            <p:cNvSpPr/>
            <p:nvPr/>
          </p:nvSpPr>
          <p:spPr>
            <a:xfrm>
              <a:off x="4308875" y="2109475"/>
              <a:ext cx="523900" cy="340850"/>
            </a:xfrm>
            <a:custGeom>
              <a:avLst/>
              <a:gdLst/>
              <a:ahLst/>
              <a:cxnLst/>
              <a:rect l="l" t="t" r="r" b="b"/>
              <a:pathLst>
                <a:path w="20956" h="13634" extrusionOk="0">
                  <a:moveTo>
                    <a:pt x="10478" y="13633"/>
                  </a:moveTo>
                  <a:cubicBezTo>
                    <a:pt x="14015" y="13633"/>
                    <a:pt x="17515" y="13312"/>
                    <a:pt x="20956" y="12705"/>
                  </a:cubicBezTo>
                  <a:cubicBezTo>
                    <a:pt x="18336" y="7335"/>
                    <a:pt x="14824" y="2930"/>
                    <a:pt x="10478" y="1"/>
                  </a:cubicBezTo>
                  <a:lnTo>
                    <a:pt x="10478" y="1"/>
                  </a:lnTo>
                  <a:lnTo>
                    <a:pt x="10478" y="1"/>
                  </a:lnTo>
                  <a:cubicBezTo>
                    <a:pt x="6133" y="2930"/>
                    <a:pt x="2608" y="7335"/>
                    <a:pt x="1" y="12705"/>
                  </a:cubicBezTo>
                  <a:cubicBezTo>
                    <a:pt x="3442" y="13312"/>
                    <a:pt x="6930" y="13633"/>
                    <a:pt x="10478" y="1363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56;p29"/>
            <p:cNvSpPr/>
            <p:nvPr/>
          </p:nvSpPr>
          <p:spPr>
            <a:xfrm>
              <a:off x="4501175" y="3246525"/>
              <a:ext cx="141400" cy="728975"/>
            </a:xfrm>
            <a:custGeom>
              <a:avLst/>
              <a:gdLst/>
              <a:ahLst/>
              <a:cxnLst/>
              <a:rect l="l" t="t" r="r" b="b"/>
              <a:pathLst>
                <a:path w="5656" h="29159" extrusionOk="0">
                  <a:moveTo>
                    <a:pt x="2834" y="0"/>
                  </a:moveTo>
                  <a:lnTo>
                    <a:pt x="2834" y="0"/>
                  </a:lnTo>
                  <a:cubicBezTo>
                    <a:pt x="2596" y="0"/>
                    <a:pt x="2393" y="131"/>
                    <a:pt x="2358" y="310"/>
                  </a:cubicBezTo>
                  <a:lnTo>
                    <a:pt x="369" y="9311"/>
                  </a:lnTo>
                  <a:cubicBezTo>
                    <a:pt x="60" y="10728"/>
                    <a:pt x="0" y="12169"/>
                    <a:pt x="203" y="13585"/>
                  </a:cubicBezTo>
                  <a:lnTo>
                    <a:pt x="2334" y="28837"/>
                  </a:lnTo>
                  <a:cubicBezTo>
                    <a:pt x="2358" y="29016"/>
                    <a:pt x="2560" y="29159"/>
                    <a:pt x="2810" y="29159"/>
                  </a:cubicBezTo>
                  <a:lnTo>
                    <a:pt x="2858" y="29159"/>
                  </a:lnTo>
                  <a:cubicBezTo>
                    <a:pt x="3096" y="29159"/>
                    <a:pt x="3298" y="29016"/>
                    <a:pt x="3334" y="28837"/>
                  </a:cubicBezTo>
                  <a:lnTo>
                    <a:pt x="5465" y="13585"/>
                  </a:lnTo>
                  <a:cubicBezTo>
                    <a:pt x="5656" y="12169"/>
                    <a:pt x="5596" y="10728"/>
                    <a:pt x="5287" y="9311"/>
                  </a:cubicBezTo>
                  <a:lnTo>
                    <a:pt x="3298" y="310"/>
                  </a:lnTo>
                  <a:cubicBezTo>
                    <a:pt x="3263" y="131"/>
                    <a:pt x="3060" y="0"/>
                    <a:pt x="28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ZoneTexte 17"/>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8076086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34" name="Google Shape;634;p26"/>
          <p:cNvSpPr txBox="1">
            <a:spLocks noGrp="1"/>
          </p:cNvSpPr>
          <p:nvPr>
            <p:ph type="title"/>
          </p:nvPr>
        </p:nvSpPr>
        <p:spPr>
          <a:xfrm>
            <a:off x="602297" y="377546"/>
            <a:ext cx="7708500" cy="481200"/>
          </a:xfrm>
          <a:prstGeom prst="rect">
            <a:avLst/>
          </a:prstGeom>
        </p:spPr>
        <p:txBody>
          <a:bodyPr spcFirstLastPara="1" wrap="square" lIns="91425" tIns="91425" rIns="91425" bIns="91425" anchor="ctr" anchorCtr="0">
            <a:noAutofit/>
          </a:bodyPr>
          <a:lstStyle/>
          <a:p>
            <a:pPr>
              <a:buClr>
                <a:schemeClr val="dk1"/>
              </a:buClr>
              <a:buSzPts val="1100"/>
            </a:pPr>
            <a:r>
              <a:rPr lang="en-US" dirty="0" smtClean="0">
                <a:solidFill>
                  <a:srgbClr val="23295F"/>
                </a:solidFill>
              </a:rPr>
              <a:t/>
            </a:r>
            <a:br>
              <a:rPr lang="en-US" dirty="0" smtClean="0">
                <a:solidFill>
                  <a:srgbClr val="23295F"/>
                </a:solidFill>
              </a:rPr>
            </a:br>
            <a:r>
              <a:rPr lang="en-US" dirty="0" smtClean="0">
                <a:solidFill>
                  <a:srgbClr val="23295F"/>
                </a:solidFill>
              </a:rPr>
              <a:t>2015 </a:t>
            </a:r>
            <a:r>
              <a:rPr lang="en-US" dirty="0">
                <a:solidFill>
                  <a:srgbClr val="23295F"/>
                </a:solidFill>
              </a:rPr>
              <a:t>Launch </a:t>
            </a:r>
            <a:r>
              <a:rPr lang="en-US" dirty="0" smtClean="0">
                <a:solidFill>
                  <a:srgbClr val="23295F"/>
                </a:solidFill>
              </a:rPr>
              <a:t>Records</a:t>
            </a:r>
            <a:r>
              <a:rPr lang="en-US" sz="2800" kern="1200" dirty="0">
                <a:solidFill>
                  <a:srgbClr val="0B49CB"/>
                </a:solidFill>
                <a:latin typeface="Abadi" panose="020B0604020104020204" pitchFamily="34" charset="0"/>
              </a:rPr>
              <a:t/>
            </a:r>
            <a:br>
              <a:rPr lang="en-US" sz="2800" kern="1200" dirty="0">
                <a:solidFill>
                  <a:srgbClr val="0B49CB"/>
                </a:solidFill>
                <a:latin typeface="Abadi" panose="020B0604020104020204" pitchFamily="34" charset="0"/>
              </a:rPr>
            </a:br>
            <a:endParaRPr dirty="0">
              <a:solidFill>
                <a:srgbClr val="23295F"/>
              </a:solidFill>
            </a:endParaRPr>
          </a:p>
        </p:txBody>
      </p:sp>
      <p:cxnSp>
        <p:nvCxnSpPr>
          <p:cNvPr id="3" name="Connecteur droit 2"/>
          <p:cNvCxnSpPr/>
          <p:nvPr/>
        </p:nvCxnSpPr>
        <p:spPr>
          <a:xfrm flipV="1">
            <a:off x="602297" y="966022"/>
            <a:ext cx="7973890" cy="49088"/>
          </a:xfrm>
          <a:prstGeom prst="line">
            <a:avLst/>
          </a:prstGeom>
          <a:ln w="12700">
            <a:solidFill>
              <a:srgbClr val="23295F"/>
            </a:solidFill>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1486429" y="3887827"/>
            <a:ext cx="6851682" cy="1154162"/>
          </a:xfrm>
          <a:prstGeom prst="rect">
            <a:avLst/>
          </a:prstGeom>
          <a:noFill/>
        </p:spPr>
        <p:txBody>
          <a:bodyPr wrap="square" rtlCol="0">
            <a:spAutoFit/>
          </a:bodyPr>
          <a:lstStyle/>
          <a:p>
            <a:pPr marL="285750" indent="-285750" algn="just">
              <a:spcAft>
                <a:spcPts val="600"/>
              </a:spcAft>
              <a:buFont typeface="Arial" panose="020B0604020202020204" pitchFamily="34" charset="0"/>
              <a:buChar char="•"/>
            </a:pPr>
            <a:r>
              <a:rPr lang="en-US" sz="1600" dirty="0" smtClean="0">
                <a:latin typeface="Roboto"/>
                <a:ea typeface="Roboto"/>
                <a:cs typeface="Roboto"/>
              </a:rPr>
              <a:t>We </a:t>
            </a:r>
            <a:r>
              <a:rPr lang="en-US" sz="1600" dirty="0">
                <a:latin typeface="Roboto"/>
                <a:ea typeface="Roboto"/>
                <a:cs typeface="Roboto"/>
              </a:rPr>
              <a:t>used a combinations of the </a:t>
            </a:r>
            <a:r>
              <a:rPr lang="en-US" sz="1600" b="1" dirty="0">
                <a:latin typeface="Roboto"/>
                <a:ea typeface="Roboto"/>
                <a:cs typeface="Roboto"/>
              </a:rPr>
              <a:t>WHERE</a:t>
            </a:r>
            <a:r>
              <a:rPr lang="en-US" sz="1600" dirty="0">
                <a:latin typeface="Roboto"/>
                <a:ea typeface="Roboto"/>
                <a:cs typeface="Roboto"/>
              </a:rPr>
              <a:t> clause, </a:t>
            </a:r>
            <a:r>
              <a:rPr lang="en-US" sz="1600" b="1" dirty="0">
                <a:latin typeface="Roboto"/>
                <a:ea typeface="Roboto"/>
                <a:cs typeface="Roboto"/>
              </a:rPr>
              <a:t>LIKE</a:t>
            </a:r>
            <a:r>
              <a:rPr lang="en-US" sz="1600" dirty="0">
                <a:latin typeface="Roboto"/>
                <a:ea typeface="Roboto"/>
                <a:cs typeface="Roboto"/>
              </a:rPr>
              <a:t>, </a:t>
            </a:r>
            <a:r>
              <a:rPr lang="en-US" sz="1600" b="1" dirty="0">
                <a:latin typeface="Roboto"/>
                <a:ea typeface="Roboto"/>
                <a:cs typeface="Roboto"/>
              </a:rPr>
              <a:t>AND</a:t>
            </a:r>
            <a:r>
              <a:rPr lang="en-US" sz="1600" dirty="0">
                <a:latin typeface="Roboto"/>
                <a:ea typeface="Roboto"/>
                <a:cs typeface="Roboto"/>
              </a:rPr>
              <a:t>, and </a:t>
            </a:r>
            <a:r>
              <a:rPr lang="en-US" sz="1600" b="1" dirty="0">
                <a:latin typeface="Roboto"/>
                <a:ea typeface="Roboto"/>
                <a:cs typeface="Roboto"/>
              </a:rPr>
              <a:t>BETWEEN</a:t>
            </a:r>
            <a:r>
              <a:rPr lang="en-US" sz="1600" dirty="0">
                <a:latin typeface="Roboto"/>
                <a:ea typeface="Roboto"/>
                <a:cs typeface="Roboto"/>
              </a:rPr>
              <a:t> conditions to filter for failed landing outcomes in drone ship, their booster versions, and launch site names for year </a:t>
            </a:r>
            <a:r>
              <a:rPr lang="en-US" sz="1600" b="1" dirty="0">
                <a:latin typeface="Roboto"/>
                <a:ea typeface="Roboto"/>
                <a:cs typeface="Roboto"/>
              </a:rPr>
              <a:t>2015</a:t>
            </a:r>
          </a:p>
          <a:p>
            <a:pPr marL="285750" indent="-285750">
              <a:spcAft>
                <a:spcPts val="600"/>
              </a:spcAft>
              <a:buFont typeface="Arial" panose="020B0604020202020204" pitchFamily="34" charset="0"/>
              <a:buChar char="•"/>
            </a:pPr>
            <a:endParaRPr lang="en-US" sz="1600" b="1" dirty="0">
              <a:latin typeface="Roboto"/>
              <a:ea typeface="Roboto"/>
              <a:cs typeface="Roboto"/>
            </a:endParaRPr>
          </a:p>
        </p:txBody>
      </p:sp>
      <p:grpSp>
        <p:nvGrpSpPr>
          <p:cNvPr id="5" name="Google Shape;80;p16"/>
          <p:cNvGrpSpPr/>
          <p:nvPr/>
        </p:nvGrpSpPr>
        <p:grpSpPr>
          <a:xfrm rot="1867131">
            <a:off x="639278" y="3760985"/>
            <a:ext cx="520296" cy="1131766"/>
            <a:chOff x="3240878" y="1617772"/>
            <a:chExt cx="1195342" cy="2963146"/>
          </a:xfrm>
        </p:grpSpPr>
        <p:sp>
          <p:nvSpPr>
            <p:cNvPr id="6" name="Google Shape;81;p16"/>
            <p:cNvSpPr/>
            <p:nvPr/>
          </p:nvSpPr>
          <p:spPr>
            <a:xfrm>
              <a:off x="3632077" y="3971052"/>
              <a:ext cx="414366" cy="609867"/>
            </a:xfrm>
            <a:custGeom>
              <a:avLst/>
              <a:gdLst/>
              <a:ahLst/>
              <a:cxnLst/>
              <a:rect l="l" t="t" r="r" b="b"/>
              <a:pathLst>
                <a:path w="31267" h="46019" extrusionOk="0">
                  <a:moveTo>
                    <a:pt x="31266" y="15502"/>
                  </a:moveTo>
                  <a:cubicBezTo>
                    <a:pt x="31266" y="6942"/>
                    <a:pt x="24265" y="0"/>
                    <a:pt x="15633" y="0"/>
                  </a:cubicBezTo>
                  <a:cubicBezTo>
                    <a:pt x="7001" y="0"/>
                    <a:pt x="0" y="6942"/>
                    <a:pt x="0" y="15502"/>
                  </a:cubicBezTo>
                  <a:cubicBezTo>
                    <a:pt x="0" y="24063"/>
                    <a:pt x="15633" y="46018"/>
                    <a:pt x="15633" y="46018"/>
                  </a:cubicBezTo>
                  <a:cubicBezTo>
                    <a:pt x="15633" y="46018"/>
                    <a:pt x="31266" y="24063"/>
                    <a:pt x="31266" y="15502"/>
                  </a:cubicBezTo>
                  <a:close/>
                </a:path>
              </a:pathLst>
            </a:custGeom>
            <a:gradFill>
              <a:gsLst>
                <a:gs pos="0">
                  <a:srgbClr val="FCBD24"/>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2;p16"/>
            <p:cNvSpPr/>
            <p:nvPr/>
          </p:nvSpPr>
          <p:spPr>
            <a:xfrm>
              <a:off x="3617760" y="3691633"/>
              <a:ext cx="441577" cy="327679"/>
            </a:xfrm>
            <a:custGeom>
              <a:avLst/>
              <a:gdLst/>
              <a:ahLst/>
              <a:cxnLst/>
              <a:rect l="l" t="t" r="r" b="b"/>
              <a:pathLst>
                <a:path w="25111" h="18634" extrusionOk="0">
                  <a:moveTo>
                    <a:pt x="7132" y="0"/>
                  </a:moveTo>
                  <a:lnTo>
                    <a:pt x="0" y="18633"/>
                  </a:lnTo>
                  <a:lnTo>
                    <a:pt x="25111" y="18633"/>
                  </a:lnTo>
                  <a:lnTo>
                    <a:pt x="179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3;p16"/>
            <p:cNvSpPr/>
            <p:nvPr/>
          </p:nvSpPr>
          <p:spPr>
            <a:xfrm>
              <a:off x="3632409" y="3552388"/>
              <a:ext cx="412280" cy="196407"/>
            </a:xfrm>
            <a:custGeom>
              <a:avLst/>
              <a:gdLst/>
              <a:ahLst/>
              <a:cxnLst/>
              <a:rect l="l" t="t" r="r" b="b"/>
              <a:pathLst>
                <a:path w="23445" h="11169" extrusionOk="0">
                  <a:moveTo>
                    <a:pt x="1" y="0"/>
                  </a:moveTo>
                  <a:lnTo>
                    <a:pt x="1" y="11168"/>
                  </a:lnTo>
                  <a:lnTo>
                    <a:pt x="23444" y="11168"/>
                  </a:lnTo>
                  <a:lnTo>
                    <a:pt x="234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4;p16"/>
            <p:cNvSpPr/>
            <p:nvPr/>
          </p:nvSpPr>
          <p:spPr>
            <a:xfrm>
              <a:off x="3240878" y="3009672"/>
              <a:ext cx="414355" cy="1045833"/>
            </a:xfrm>
            <a:custGeom>
              <a:avLst/>
              <a:gdLst/>
              <a:ahLst/>
              <a:cxnLst/>
              <a:rect l="l" t="t" r="r" b="b"/>
              <a:pathLst>
                <a:path w="23563" h="59473" extrusionOk="0">
                  <a:moveTo>
                    <a:pt x="22027" y="1"/>
                  </a:moveTo>
                  <a:lnTo>
                    <a:pt x="5644" y="15943"/>
                  </a:lnTo>
                  <a:cubicBezTo>
                    <a:pt x="1572" y="19908"/>
                    <a:pt x="0" y="25778"/>
                    <a:pt x="1536" y="31254"/>
                  </a:cubicBezTo>
                  <a:lnTo>
                    <a:pt x="9466" y="59472"/>
                  </a:lnTo>
                  <a:lnTo>
                    <a:pt x="11168" y="35541"/>
                  </a:lnTo>
                  <a:cubicBezTo>
                    <a:pt x="11454" y="31623"/>
                    <a:pt x="13252" y="27956"/>
                    <a:pt x="16169" y="25337"/>
                  </a:cubicBezTo>
                  <a:lnTo>
                    <a:pt x="23563" y="18693"/>
                  </a:lnTo>
                  <a:lnTo>
                    <a:pt x="220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p16"/>
            <p:cNvSpPr/>
            <p:nvPr/>
          </p:nvSpPr>
          <p:spPr>
            <a:xfrm>
              <a:off x="4021865" y="3009672"/>
              <a:ext cx="414355" cy="1045833"/>
            </a:xfrm>
            <a:custGeom>
              <a:avLst/>
              <a:gdLst/>
              <a:ahLst/>
              <a:cxnLst/>
              <a:rect l="l" t="t" r="r" b="b"/>
              <a:pathLst>
                <a:path w="23563" h="59473" extrusionOk="0">
                  <a:moveTo>
                    <a:pt x="1536" y="1"/>
                  </a:moveTo>
                  <a:lnTo>
                    <a:pt x="0" y="18693"/>
                  </a:lnTo>
                  <a:lnTo>
                    <a:pt x="7394" y="25337"/>
                  </a:lnTo>
                  <a:cubicBezTo>
                    <a:pt x="10311" y="27956"/>
                    <a:pt x="12109" y="31623"/>
                    <a:pt x="12395" y="35541"/>
                  </a:cubicBezTo>
                  <a:lnTo>
                    <a:pt x="14097" y="59472"/>
                  </a:lnTo>
                  <a:lnTo>
                    <a:pt x="22027" y="31254"/>
                  </a:lnTo>
                  <a:cubicBezTo>
                    <a:pt x="23563" y="25778"/>
                    <a:pt x="21991" y="19908"/>
                    <a:pt x="17919" y="15943"/>
                  </a:cubicBezTo>
                  <a:lnTo>
                    <a:pt x="15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6;p16"/>
            <p:cNvSpPr/>
            <p:nvPr/>
          </p:nvSpPr>
          <p:spPr>
            <a:xfrm>
              <a:off x="3404813" y="2080860"/>
              <a:ext cx="870792" cy="1544332"/>
            </a:xfrm>
            <a:custGeom>
              <a:avLst/>
              <a:gdLst/>
              <a:ahLst/>
              <a:cxnLst/>
              <a:rect l="l" t="t" r="r" b="b"/>
              <a:pathLst>
                <a:path w="49519" h="87821" extrusionOk="0">
                  <a:moveTo>
                    <a:pt x="6240" y="1"/>
                  </a:moveTo>
                  <a:cubicBezTo>
                    <a:pt x="1275" y="17181"/>
                    <a:pt x="1" y="44625"/>
                    <a:pt x="11347" y="87821"/>
                  </a:cubicBezTo>
                  <a:lnTo>
                    <a:pt x="38244" y="87821"/>
                  </a:lnTo>
                  <a:cubicBezTo>
                    <a:pt x="49519" y="44863"/>
                    <a:pt x="47959" y="17312"/>
                    <a:pt x="428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7;p16"/>
            <p:cNvSpPr/>
            <p:nvPr/>
          </p:nvSpPr>
          <p:spPr>
            <a:xfrm>
              <a:off x="3516835" y="1617772"/>
              <a:ext cx="643418" cy="463083"/>
            </a:xfrm>
            <a:custGeom>
              <a:avLst/>
              <a:gdLst/>
              <a:ahLst/>
              <a:cxnLst/>
              <a:rect l="l" t="t" r="r" b="b"/>
              <a:pathLst>
                <a:path w="36589" h="26334" extrusionOk="0">
                  <a:moveTo>
                    <a:pt x="18441" y="1"/>
                  </a:moveTo>
                  <a:cubicBezTo>
                    <a:pt x="17579" y="1"/>
                    <a:pt x="16717" y="266"/>
                    <a:pt x="15979" y="795"/>
                  </a:cubicBezTo>
                  <a:cubicBezTo>
                    <a:pt x="12014" y="3628"/>
                    <a:pt x="4501" y="10784"/>
                    <a:pt x="0" y="26334"/>
                  </a:cubicBezTo>
                  <a:lnTo>
                    <a:pt x="36588" y="26334"/>
                  </a:lnTo>
                  <a:cubicBezTo>
                    <a:pt x="32064" y="11129"/>
                    <a:pt x="24789" y="3819"/>
                    <a:pt x="21003" y="878"/>
                  </a:cubicBezTo>
                  <a:cubicBezTo>
                    <a:pt x="20247" y="293"/>
                    <a:pt x="19345" y="1"/>
                    <a:pt x="184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p16"/>
            <p:cNvSpPr/>
            <p:nvPr/>
          </p:nvSpPr>
          <p:spPr>
            <a:xfrm>
              <a:off x="3632620" y="2315367"/>
              <a:ext cx="411858" cy="411841"/>
            </a:xfrm>
            <a:custGeom>
              <a:avLst/>
              <a:gdLst/>
              <a:ahLst/>
              <a:cxnLst/>
              <a:rect l="l" t="t" r="r" b="b"/>
              <a:pathLst>
                <a:path w="23421" h="23420" extrusionOk="0">
                  <a:moveTo>
                    <a:pt x="11705" y="0"/>
                  </a:moveTo>
                  <a:cubicBezTo>
                    <a:pt x="5239" y="0"/>
                    <a:pt x="1" y="5239"/>
                    <a:pt x="1" y="11704"/>
                  </a:cubicBezTo>
                  <a:cubicBezTo>
                    <a:pt x="1" y="18169"/>
                    <a:pt x="5239" y="23420"/>
                    <a:pt x="11705" y="23420"/>
                  </a:cubicBezTo>
                  <a:cubicBezTo>
                    <a:pt x="18182" y="23420"/>
                    <a:pt x="23420" y="18169"/>
                    <a:pt x="23420" y="11704"/>
                  </a:cubicBezTo>
                  <a:cubicBezTo>
                    <a:pt x="23420" y="5239"/>
                    <a:pt x="18182" y="0"/>
                    <a:pt x="11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9;p16"/>
            <p:cNvSpPr/>
            <p:nvPr/>
          </p:nvSpPr>
          <p:spPr>
            <a:xfrm>
              <a:off x="3664661" y="2347408"/>
              <a:ext cx="347568" cy="347568"/>
            </a:xfrm>
            <a:custGeom>
              <a:avLst/>
              <a:gdLst/>
              <a:ahLst/>
              <a:cxnLst/>
              <a:rect l="l" t="t" r="r" b="b"/>
              <a:pathLst>
                <a:path w="19765" h="19765" extrusionOk="0">
                  <a:moveTo>
                    <a:pt x="9883" y="0"/>
                  </a:moveTo>
                  <a:cubicBezTo>
                    <a:pt x="4429" y="0"/>
                    <a:pt x="0" y="4429"/>
                    <a:pt x="0" y="9882"/>
                  </a:cubicBezTo>
                  <a:cubicBezTo>
                    <a:pt x="0" y="15347"/>
                    <a:pt x="4429" y="19764"/>
                    <a:pt x="9883" y="19764"/>
                  </a:cubicBezTo>
                  <a:cubicBezTo>
                    <a:pt x="15347" y="19764"/>
                    <a:pt x="19765" y="15347"/>
                    <a:pt x="19765" y="9882"/>
                  </a:cubicBezTo>
                  <a:cubicBezTo>
                    <a:pt x="19765" y="4429"/>
                    <a:pt x="15347" y="0"/>
                    <a:pt x="9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0;p16"/>
            <p:cNvSpPr/>
            <p:nvPr/>
          </p:nvSpPr>
          <p:spPr>
            <a:xfrm>
              <a:off x="3632620" y="2879221"/>
              <a:ext cx="411858" cy="411858"/>
            </a:xfrm>
            <a:custGeom>
              <a:avLst/>
              <a:gdLst/>
              <a:ahLst/>
              <a:cxnLst/>
              <a:rect l="l" t="t" r="r" b="b"/>
              <a:pathLst>
                <a:path w="23421" h="23421" extrusionOk="0">
                  <a:moveTo>
                    <a:pt x="11705" y="1"/>
                  </a:moveTo>
                  <a:cubicBezTo>
                    <a:pt x="5239" y="1"/>
                    <a:pt x="1" y="5240"/>
                    <a:pt x="1" y="11705"/>
                  </a:cubicBezTo>
                  <a:cubicBezTo>
                    <a:pt x="1" y="18170"/>
                    <a:pt x="5239" y="23420"/>
                    <a:pt x="11705" y="23420"/>
                  </a:cubicBezTo>
                  <a:cubicBezTo>
                    <a:pt x="18182" y="23420"/>
                    <a:pt x="23420" y="18170"/>
                    <a:pt x="23420" y="11705"/>
                  </a:cubicBezTo>
                  <a:cubicBezTo>
                    <a:pt x="23420" y="5240"/>
                    <a:pt x="18182" y="1"/>
                    <a:pt x="117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1;p16"/>
            <p:cNvSpPr/>
            <p:nvPr/>
          </p:nvSpPr>
          <p:spPr>
            <a:xfrm>
              <a:off x="3664661" y="2911262"/>
              <a:ext cx="347568" cy="347568"/>
            </a:xfrm>
            <a:custGeom>
              <a:avLst/>
              <a:gdLst/>
              <a:ahLst/>
              <a:cxnLst/>
              <a:rect l="l" t="t" r="r" b="b"/>
              <a:pathLst>
                <a:path w="19765" h="19765" extrusionOk="0">
                  <a:moveTo>
                    <a:pt x="9883" y="1"/>
                  </a:moveTo>
                  <a:cubicBezTo>
                    <a:pt x="4429" y="1"/>
                    <a:pt x="0" y="4430"/>
                    <a:pt x="0" y="9883"/>
                  </a:cubicBezTo>
                  <a:cubicBezTo>
                    <a:pt x="0" y="15348"/>
                    <a:pt x="4429" y="19765"/>
                    <a:pt x="9883" y="19765"/>
                  </a:cubicBezTo>
                  <a:cubicBezTo>
                    <a:pt x="15347" y="19765"/>
                    <a:pt x="19765" y="15348"/>
                    <a:pt x="19765" y="9883"/>
                  </a:cubicBezTo>
                  <a:cubicBezTo>
                    <a:pt x="19765" y="4430"/>
                    <a:pt x="15347" y="1"/>
                    <a:pt x="98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 name="Picture 5">
            <a:extLst>
              <a:ext uri="{FF2B5EF4-FFF2-40B4-BE49-F238E27FC236}">
                <a16:creationId xmlns="" xmlns:a16="http://schemas.microsoft.com/office/drawing/2014/main" id="{50E3558E-0B94-4EC1-AA31-F47E92F36B61}"/>
              </a:ext>
            </a:extLst>
          </p:cNvPr>
          <p:cNvPicPr>
            <a:picLocks noChangeAspect="1"/>
          </p:cNvPicPr>
          <p:nvPr/>
        </p:nvPicPr>
        <p:blipFill>
          <a:blip r:embed="rId3"/>
          <a:stretch>
            <a:fillRect/>
          </a:stretch>
        </p:blipFill>
        <p:spPr>
          <a:xfrm>
            <a:off x="750169" y="1160831"/>
            <a:ext cx="7239000" cy="2581275"/>
          </a:xfrm>
          <a:prstGeom prst="rect">
            <a:avLst/>
          </a:prstGeom>
        </p:spPr>
      </p:pic>
      <p:pic>
        <p:nvPicPr>
          <p:cNvPr id="20" name="Picture 2" descr="IDEAS? What Should We Do N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sp>
        <p:nvSpPr>
          <p:cNvPr id="21" name="ZoneTexte 20"/>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19355981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34" name="Google Shape;634;p26"/>
          <p:cNvSpPr txBox="1">
            <a:spLocks noGrp="1"/>
          </p:cNvSpPr>
          <p:nvPr>
            <p:ph type="title"/>
          </p:nvPr>
        </p:nvSpPr>
        <p:spPr>
          <a:xfrm>
            <a:off x="602297" y="96976"/>
            <a:ext cx="7973891" cy="869046"/>
          </a:xfrm>
          <a:prstGeom prst="rect">
            <a:avLst/>
          </a:prstGeom>
        </p:spPr>
        <p:txBody>
          <a:bodyPr spcFirstLastPara="1" wrap="square" lIns="91425" tIns="91425" rIns="91425" bIns="91425" anchor="ctr" anchorCtr="0">
            <a:noAutofit/>
          </a:bodyPr>
          <a:lstStyle/>
          <a:p>
            <a:pPr>
              <a:buClr>
                <a:schemeClr val="dk1"/>
              </a:buClr>
              <a:buSzPts val="1100"/>
            </a:pPr>
            <a:r>
              <a:rPr lang="en-US" dirty="0" smtClean="0">
                <a:solidFill>
                  <a:srgbClr val="23295F"/>
                </a:solidFill>
              </a:rPr>
              <a:t>Rank </a:t>
            </a:r>
            <a:r>
              <a:rPr lang="en-US" dirty="0">
                <a:solidFill>
                  <a:srgbClr val="23295F"/>
                </a:solidFill>
              </a:rPr>
              <a:t>Landing Outcomes Between 2010-06-04 and </a:t>
            </a:r>
            <a:r>
              <a:rPr lang="en-US" dirty="0" smtClean="0">
                <a:solidFill>
                  <a:srgbClr val="23295F"/>
                </a:solidFill>
              </a:rPr>
              <a:t>2017-03-20</a:t>
            </a:r>
            <a:endParaRPr dirty="0">
              <a:solidFill>
                <a:srgbClr val="23295F"/>
              </a:solidFill>
            </a:endParaRPr>
          </a:p>
        </p:txBody>
      </p:sp>
      <p:cxnSp>
        <p:nvCxnSpPr>
          <p:cNvPr id="3" name="Connecteur droit 2"/>
          <p:cNvCxnSpPr/>
          <p:nvPr/>
        </p:nvCxnSpPr>
        <p:spPr>
          <a:xfrm flipV="1">
            <a:off x="602297" y="816001"/>
            <a:ext cx="7973890" cy="49088"/>
          </a:xfrm>
          <a:prstGeom prst="line">
            <a:avLst/>
          </a:prstGeom>
          <a:ln w="12700">
            <a:solidFill>
              <a:srgbClr val="23295F"/>
            </a:solidFill>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257468" y="1265136"/>
            <a:ext cx="4104702" cy="3247043"/>
          </a:xfrm>
          <a:prstGeom prst="rect">
            <a:avLst/>
          </a:prstGeom>
          <a:noFill/>
        </p:spPr>
        <p:txBody>
          <a:bodyPr wrap="square" rtlCol="0">
            <a:spAutoFit/>
          </a:bodyPr>
          <a:lstStyle/>
          <a:p>
            <a:pPr marL="285750" indent="-285750" algn="just">
              <a:lnSpc>
                <a:spcPct val="150000"/>
              </a:lnSpc>
              <a:spcAft>
                <a:spcPts val="600"/>
              </a:spcAft>
              <a:buFont typeface="Arial" panose="020B0604020202020204" pitchFamily="34" charset="0"/>
              <a:buChar char="•"/>
            </a:pPr>
            <a:r>
              <a:rPr lang="en-US" sz="1500" dirty="0" smtClean="0">
                <a:latin typeface="Roboto"/>
                <a:ea typeface="Roboto"/>
                <a:cs typeface="Roboto"/>
              </a:rPr>
              <a:t>We </a:t>
            </a:r>
            <a:r>
              <a:rPr lang="en-US" sz="1500" dirty="0">
                <a:latin typeface="Roboto"/>
                <a:ea typeface="Roboto"/>
                <a:cs typeface="Roboto"/>
              </a:rPr>
              <a:t>selected Landing outcomes and the </a:t>
            </a:r>
            <a:r>
              <a:rPr lang="en-US" sz="1500" b="1" dirty="0">
                <a:latin typeface="Roboto"/>
                <a:ea typeface="Roboto"/>
                <a:cs typeface="Roboto"/>
              </a:rPr>
              <a:t>COUNT</a:t>
            </a:r>
            <a:r>
              <a:rPr lang="en-US" sz="1500" dirty="0">
                <a:latin typeface="Roboto"/>
                <a:ea typeface="Roboto"/>
                <a:cs typeface="Roboto"/>
              </a:rPr>
              <a:t> of landing outcomes from the data and used the </a:t>
            </a:r>
            <a:r>
              <a:rPr lang="en-US" sz="1500" b="1" dirty="0">
                <a:latin typeface="Roboto"/>
                <a:ea typeface="Roboto"/>
                <a:cs typeface="Roboto"/>
              </a:rPr>
              <a:t>WHERE</a:t>
            </a:r>
            <a:r>
              <a:rPr lang="en-US" sz="1500" dirty="0">
                <a:latin typeface="Roboto"/>
                <a:ea typeface="Roboto"/>
                <a:cs typeface="Roboto"/>
              </a:rPr>
              <a:t> clause to filter for landing outcomes </a:t>
            </a:r>
            <a:r>
              <a:rPr lang="en-US" sz="1500" b="1" dirty="0">
                <a:latin typeface="Roboto"/>
                <a:ea typeface="Roboto"/>
                <a:cs typeface="Roboto"/>
              </a:rPr>
              <a:t>BETWEEN</a:t>
            </a:r>
            <a:r>
              <a:rPr lang="en-US" sz="1500" dirty="0">
                <a:latin typeface="Roboto"/>
                <a:ea typeface="Roboto"/>
                <a:cs typeface="Roboto"/>
              </a:rPr>
              <a:t> 2010-06-04 to 2010-03-20</a:t>
            </a:r>
            <a:r>
              <a:rPr lang="en-US" sz="1500" dirty="0" smtClean="0">
                <a:latin typeface="Roboto"/>
                <a:ea typeface="Roboto"/>
                <a:cs typeface="Roboto"/>
              </a:rPr>
              <a:t>.</a:t>
            </a:r>
            <a:endParaRPr lang="en-US" sz="1500" dirty="0">
              <a:latin typeface="Roboto"/>
              <a:ea typeface="Roboto"/>
              <a:cs typeface="Roboto"/>
            </a:endParaRPr>
          </a:p>
          <a:p>
            <a:pPr marL="285750" indent="-285750" algn="just">
              <a:lnSpc>
                <a:spcPct val="150000"/>
              </a:lnSpc>
              <a:spcAft>
                <a:spcPts val="600"/>
              </a:spcAft>
              <a:buFont typeface="Arial" panose="020B0604020202020204" pitchFamily="34" charset="0"/>
              <a:buChar char="•"/>
            </a:pPr>
            <a:r>
              <a:rPr lang="en-US" sz="1500" dirty="0">
                <a:latin typeface="Roboto"/>
                <a:ea typeface="Roboto"/>
                <a:cs typeface="Roboto"/>
              </a:rPr>
              <a:t>We applied the </a:t>
            </a:r>
            <a:r>
              <a:rPr lang="en-US" sz="1500" b="1" dirty="0">
                <a:latin typeface="Roboto"/>
                <a:ea typeface="Roboto"/>
                <a:cs typeface="Roboto"/>
              </a:rPr>
              <a:t>GROUP BY </a:t>
            </a:r>
            <a:r>
              <a:rPr lang="en-US" sz="1500" dirty="0">
                <a:latin typeface="Roboto"/>
                <a:ea typeface="Roboto"/>
                <a:cs typeface="Roboto"/>
              </a:rPr>
              <a:t>clause to </a:t>
            </a:r>
            <a:r>
              <a:rPr lang="en-US" sz="1500" b="1" dirty="0">
                <a:latin typeface="Roboto"/>
                <a:ea typeface="Roboto"/>
                <a:cs typeface="Roboto"/>
              </a:rPr>
              <a:t>group</a:t>
            </a:r>
            <a:r>
              <a:rPr lang="en-US" sz="1500" dirty="0">
                <a:latin typeface="Roboto"/>
                <a:ea typeface="Roboto"/>
                <a:cs typeface="Roboto"/>
              </a:rPr>
              <a:t> the landing outcomes and the </a:t>
            </a:r>
            <a:r>
              <a:rPr lang="en-US" sz="1500" b="1" dirty="0">
                <a:latin typeface="Roboto"/>
                <a:ea typeface="Roboto"/>
                <a:cs typeface="Roboto"/>
              </a:rPr>
              <a:t>ORDER BY </a:t>
            </a:r>
            <a:r>
              <a:rPr lang="en-US" sz="1500" dirty="0">
                <a:latin typeface="Roboto"/>
                <a:ea typeface="Roboto"/>
                <a:cs typeface="Roboto"/>
              </a:rPr>
              <a:t>clause to order the grouped landing outcome in descending order</a:t>
            </a:r>
            <a:r>
              <a:rPr lang="en-US" sz="1500" dirty="0" smtClean="0">
                <a:latin typeface="Roboto"/>
                <a:ea typeface="Roboto"/>
                <a:cs typeface="Roboto"/>
              </a:rPr>
              <a:t>.</a:t>
            </a:r>
            <a:endParaRPr lang="en-US" sz="1500" dirty="0">
              <a:latin typeface="Roboto"/>
              <a:ea typeface="Roboto"/>
              <a:cs typeface="Roboto"/>
            </a:endParaRPr>
          </a:p>
        </p:txBody>
      </p:sp>
      <p:pic>
        <p:nvPicPr>
          <p:cNvPr id="6" name="Picture 5">
            <a:extLst>
              <a:ext uri="{FF2B5EF4-FFF2-40B4-BE49-F238E27FC236}">
                <a16:creationId xmlns="" xmlns:a16="http://schemas.microsoft.com/office/drawing/2014/main" id="{0AB630D8-82BB-40F8-A239-7FACF3C98F33}"/>
              </a:ext>
            </a:extLst>
          </p:cNvPr>
          <p:cNvPicPr>
            <a:picLocks noChangeAspect="1"/>
          </p:cNvPicPr>
          <p:nvPr/>
        </p:nvPicPr>
        <p:blipFill>
          <a:blip r:embed="rId3"/>
          <a:stretch>
            <a:fillRect/>
          </a:stretch>
        </p:blipFill>
        <p:spPr>
          <a:xfrm>
            <a:off x="4362170" y="1304893"/>
            <a:ext cx="4577447" cy="3210620"/>
          </a:xfrm>
          <a:prstGeom prst="rect">
            <a:avLst/>
          </a:prstGeom>
        </p:spPr>
      </p:pic>
      <p:pic>
        <p:nvPicPr>
          <p:cNvPr id="8" name="Picture 2" descr="IDEAS? What Should We Do N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oogle Shape;748;p29"/>
          <p:cNvGrpSpPr/>
          <p:nvPr/>
        </p:nvGrpSpPr>
        <p:grpSpPr>
          <a:xfrm rot="19130094">
            <a:off x="7162348" y="2835657"/>
            <a:ext cx="797289" cy="1840615"/>
            <a:chOff x="3959425" y="2109475"/>
            <a:chExt cx="1225200" cy="3067034"/>
          </a:xfrm>
        </p:grpSpPr>
        <p:sp>
          <p:nvSpPr>
            <p:cNvPr id="10" name="Google Shape;749;p29"/>
            <p:cNvSpPr/>
            <p:nvPr/>
          </p:nvSpPr>
          <p:spPr>
            <a:xfrm>
              <a:off x="4047845" y="3485260"/>
              <a:ext cx="1048350" cy="1691249"/>
            </a:xfrm>
            <a:custGeom>
              <a:avLst/>
              <a:gdLst/>
              <a:ahLst/>
              <a:cxnLst/>
              <a:rect l="l" t="t" r="r" b="b"/>
              <a:pathLst>
                <a:path w="41934" h="66330" extrusionOk="0">
                  <a:moveTo>
                    <a:pt x="17728" y="0"/>
                  </a:moveTo>
                  <a:cubicBezTo>
                    <a:pt x="18717" y="57972"/>
                    <a:pt x="0" y="66330"/>
                    <a:pt x="0" y="66330"/>
                  </a:cubicBezTo>
                  <a:lnTo>
                    <a:pt x="41934" y="66330"/>
                  </a:lnTo>
                  <a:cubicBezTo>
                    <a:pt x="41934" y="66330"/>
                    <a:pt x="23217" y="57972"/>
                    <a:pt x="24205" y="0"/>
                  </a:cubicBezTo>
                  <a:close/>
                </a:path>
              </a:pathLst>
            </a:custGeom>
            <a:gradFill>
              <a:gsLst>
                <a:gs pos="0">
                  <a:srgbClr val="FCBD24"/>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50;p29"/>
            <p:cNvSpPr/>
            <p:nvPr/>
          </p:nvSpPr>
          <p:spPr>
            <a:xfrm>
              <a:off x="3959425" y="3239675"/>
              <a:ext cx="385800" cy="735225"/>
            </a:xfrm>
            <a:custGeom>
              <a:avLst/>
              <a:gdLst/>
              <a:ahLst/>
              <a:cxnLst/>
              <a:rect l="l" t="t" r="r" b="b"/>
              <a:pathLst>
                <a:path w="15432" h="29409" extrusionOk="0">
                  <a:moveTo>
                    <a:pt x="9300" y="1"/>
                  </a:moveTo>
                  <a:lnTo>
                    <a:pt x="1203" y="10740"/>
                  </a:lnTo>
                  <a:cubicBezTo>
                    <a:pt x="239" y="12026"/>
                    <a:pt x="1" y="13597"/>
                    <a:pt x="549" y="15050"/>
                  </a:cubicBezTo>
                  <a:lnTo>
                    <a:pt x="5847" y="28826"/>
                  </a:lnTo>
                  <a:cubicBezTo>
                    <a:pt x="6014" y="29278"/>
                    <a:pt x="6716" y="29409"/>
                    <a:pt x="7109" y="29064"/>
                  </a:cubicBezTo>
                  <a:lnTo>
                    <a:pt x="15431" y="218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51;p29"/>
            <p:cNvSpPr/>
            <p:nvPr/>
          </p:nvSpPr>
          <p:spPr>
            <a:xfrm>
              <a:off x="4798525" y="3239675"/>
              <a:ext cx="386100" cy="735225"/>
            </a:xfrm>
            <a:custGeom>
              <a:avLst/>
              <a:gdLst/>
              <a:ahLst/>
              <a:cxnLst/>
              <a:rect l="l" t="t" r="r" b="b"/>
              <a:pathLst>
                <a:path w="15444" h="29409" extrusionOk="0">
                  <a:moveTo>
                    <a:pt x="6132" y="1"/>
                  </a:moveTo>
                  <a:lnTo>
                    <a:pt x="14229" y="10740"/>
                  </a:lnTo>
                  <a:cubicBezTo>
                    <a:pt x="15205" y="12026"/>
                    <a:pt x="15443" y="13597"/>
                    <a:pt x="14883" y="15050"/>
                  </a:cubicBezTo>
                  <a:lnTo>
                    <a:pt x="9597" y="28826"/>
                  </a:lnTo>
                  <a:cubicBezTo>
                    <a:pt x="9418" y="29278"/>
                    <a:pt x="8716" y="29409"/>
                    <a:pt x="8323" y="29064"/>
                  </a:cubicBezTo>
                  <a:lnTo>
                    <a:pt x="1" y="218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52;p29"/>
            <p:cNvSpPr/>
            <p:nvPr/>
          </p:nvSpPr>
          <p:spPr>
            <a:xfrm>
              <a:off x="4047850" y="2109475"/>
              <a:ext cx="1045975" cy="1691300"/>
            </a:xfrm>
            <a:custGeom>
              <a:avLst/>
              <a:gdLst/>
              <a:ahLst/>
              <a:cxnLst/>
              <a:rect l="l" t="t" r="r" b="b"/>
              <a:pathLst>
                <a:path w="41839" h="67652" extrusionOk="0">
                  <a:moveTo>
                    <a:pt x="20919" y="1"/>
                  </a:moveTo>
                  <a:cubicBezTo>
                    <a:pt x="4739" y="10895"/>
                    <a:pt x="0" y="42220"/>
                    <a:pt x="11121" y="67652"/>
                  </a:cubicBezTo>
                  <a:lnTo>
                    <a:pt x="30718" y="67652"/>
                  </a:lnTo>
                  <a:cubicBezTo>
                    <a:pt x="41839" y="42220"/>
                    <a:pt x="37088" y="10895"/>
                    <a:pt x="209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53;p29"/>
            <p:cNvSpPr/>
            <p:nvPr/>
          </p:nvSpPr>
          <p:spPr>
            <a:xfrm>
              <a:off x="4367525" y="2575600"/>
              <a:ext cx="406325" cy="406325"/>
            </a:xfrm>
            <a:custGeom>
              <a:avLst/>
              <a:gdLst/>
              <a:ahLst/>
              <a:cxnLst/>
              <a:rect l="l" t="t" r="r" b="b"/>
              <a:pathLst>
                <a:path w="16253" h="16253" extrusionOk="0">
                  <a:moveTo>
                    <a:pt x="8132" y="1"/>
                  </a:moveTo>
                  <a:cubicBezTo>
                    <a:pt x="3644" y="1"/>
                    <a:pt x="0" y="3632"/>
                    <a:pt x="0" y="8121"/>
                  </a:cubicBezTo>
                  <a:cubicBezTo>
                    <a:pt x="0" y="12609"/>
                    <a:pt x="3644" y="16253"/>
                    <a:pt x="8132" y="16253"/>
                  </a:cubicBezTo>
                  <a:cubicBezTo>
                    <a:pt x="12621" y="16253"/>
                    <a:pt x="16252" y="12609"/>
                    <a:pt x="16252" y="8121"/>
                  </a:cubicBezTo>
                  <a:cubicBezTo>
                    <a:pt x="16252" y="3632"/>
                    <a:pt x="12621" y="1"/>
                    <a:pt x="8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54;p29"/>
            <p:cNvSpPr/>
            <p:nvPr/>
          </p:nvSpPr>
          <p:spPr>
            <a:xfrm>
              <a:off x="4406225" y="2614000"/>
              <a:ext cx="329225" cy="329225"/>
            </a:xfrm>
            <a:custGeom>
              <a:avLst/>
              <a:gdLst/>
              <a:ahLst/>
              <a:cxnLst/>
              <a:rect l="l" t="t" r="r" b="b"/>
              <a:pathLst>
                <a:path w="13169" h="13169" extrusionOk="0">
                  <a:moveTo>
                    <a:pt x="6584" y="1"/>
                  </a:moveTo>
                  <a:cubicBezTo>
                    <a:pt x="2941" y="1"/>
                    <a:pt x="0" y="2953"/>
                    <a:pt x="0" y="6585"/>
                  </a:cubicBezTo>
                  <a:cubicBezTo>
                    <a:pt x="0" y="10228"/>
                    <a:pt x="2941" y="13169"/>
                    <a:pt x="6584" y="13169"/>
                  </a:cubicBezTo>
                  <a:cubicBezTo>
                    <a:pt x="10216" y="13169"/>
                    <a:pt x="13169" y="10228"/>
                    <a:pt x="13169" y="6585"/>
                  </a:cubicBezTo>
                  <a:cubicBezTo>
                    <a:pt x="13169" y="2953"/>
                    <a:pt x="10216" y="1"/>
                    <a:pt x="65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55;p29"/>
            <p:cNvSpPr/>
            <p:nvPr/>
          </p:nvSpPr>
          <p:spPr>
            <a:xfrm>
              <a:off x="4308875" y="2109475"/>
              <a:ext cx="523900" cy="340850"/>
            </a:xfrm>
            <a:custGeom>
              <a:avLst/>
              <a:gdLst/>
              <a:ahLst/>
              <a:cxnLst/>
              <a:rect l="l" t="t" r="r" b="b"/>
              <a:pathLst>
                <a:path w="20956" h="13634" extrusionOk="0">
                  <a:moveTo>
                    <a:pt x="10478" y="13633"/>
                  </a:moveTo>
                  <a:cubicBezTo>
                    <a:pt x="14015" y="13633"/>
                    <a:pt x="17515" y="13312"/>
                    <a:pt x="20956" y="12705"/>
                  </a:cubicBezTo>
                  <a:cubicBezTo>
                    <a:pt x="18336" y="7335"/>
                    <a:pt x="14824" y="2930"/>
                    <a:pt x="10478" y="1"/>
                  </a:cubicBezTo>
                  <a:lnTo>
                    <a:pt x="10478" y="1"/>
                  </a:lnTo>
                  <a:lnTo>
                    <a:pt x="10478" y="1"/>
                  </a:lnTo>
                  <a:cubicBezTo>
                    <a:pt x="6133" y="2930"/>
                    <a:pt x="2608" y="7335"/>
                    <a:pt x="1" y="12705"/>
                  </a:cubicBezTo>
                  <a:cubicBezTo>
                    <a:pt x="3442" y="13312"/>
                    <a:pt x="6930" y="13633"/>
                    <a:pt x="10478" y="1363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56;p29"/>
            <p:cNvSpPr/>
            <p:nvPr/>
          </p:nvSpPr>
          <p:spPr>
            <a:xfrm>
              <a:off x="4501175" y="3246525"/>
              <a:ext cx="141400" cy="728975"/>
            </a:xfrm>
            <a:custGeom>
              <a:avLst/>
              <a:gdLst/>
              <a:ahLst/>
              <a:cxnLst/>
              <a:rect l="l" t="t" r="r" b="b"/>
              <a:pathLst>
                <a:path w="5656" h="29159" extrusionOk="0">
                  <a:moveTo>
                    <a:pt x="2834" y="0"/>
                  </a:moveTo>
                  <a:lnTo>
                    <a:pt x="2834" y="0"/>
                  </a:lnTo>
                  <a:cubicBezTo>
                    <a:pt x="2596" y="0"/>
                    <a:pt x="2393" y="131"/>
                    <a:pt x="2358" y="310"/>
                  </a:cubicBezTo>
                  <a:lnTo>
                    <a:pt x="369" y="9311"/>
                  </a:lnTo>
                  <a:cubicBezTo>
                    <a:pt x="60" y="10728"/>
                    <a:pt x="0" y="12169"/>
                    <a:pt x="203" y="13585"/>
                  </a:cubicBezTo>
                  <a:lnTo>
                    <a:pt x="2334" y="28837"/>
                  </a:lnTo>
                  <a:cubicBezTo>
                    <a:pt x="2358" y="29016"/>
                    <a:pt x="2560" y="29159"/>
                    <a:pt x="2810" y="29159"/>
                  </a:cubicBezTo>
                  <a:lnTo>
                    <a:pt x="2858" y="29159"/>
                  </a:lnTo>
                  <a:cubicBezTo>
                    <a:pt x="3096" y="29159"/>
                    <a:pt x="3298" y="29016"/>
                    <a:pt x="3334" y="28837"/>
                  </a:cubicBezTo>
                  <a:lnTo>
                    <a:pt x="5465" y="13585"/>
                  </a:lnTo>
                  <a:cubicBezTo>
                    <a:pt x="5656" y="12169"/>
                    <a:pt x="5596" y="10728"/>
                    <a:pt x="5287" y="9311"/>
                  </a:cubicBezTo>
                  <a:lnTo>
                    <a:pt x="3298" y="310"/>
                  </a:lnTo>
                  <a:cubicBezTo>
                    <a:pt x="3263" y="131"/>
                    <a:pt x="3060" y="0"/>
                    <a:pt x="28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ZoneTexte 17"/>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6006508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702639" y="1189964"/>
            <a:ext cx="4307960" cy="23395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accent6"/>
                </a:solidFill>
              </a:rPr>
              <a:t>Launch Sites</a:t>
            </a:r>
            <a:br>
              <a:rPr lang="en" dirty="0" smtClean="0">
                <a:solidFill>
                  <a:schemeClr val="accent6"/>
                </a:solidFill>
              </a:rPr>
            </a:br>
            <a:r>
              <a:rPr lang="en" dirty="0" smtClean="0">
                <a:solidFill>
                  <a:schemeClr val="accent6"/>
                </a:solidFill>
              </a:rPr>
              <a:t>Proximities</a:t>
            </a:r>
            <a:br>
              <a:rPr lang="en" dirty="0" smtClean="0">
                <a:solidFill>
                  <a:schemeClr val="accent6"/>
                </a:solidFill>
              </a:rPr>
            </a:br>
            <a:r>
              <a:rPr lang="en" dirty="0" smtClean="0">
                <a:solidFill>
                  <a:schemeClr val="accent6"/>
                </a:solidFill>
              </a:rPr>
              <a:t>Analysis</a:t>
            </a:r>
            <a:endParaRPr dirty="0">
              <a:solidFill>
                <a:schemeClr val="accent6"/>
              </a:solidFill>
            </a:endParaRPr>
          </a:p>
        </p:txBody>
      </p:sp>
      <p:sp>
        <p:nvSpPr>
          <p:cNvPr id="56" name="Google Shape;56;p15"/>
          <p:cNvSpPr txBox="1">
            <a:spLocks noGrp="1"/>
          </p:cNvSpPr>
          <p:nvPr>
            <p:ph type="subTitle" idx="1"/>
          </p:nvPr>
        </p:nvSpPr>
        <p:spPr>
          <a:xfrm>
            <a:off x="616525" y="3529466"/>
            <a:ext cx="2240094" cy="453621"/>
          </a:xfrm>
          <a:prstGeom prst="rect">
            <a:avLst/>
          </a:prstGeom>
        </p:spPr>
        <p:txBody>
          <a:bodyPr spcFirstLastPara="1" wrap="square" lIns="91425" tIns="91425" rIns="91425" bIns="91425" anchor="ctr" anchorCtr="0">
            <a:noAutofit/>
          </a:bodyPr>
          <a:lstStyle/>
          <a:p>
            <a:r>
              <a:rPr lang="en-US" sz="1500" dirty="0" smtClean="0">
                <a:solidFill>
                  <a:schemeClr val="accent6"/>
                </a:solidFill>
              </a:rPr>
              <a:t>Section 3</a:t>
            </a:r>
            <a:endParaRPr lang="en-US" sz="1500" dirty="0">
              <a:solidFill>
                <a:schemeClr val="accent6"/>
              </a:solidFill>
            </a:endParaRPr>
          </a:p>
        </p:txBody>
      </p:sp>
      <p:grpSp>
        <p:nvGrpSpPr>
          <p:cNvPr id="57" name="Google Shape;57;p15"/>
          <p:cNvGrpSpPr/>
          <p:nvPr/>
        </p:nvGrpSpPr>
        <p:grpSpPr>
          <a:xfrm rot="-3885513">
            <a:off x="3690205" y="-824178"/>
            <a:ext cx="7721278" cy="3370581"/>
            <a:chOff x="2520320" y="2141863"/>
            <a:chExt cx="3853264" cy="1682071"/>
          </a:xfrm>
        </p:grpSpPr>
        <p:sp>
          <p:nvSpPr>
            <p:cNvPr id="58" name="Google Shape;58;p15"/>
            <p:cNvSpPr/>
            <p:nvPr/>
          </p:nvSpPr>
          <p:spPr>
            <a:xfrm>
              <a:off x="3190380" y="2732119"/>
              <a:ext cx="93023" cy="502014"/>
            </a:xfrm>
            <a:custGeom>
              <a:avLst/>
              <a:gdLst/>
              <a:ahLst/>
              <a:cxnLst/>
              <a:rect l="l" t="t" r="r" b="b"/>
              <a:pathLst>
                <a:path w="4525" h="24420" extrusionOk="0">
                  <a:moveTo>
                    <a:pt x="3334" y="0"/>
                  </a:moveTo>
                  <a:cubicBezTo>
                    <a:pt x="1500" y="0"/>
                    <a:pt x="0" y="1500"/>
                    <a:pt x="0" y="3334"/>
                  </a:cubicBezTo>
                  <a:lnTo>
                    <a:pt x="0" y="21086"/>
                  </a:lnTo>
                  <a:cubicBezTo>
                    <a:pt x="0" y="21455"/>
                    <a:pt x="72" y="21812"/>
                    <a:pt x="179" y="22146"/>
                  </a:cubicBezTo>
                  <a:cubicBezTo>
                    <a:pt x="643" y="23503"/>
                    <a:pt x="1905" y="24420"/>
                    <a:pt x="3334" y="24420"/>
                  </a:cubicBezTo>
                  <a:lnTo>
                    <a:pt x="4524" y="24420"/>
                  </a:lnTo>
                  <a:lnTo>
                    <a:pt x="4524"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3283385" y="2633474"/>
              <a:ext cx="93023" cy="699304"/>
            </a:xfrm>
            <a:custGeom>
              <a:avLst/>
              <a:gdLst/>
              <a:ahLst/>
              <a:cxnLst/>
              <a:rect l="l" t="t" r="r" b="b"/>
              <a:pathLst>
                <a:path w="4525" h="34017" extrusionOk="0">
                  <a:moveTo>
                    <a:pt x="1655" y="0"/>
                  </a:moveTo>
                  <a:cubicBezTo>
                    <a:pt x="739" y="0"/>
                    <a:pt x="0" y="738"/>
                    <a:pt x="0" y="1655"/>
                  </a:cubicBezTo>
                  <a:lnTo>
                    <a:pt x="0" y="32361"/>
                  </a:lnTo>
                  <a:cubicBezTo>
                    <a:pt x="0" y="33278"/>
                    <a:pt x="739" y="34016"/>
                    <a:pt x="1655" y="34016"/>
                  </a:cubicBezTo>
                  <a:lnTo>
                    <a:pt x="4525" y="34016"/>
                  </a:lnTo>
                  <a:lnTo>
                    <a:pt x="45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2892988" y="2141863"/>
              <a:ext cx="1156750" cy="513280"/>
            </a:xfrm>
            <a:custGeom>
              <a:avLst/>
              <a:gdLst/>
              <a:ahLst/>
              <a:cxnLst/>
              <a:rect l="l" t="t" r="r" b="b"/>
              <a:pathLst>
                <a:path w="56269" h="24968" extrusionOk="0">
                  <a:moveTo>
                    <a:pt x="0" y="0"/>
                  </a:moveTo>
                  <a:lnTo>
                    <a:pt x="25241" y="24968"/>
                  </a:lnTo>
                  <a:lnTo>
                    <a:pt x="25253" y="24968"/>
                  </a:lnTo>
                  <a:cubicBezTo>
                    <a:pt x="32504" y="22646"/>
                    <a:pt x="39886" y="20741"/>
                    <a:pt x="47196" y="19324"/>
                  </a:cubicBezTo>
                  <a:lnTo>
                    <a:pt x="47411" y="19277"/>
                  </a:lnTo>
                  <a:lnTo>
                    <a:pt x="47685" y="19229"/>
                  </a:lnTo>
                  <a:lnTo>
                    <a:pt x="48387" y="19098"/>
                  </a:lnTo>
                  <a:cubicBezTo>
                    <a:pt x="48470" y="19086"/>
                    <a:pt x="48542" y="19062"/>
                    <a:pt x="48625" y="19050"/>
                  </a:cubicBezTo>
                  <a:cubicBezTo>
                    <a:pt x="51149" y="18574"/>
                    <a:pt x="53673" y="18157"/>
                    <a:pt x="56269" y="17788"/>
                  </a:cubicBezTo>
                  <a:lnTo>
                    <a:pt x="42029" y="4608"/>
                  </a:lnTo>
                  <a:cubicBezTo>
                    <a:pt x="38826" y="1632"/>
                    <a:pt x="34635" y="0"/>
                    <a:pt x="302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2892988" y="3310633"/>
              <a:ext cx="1156750" cy="513300"/>
            </a:xfrm>
            <a:custGeom>
              <a:avLst/>
              <a:gdLst/>
              <a:ahLst/>
              <a:cxnLst/>
              <a:rect l="l" t="t" r="r" b="b"/>
              <a:pathLst>
                <a:path w="56269" h="24969" extrusionOk="0">
                  <a:moveTo>
                    <a:pt x="25241" y="1"/>
                  </a:moveTo>
                  <a:lnTo>
                    <a:pt x="0" y="24968"/>
                  </a:lnTo>
                  <a:lnTo>
                    <a:pt x="30266" y="24968"/>
                  </a:lnTo>
                  <a:cubicBezTo>
                    <a:pt x="34635" y="24968"/>
                    <a:pt x="38826" y="23337"/>
                    <a:pt x="42029" y="20360"/>
                  </a:cubicBezTo>
                  <a:lnTo>
                    <a:pt x="56269" y="7180"/>
                  </a:lnTo>
                  <a:cubicBezTo>
                    <a:pt x="53673" y="6811"/>
                    <a:pt x="51149" y="6394"/>
                    <a:pt x="48625" y="5918"/>
                  </a:cubicBezTo>
                  <a:cubicBezTo>
                    <a:pt x="48542" y="5906"/>
                    <a:pt x="48470" y="5882"/>
                    <a:pt x="48387" y="5870"/>
                  </a:cubicBezTo>
                  <a:lnTo>
                    <a:pt x="47685" y="5739"/>
                  </a:lnTo>
                  <a:lnTo>
                    <a:pt x="47411" y="5692"/>
                  </a:lnTo>
                  <a:lnTo>
                    <a:pt x="47196" y="5644"/>
                  </a:lnTo>
                  <a:cubicBezTo>
                    <a:pt x="39886" y="4227"/>
                    <a:pt x="32504" y="2310"/>
                    <a:pt x="252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5829447" y="2691241"/>
              <a:ext cx="544136" cy="583771"/>
            </a:xfrm>
            <a:custGeom>
              <a:avLst/>
              <a:gdLst/>
              <a:ahLst/>
              <a:cxnLst/>
              <a:rect l="l" t="t" r="r" b="b"/>
              <a:pathLst>
                <a:path w="26469" h="28397" extrusionOk="0">
                  <a:moveTo>
                    <a:pt x="1" y="0"/>
                  </a:moveTo>
                  <a:lnTo>
                    <a:pt x="1" y="28396"/>
                  </a:lnTo>
                  <a:cubicBezTo>
                    <a:pt x="7597" y="25717"/>
                    <a:pt x="15217" y="22539"/>
                    <a:pt x="22670" y="18812"/>
                  </a:cubicBezTo>
                  <a:cubicBezTo>
                    <a:pt x="26468" y="16907"/>
                    <a:pt x="26468" y="11501"/>
                    <a:pt x="22670" y="9596"/>
                  </a:cubicBezTo>
                  <a:cubicBezTo>
                    <a:pt x="15217" y="5858"/>
                    <a:pt x="7597" y="2679"/>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 name="Google Shape;63;p15"/>
            <p:cNvSpPr/>
            <p:nvPr/>
          </p:nvSpPr>
          <p:spPr>
            <a:xfrm>
              <a:off x="3364898" y="2531406"/>
              <a:ext cx="455513" cy="903440"/>
            </a:xfrm>
            <a:custGeom>
              <a:avLst/>
              <a:gdLst/>
              <a:ahLst/>
              <a:cxnLst/>
              <a:rect l="l" t="t" r="r" b="b"/>
              <a:pathLst>
                <a:path w="22158" h="43947" extrusionOk="0">
                  <a:moveTo>
                    <a:pt x="22158" y="0"/>
                  </a:moveTo>
                  <a:cubicBezTo>
                    <a:pt x="14443" y="1405"/>
                    <a:pt x="6763" y="3001"/>
                    <a:pt x="0" y="4489"/>
                  </a:cubicBezTo>
                  <a:lnTo>
                    <a:pt x="0" y="39469"/>
                  </a:lnTo>
                  <a:cubicBezTo>
                    <a:pt x="6763" y="40958"/>
                    <a:pt x="14443" y="42553"/>
                    <a:pt x="22158" y="43946"/>
                  </a:cubicBezTo>
                  <a:lnTo>
                    <a:pt x="22158" y="43910"/>
                  </a:lnTo>
                  <a:lnTo>
                    <a:pt x="22158"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 name="Google Shape;64;p15"/>
            <p:cNvSpPr/>
            <p:nvPr/>
          </p:nvSpPr>
          <p:spPr>
            <a:xfrm>
              <a:off x="3820403" y="2458715"/>
              <a:ext cx="505221" cy="1048823"/>
            </a:xfrm>
            <a:custGeom>
              <a:avLst/>
              <a:gdLst/>
              <a:ahLst/>
              <a:cxnLst/>
              <a:rect l="l" t="t" r="r" b="b"/>
              <a:pathLst>
                <a:path w="24576" h="51019" extrusionOk="0">
                  <a:moveTo>
                    <a:pt x="24575" y="0"/>
                  </a:moveTo>
                  <a:cubicBezTo>
                    <a:pt x="17170" y="667"/>
                    <a:pt x="8561" y="1988"/>
                    <a:pt x="1" y="3536"/>
                  </a:cubicBezTo>
                  <a:lnTo>
                    <a:pt x="1" y="47446"/>
                  </a:lnTo>
                  <a:lnTo>
                    <a:pt x="1" y="47482"/>
                  </a:lnTo>
                  <a:cubicBezTo>
                    <a:pt x="8561" y="49042"/>
                    <a:pt x="17170" y="50352"/>
                    <a:pt x="24575" y="51018"/>
                  </a:cubicBezTo>
                  <a:lnTo>
                    <a:pt x="24575" y="0"/>
                  </a:ln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 name="Google Shape;65;p15"/>
            <p:cNvSpPr/>
            <p:nvPr/>
          </p:nvSpPr>
          <p:spPr>
            <a:xfrm>
              <a:off x="4325617" y="2449042"/>
              <a:ext cx="504954" cy="1068168"/>
            </a:xfrm>
            <a:custGeom>
              <a:avLst/>
              <a:gdLst/>
              <a:ahLst/>
              <a:cxnLst/>
              <a:rect l="l" t="t" r="r" b="b"/>
              <a:pathLst>
                <a:path w="24563" h="51960" extrusionOk="0">
                  <a:moveTo>
                    <a:pt x="9156" y="1"/>
                  </a:moveTo>
                  <a:cubicBezTo>
                    <a:pt x="6418" y="1"/>
                    <a:pt x="3322" y="167"/>
                    <a:pt x="0" y="465"/>
                  </a:cubicBezTo>
                  <a:lnTo>
                    <a:pt x="0" y="51483"/>
                  </a:lnTo>
                  <a:cubicBezTo>
                    <a:pt x="3322" y="51781"/>
                    <a:pt x="6418" y="51960"/>
                    <a:pt x="9156" y="51960"/>
                  </a:cubicBezTo>
                  <a:cubicBezTo>
                    <a:pt x="13859" y="51960"/>
                    <a:pt x="19038" y="51698"/>
                    <a:pt x="24563" y="51150"/>
                  </a:cubicBezTo>
                  <a:lnTo>
                    <a:pt x="24563" y="798"/>
                  </a:lnTo>
                  <a:cubicBezTo>
                    <a:pt x="19038" y="263"/>
                    <a:pt x="13859" y="1"/>
                    <a:pt x="9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 name="Google Shape;66;p15"/>
            <p:cNvSpPr/>
            <p:nvPr/>
          </p:nvSpPr>
          <p:spPr>
            <a:xfrm>
              <a:off x="4828604" y="2465694"/>
              <a:ext cx="504974" cy="1034865"/>
            </a:xfrm>
            <a:custGeom>
              <a:avLst/>
              <a:gdLst/>
              <a:ahLst/>
              <a:cxnLst/>
              <a:rect l="l" t="t" r="r" b="b"/>
              <a:pathLst>
                <a:path w="24564" h="50340" extrusionOk="0">
                  <a:moveTo>
                    <a:pt x="1" y="0"/>
                  </a:moveTo>
                  <a:lnTo>
                    <a:pt x="1" y="50340"/>
                  </a:lnTo>
                  <a:cubicBezTo>
                    <a:pt x="7633" y="49578"/>
                    <a:pt x="15931" y="48268"/>
                    <a:pt x="24563" y="46339"/>
                  </a:cubicBezTo>
                  <a:lnTo>
                    <a:pt x="24563" y="4001"/>
                  </a:lnTo>
                  <a:cubicBezTo>
                    <a:pt x="15931" y="2060"/>
                    <a:pt x="7633" y="75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 name="Google Shape;67;p15"/>
            <p:cNvSpPr/>
            <p:nvPr/>
          </p:nvSpPr>
          <p:spPr>
            <a:xfrm>
              <a:off x="5330609" y="2547924"/>
              <a:ext cx="501767" cy="870405"/>
            </a:xfrm>
            <a:custGeom>
              <a:avLst/>
              <a:gdLst/>
              <a:ahLst/>
              <a:cxnLst/>
              <a:rect l="l" t="t" r="r" b="b"/>
              <a:pathLst>
                <a:path w="24408" h="42340" extrusionOk="0">
                  <a:moveTo>
                    <a:pt x="0" y="1"/>
                  </a:moveTo>
                  <a:lnTo>
                    <a:pt x="0" y="42339"/>
                  </a:lnTo>
                  <a:cubicBezTo>
                    <a:pt x="7894" y="40577"/>
                    <a:pt x="16050" y="38291"/>
                    <a:pt x="24229" y="35410"/>
                  </a:cubicBezTo>
                  <a:cubicBezTo>
                    <a:pt x="24277" y="35398"/>
                    <a:pt x="24265" y="35374"/>
                    <a:pt x="24408" y="35362"/>
                  </a:cubicBezTo>
                  <a:lnTo>
                    <a:pt x="24408" y="6966"/>
                  </a:lnTo>
                  <a:cubicBezTo>
                    <a:pt x="24265" y="6954"/>
                    <a:pt x="24277" y="6942"/>
                    <a:pt x="24229" y="6918"/>
                  </a:cubicBezTo>
                  <a:cubicBezTo>
                    <a:pt x="16050" y="4049"/>
                    <a:pt x="7894" y="1763"/>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 name="Google Shape;68;p15"/>
            <p:cNvSpPr/>
            <p:nvPr/>
          </p:nvSpPr>
          <p:spPr>
            <a:xfrm rot="5400000">
              <a:off x="2594207" y="2667746"/>
              <a:ext cx="482987" cy="630761"/>
            </a:xfrm>
            <a:custGeom>
              <a:avLst/>
              <a:gdLst/>
              <a:ahLst/>
              <a:cxnLst/>
              <a:rect l="l" t="t" r="r" b="b"/>
              <a:pathLst>
                <a:path w="19823" h="25888" extrusionOk="0">
                  <a:moveTo>
                    <a:pt x="9356" y="1"/>
                  </a:moveTo>
                  <a:cubicBezTo>
                    <a:pt x="9349" y="1"/>
                    <a:pt x="9342" y="1"/>
                    <a:pt x="9335" y="1"/>
                  </a:cubicBezTo>
                  <a:cubicBezTo>
                    <a:pt x="2823" y="1"/>
                    <a:pt x="1" y="4108"/>
                    <a:pt x="13" y="8204"/>
                  </a:cubicBezTo>
                  <a:cubicBezTo>
                    <a:pt x="25" y="13872"/>
                    <a:pt x="2977" y="14562"/>
                    <a:pt x="4359" y="21492"/>
                  </a:cubicBezTo>
                  <a:cubicBezTo>
                    <a:pt x="4436" y="21901"/>
                    <a:pt x="4646" y="22097"/>
                    <a:pt x="4844" y="22097"/>
                  </a:cubicBezTo>
                  <a:cubicBezTo>
                    <a:pt x="5045" y="22097"/>
                    <a:pt x="5234" y="21898"/>
                    <a:pt x="5263" y="21515"/>
                  </a:cubicBezTo>
                  <a:cubicBezTo>
                    <a:pt x="5507" y="18402"/>
                    <a:pt x="6880" y="17284"/>
                    <a:pt x="8156" y="17284"/>
                  </a:cubicBezTo>
                  <a:cubicBezTo>
                    <a:pt x="8875" y="17284"/>
                    <a:pt x="9564" y="17640"/>
                    <a:pt x="10002" y="18194"/>
                  </a:cubicBezTo>
                  <a:cubicBezTo>
                    <a:pt x="11502" y="20075"/>
                    <a:pt x="10788" y="23004"/>
                    <a:pt x="9609" y="25337"/>
                  </a:cubicBezTo>
                  <a:cubicBezTo>
                    <a:pt x="9506" y="25563"/>
                    <a:pt x="9661" y="25887"/>
                    <a:pt x="9851" y="25887"/>
                  </a:cubicBezTo>
                  <a:cubicBezTo>
                    <a:pt x="9881" y="25887"/>
                    <a:pt x="9912" y="25879"/>
                    <a:pt x="9943" y="25861"/>
                  </a:cubicBezTo>
                  <a:cubicBezTo>
                    <a:pt x="12455" y="24409"/>
                    <a:pt x="17336" y="19610"/>
                    <a:pt x="18336" y="13633"/>
                  </a:cubicBezTo>
                  <a:cubicBezTo>
                    <a:pt x="19823" y="4739"/>
                    <a:pt x="14955" y="1"/>
                    <a:pt x="9356" y="1"/>
                  </a:cubicBezTo>
                  <a:close/>
                </a:path>
              </a:pathLst>
            </a:custGeom>
            <a:gradFill>
              <a:gsLst>
                <a:gs pos="0">
                  <a:srgbClr val="FCBD24"/>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 name="Picture 2" descr="IDEAS? What Should We Do N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sp>
        <p:nvSpPr>
          <p:cNvPr id="17" name="ZoneTexte 16"/>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10789291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34" name="Google Shape;634;p26"/>
          <p:cNvSpPr txBox="1">
            <a:spLocks noGrp="1"/>
          </p:cNvSpPr>
          <p:nvPr>
            <p:ph type="title"/>
          </p:nvPr>
        </p:nvSpPr>
        <p:spPr>
          <a:xfrm>
            <a:off x="593375" y="431184"/>
            <a:ext cx="7708500" cy="481200"/>
          </a:xfrm>
          <a:prstGeom prst="rect">
            <a:avLst/>
          </a:prstGeom>
        </p:spPr>
        <p:txBody>
          <a:bodyPr spcFirstLastPara="1" wrap="square" lIns="91425" tIns="91425" rIns="91425" bIns="91425" anchor="ctr" anchorCtr="0">
            <a:noAutofit/>
          </a:bodyPr>
          <a:lstStyle/>
          <a:p>
            <a:pPr>
              <a:buClr>
                <a:schemeClr val="dk1"/>
              </a:buClr>
              <a:buSzPts val="1100"/>
            </a:pPr>
            <a:r>
              <a:rPr lang="en-US" dirty="0" smtClean="0">
                <a:solidFill>
                  <a:srgbClr val="23295F"/>
                </a:solidFill>
              </a:rPr>
              <a:t/>
            </a:r>
            <a:br>
              <a:rPr lang="en-US" dirty="0" smtClean="0">
                <a:solidFill>
                  <a:srgbClr val="23295F"/>
                </a:solidFill>
              </a:rPr>
            </a:br>
            <a:r>
              <a:rPr lang="en-US" dirty="0" smtClean="0">
                <a:solidFill>
                  <a:srgbClr val="23295F"/>
                </a:solidFill>
              </a:rPr>
              <a:t>All </a:t>
            </a:r>
            <a:r>
              <a:rPr lang="en-US" dirty="0">
                <a:solidFill>
                  <a:srgbClr val="23295F"/>
                </a:solidFill>
              </a:rPr>
              <a:t>launch sites global map </a:t>
            </a:r>
            <a:r>
              <a:rPr lang="en-US" dirty="0" smtClean="0">
                <a:solidFill>
                  <a:srgbClr val="23295F"/>
                </a:solidFill>
              </a:rPr>
              <a:t>markers</a:t>
            </a:r>
            <a:r>
              <a:rPr lang="en-US" dirty="0">
                <a:solidFill>
                  <a:srgbClr val="23295F"/>
                </a:solidFill>
              </a:rPr>
              <a:t/>
            </a:r>
            <a:br>
              <a:rPr lang="en-US" dirty="0">
                <a:solidFill>
                  <a:srgbClr val="23295F"/>
                </a:solidFill>
              </a:rPr>
            </a:br>
            <a:endParaRPr dirty="0">
              <a:solidFill>
                <a:srgbClr val="23295F"/>
              </a:solidFill>
            </a:endParaRPr>
          </a:p>
        </p:txBody>
      </p:sp>
      <p:cxnSp>
        <p:nvCxnSpPr>
          <p:cNvPr id="3" name="Connecteur droit 2"/>
          <p:cNvCxnSpPr/>
          <p:nvPr/>
        </p:nvCxnSpPr>
        <p:spPr>
          <a:xfrm flipV="1">
            <a:off x="602297" y="966022"/>
            <a:ext cx="7973890" cy="49088"/>
          </a:xfrm>
          <a:prstGeom prst="line">
            <a:avLst/>
          </a:prstGeom>
          <a:ln w="12700">
            <a:solidFill>
              <a:srgbClr val="23295F"/>
            </a:solidFill>
          </a:ln>
        </p:spPr>
        <p:style>
          <a:lnRef idx="1">
            <a:schemeClr val="accent1"/>
          </a:lnRef>
          <a:fillRef idx="0">
            <a:schemeClr val="accent1"/>
          </a:fillRef>
          <a:effectRef idx="0">
            <a:schemeClr val="accent1"/>
          </a:effectRef>
          <a:fontRef idx="minor">
            <a:schemeClr val="tx1"/>
          </a:fontRef>
        </p:style>
      </p:cxnSp>
      <p:pic>
        <p:nvPicPr>
          <p:cNvPr id="19" name="Content Placeholder 5">
            <a:extLst>
              <a:ext uri="{FF2B5EF4-FFF2-40B4-BE49-F238E27FC236}">
                <a16:creationId xmlns="" xmlns:a16="http://schemas.microsoft.com/office/drawing/2014/main" id="{470AB9A3-B553-4971-BB03-177421E4971B}"/>
              </a:ext>
            </a:extLst>
          </p:cNvPr>
          <p:cNvPicPr>
            <a:picLocks noChangeAspect="1"/>
          </p:cNvPicPr>
          <p:nvPr/>
        </p:nvPicPr>
        <p:blipFill>
          <a:blip r:embed="rId3"/>
          <a:stretch>
            <a:fillRect/>
          </a:stretch>
        </p:blipFill>
        <p:spPr>
          <a:xfrm>
            <a:off x="593375" y="1225624"/>
            <a:ext cx="7629081" cy="3422215"/>
          </a:xfrm>
          <a:prstGeom prst="rect">
            <a:avLst/>
          </a:prstGeom>
          <a:noFill/>
          <a:ln>
            <a:noFill/>
          </a:ln>
        </p:spPr>
      </p:pic>
      <p:pic>
        <p:nvPicPr>
          <p:cNvPr id="20" name="Picture 2" descr="IDEAS? What Should We Do N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oogle Shape;748;p29"/>
          <p:cNvGrpSpPr/>
          <p:nvPr/>
        </p:nvGrpSpPr>
        <p:grpSpPr>
          <a:xfrm rot="19130094">
            <a:off x="8291431" y="94802"/>
            <a:ext cx="797289" cy="1840615"/>
            <a:chOff x="3959425" y="2109475"/>
            <a:chExt cx="1225200" cy="3067034"/>
          </a:xfrm>
        </p:grpSpPr>
        <p:sp>
          <p:nvSpPr>
            <p:cNvPr id="22" name="Google Shape;749;p29"/>
            <p:cNvSpPr/>
            <p:nvPr/>
          </p:nvSpPr>
          <p:spPr>
            <a:xfrm>
              <a:off x="4047845" y="3485260"/>
              <a:ext cx="1048350" cy="1691249"/>
            </a:xfrm>
            <a:custGeom>
              <a:avLst/>
              <a:gdLst/>
              <a:ahLst/>
              <a:cxnLst/>
              <a:rect l="l" t="t" r="r" b="b"/>
              <a:pathLst>
                <a:path w="41934" h="66330" extrusionOk="0">
                  <a:moveTo>
                    <a:pt x="17728" y="0"/>
                  </a:moveTo>
                  <a:cubicBezTo>
                    <a:pt x="18717" y="57972"/>
                    <a:pt x="0" y="66330"/>
                    <a:pt x="0" y="66330"/>
                  </a:cubicBezTo>
                  <a:lnTo>
                    <a:pt x="41934" y="66330"/>
                  </a:lnTo>
                  <a:cubicBezTo>
                    <a:pt x="41934" y="66330"/>
                    <a:pt x="23217" y="57972"/>
                    <a:pt x="24205" y="0"/>
                  </a:cubicBezTo>
                  <a:close/>
                </a:path>
              </a:pathLst>
            </a:custGeom>
            <a:gradFill>
              <a:gsLst>
                <a:gs pos="0">
                  <a:srgbClr val="FCBD24"/>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p29"/>
            <p:cNvSpPr/>
            <p:nvPr/>
          </p:nvSpPr>
          <p:spPr>
            <a:xfrm>
              <a:off x="3959425" y="3239675"/>
              <a:ext cx="385800" cy="735225"/>
            </a:xfrm>
            <a:custGeom>
              <a:avLst/>
              <a:gdLst/>
              <a:ahLst/>
              <a:cxnLst/>
              <a:rect l="l" t="t" r="r" b="b"/>
              <a:pathLst>
                <a:path w="15432" h="29409" extrusionOk="0">
                  <a:moveTo>
                    <a:pt x="9300" y="1"/>
                  </a:moveTo>
                  <a:lnTo>
                    <a:pt x="1203" y="10740"/>
                  </a:lnTo>
                  <a:cubicBezTo>
                    <a:pt x="239" y="12026"/>
                    <a:pt x="1" y="13597"/>
                    <a:pt x="549" y="15050"/>
                  </a:cubicBezTo>
                  <a:lnTo>
                    <a:pt x="5847" y="28826"/>
                  </a:lnTo>
                  <a:cubicBezTo>
                    <a:pt x="6014" y="29278"/>
                    <a:pt x="6716" y="29409"/>
                    <a:pt x="7109" y="29064"/>
                  </a:cubicBezTo>
                  <a:lnTo>
                    <a:pt x="15431" y="218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1;p29"/>
            <p:cNvSpPr/>
            <p:nvPr/>
          </p:nvSpPr>
          <p:spPr>
            <a:xfrm>
              <a:off x="4798525" y="3239675"/>
              <a:ext cx="386100" cy="735225"/>
            </a:xfrm>
            <a:custGeom>
              <a:avLst/>
              <a:gdLst/>
              <a:ahLst/>
              <a:cxnLst/>
              <a:rect l="l" t="t" r="r" b="b"/>
              <a:pathLst>
                <a:path w="15444" h="29409" extrusionOk="0">
                  <a:moveTo>
                    <a:pt x="6132" y="1"/>
                  </a:moveTo>
                  <a:lnTo>
                    <a:pt x="14229" y="10740"/>
                  </a:lnTo>
                  <a:cubicBezTo>
                    <a:pt x="15205" y="12026"/>
                    <a:pt x="15443" y="13597"/>
                    <a:pt x="14883" y="15050"/>
                  </a:cubicBezTo>
                  <a:lnTo>
                    <a:pt x="9597" y="28826"/>
                  </a:lnTo>
                  <a:cubicBezTo>
                    <a:pt x="9418" y="29278"/>
                    <a:pt x="8716" y="29409"/>
                    <a:pt x="8323" y="29064"/>
                  </a:cubicBezTo>
                  <a:lnTo>
                    <a:pt x="1" y="218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52;p29"/>
            <p:cNvSpPr/>
            <p:nvPr/>
          </p:nvSpPr>
          <p:spPr>
            <a:xfrm>
              <a:off x="4047850" y="2109475"/>
              <a:ext cx="1045975" cy="1691300"/>
            </a:xfrm>
            <a:custGeom>
              <a:avLst/>
              <a:gdLst/>
              <a:ahLst/>
              <a:cxnLst/>
              <a:rect l="l" t="t" r="r" b="b"/>
              <a:pathLst>
                <a:path w="41839" h="67652" extrusionOk="0">
                  <a:moveTo>
                    <a:pt x="20919" y="1"/>
                  </a:moveTo>
                  <a:cubicBezTo>
                    <a:pt x="4739" y="10895"/>
                    <a:pt x="0" y="42220"/>
                    <a:pt x="11121" y="67652"/>
                  </a:cubicBezTo>
                  <a:lnTo>
                    <a:pt x="30718" y="67652"/>
                  </a:lnTo>
                  <a:cubicBezTo>
                    <a:pt x="41839" y="42220"/>
                    <a:pt x="37088" y="10895"/>
                    <a:pt x="209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53;p29"/>
            <p:cNvSpPr/>
            <p:nvPr/>
          </p:nvSpPr>
          <p:spPr>
            <a:xfrm>
              <a:off x="4367525" y="2575600"/>
              <a:ext cx="406325" cy="406325"/>
            </a:xfrm>
            <a:custGeom>
              <a:avLst/>
              <a:gdLst/>
              <a:ahLst/>
              <a:cxnLst/>
              <a:rect l="l" t="t" r="r" b="b"/>
              <a:pathLst>
                <a:path w="16253" h="16253" extrusionOk="0">
                  <a:moveTo>
                    <a:pt x="8132" y="1"/>
                  </a:moveTo>
                  <a:cubicBezTo>
                    <a:pt x="3644" y="1"/>
                    <a:pt x="0" y="3632"/>
                    <a:pt x="0" y="8121"/>
                  </a:cubicBezTo>
                  <a:cubicBezTo>
                    <a:pt x="0" y="12609"/>
                    <a:pt x="3644" y="16253"/>
                    <a:pt x="8132" y="16253"/>
                  </a:cubicBezTo>
                  <a:cubicBezTo>
                    <a:pt x="12621" y="16253"/>
                    <a:pt x="16252" y="12609"/>
                    <a:pt x="16252" y="8121"/>
                  </a:cubicBezTo>
                  <a:cubicBezTo>
                    <a:pt x="16252" y="3632"/>
                    <a:pt x="12621" y="1"/>
                    <a:pt x="8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54;p29"/>
            <p:cNvSpPr/>
            <p:nvPr/>
          </p:nvSpPr>
          <p:spPr>
            <a:xfrm>
              <a:off x="4406225" y="2614000"/>
              <a:ext cx="329225" cy="329225"/>
            </a:xfrm>
            <a:custGeom>
              <a:avLst/>
              <a:gdLst/>
              <a:ahLst/>
              <a:cxnLst/>
              <a:rect l="l" t="t" r="r" b="b"/>
              <a:pathLst>
                <a:path w="13169" h="13169" extrusionOk="0">
                  <a:moveTo>
                    <a:pt x="6584" y="1"/>
                  </a:moveTo>
                  <a:cubicBezTo>
                    <a:pt x="2941" y="1"/>
                    <a:pt x="0" y="2953"/>
                    <a:pt x="0" y="6585"/>
                  </a:cubicBezTo>
                  <a:cubicBezTo>
                    <a:pt x="0" y="10228"/>
                    <a:pt x="2941" y="13169"/>
                    <a:pt x="6584" y="13169"/>
                  </a:cubicBezTo>
                  <a:cubicBezTo>
                    <a:pt x="10216" y="13169"/>
                    <a:pt x="13169" y="10228"/>
                    <a:pt x="13169" y="6585"/>
                  </a:cubicBezTo>
                  <a:cubicBezTo>
                    <a:pt x="13169" y="2953"/>
                    <a:pt x="10216" y="1"/>
                    <a:pt x="65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55;p29"/>
            <p:cNvSpPr/>
            <p:nvPr/>
          </p:nvSpPr>
          <p:spPr>
            <a:xfrm>
              <a:off x="4308875" y="2109475"/>
              <a:ext cx="523900" cy="340850"/>
            </a:xfrm>
            <a:custGeom>
              <a:avLst/>
              <a:gdLst/>
              <a:ahLst/>
              <a:cxnLst/>
              <a:rect l="l" t="t" r="r" b="b"/>
              <a:pathLst>
                <a:path w="20956" h="13634" extrusionOk="0">
                  <a:moveTo>
                    <a:pt x="10478" y="13633"/>
                  </a:moveTo>
                  <a:cubicBezTo>
                    <a:pt x="14015" y="13633"/>
                    <a:pt x="17515" y="13312"/>
                    <a:pt x="20956" y="12705"/>
                  </a:cubicBezTo>
                  <a:cubicBezTo>
                    <a:pt x="18336" y="7335"/>
                    <a:pt x="14824" y="2930"/>
                    <a:pt x="10478" y="1"/>
                  </a:cubicBezTo>
                  <a:lnTo>
                    <a:pt x="10478" y="1"/>
                  </a:lnTo>
                  <a:lnTo>
                    <a:pt x="10478" y="1"/>
                  </a:lnTo>
                  <a:cubicBezTo>
                    <a:pt x="6133" y="2930"/>
                    <a:pt x="2608" y="7335"/>
                    <a:pt x="1" y="12705"/>
                  </a:cubicBezTo>
                  <a:cubicBezTo>
                    <a:pt x="3442" y="13312"/>
                    <a:pt x="6930" y="13633"/>
                    <a:pt x="10478" y="1363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56;p29"/>
            <p:cNvSpPr/>
            <p:nvPr/>
          </p:nvSpPr>
          <p:spPr>
            <a:xfrm>
              <a:off x="4501175" y="3246525"/>
              <a:ext cx="141400" cy="728975"/>
            </a:xfrm>
            <a:custGeom>
              <a:avLst/>
              <a:gdLst/>
              <a:ahLst/>
              <a:cxnLst/>
              <a:rect l="l" t="t" r="r" b="b"/>
              <a:pathLst>
                <a:path w="5656" h="29159" extrusionOk="0">
                  <a:moveTo>
                    <a:pt x="2834" y="0"/>
                  </a:moveTo>
                  <a:lnTo>
                    <a:pt x="2834" y="0"/>
                  </a:lnTo>
                  <a:cubicBezTo>
                    <a:pt x="2596" y="0"/>
                    <a:pt x="2393" y="131"/>
                    <a:pt x="2358" y="310"/>
                  </a:cubicBezTo>
                  <a:lnTo>
                    <a:pt x="369" y="9311"/>
                  </a:lnTo>
                  <a:cubicBezTo>
                    <a:pt x="60" y="10728"/>
                    <a:pt x="0" y="12169"/>
                    <a:pt x="203" y="13585"/>
                  </a:cubicBezTo>
                  <a:lnTo>
                    <a:pt x="2334" y="28837"/>
                  </a:lnTo>
                  <a:cubicBezTo>
                    <a:pt x="2358" y="29016"/>
                    <a:pt x="2560" y="29159"/>
                    <a:pt x="2810" y="29159"/>
                  </a:cubicBezTo>
                  <a:lnTo>
                    <a:pt x="2858" y="29159"/>
                  </a:lnTo>
                  <a:cubicBezTo>
                    <a:pt x="3096" y="29159"/>
                    <a:pt x="3298" y="29016"/>
                    <a:pt x="3334" y="28837"/>
                  </a:cubicBezTo>
                  <a:lnTo>
                    <a:pt x="5465" y="13585"/>
                  </a:lnTo>
                  <a:cubicBezTo>
                    <a:pt x="5656" y="12169"/>
                    <a:pt x="5596" y="10728"/>
                    <a:pt x="5287" y="9311"/>
                  </a:cubicBezTo>
                  <a:lnTo>
                    <a:pt x="3298" y="310"/>
                  </a:lnTo>
                  <a:cubicBezTo>
                    <a:pt x="3263" y="131"/>
                    <a:pt x="3060" y="0"/>
                    <a:pt x="28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ZoneTexte 29"/>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25114304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34" name="Google Shape;634;p26"/>
          <p:cNvSpPr txBox="1">
            <a:spLocks noGrp="1"/>
          </p:cNvSpPr>
          <p:nvPr>
            <p:ph type="title"/>
          </p:nvPr>
        </p:nvSpPr>
        <p:spPr>
          <a:xfrm>
            <a:off x="593375" y="431184"/>
            <a:ext cx="7708500" cy="481200"/>
          </a:xfrm>
          <a:prstGeom prst="rect">
            <a:avLst/>
          </a:prstGeom>
        </p:spPr>
        <p:txBody>
          <a:bodyPr spcFirstLastPara="1" wrap="square" lIns="91425" tIns="91425" rIns="91425" bIns="91425" anchor="ctr" anchorCtr="0">
            <a:noAutofit/>
          </a:bodyPr>
          <a:lstStyle/>
          <a:p>
            <a:pPr>
              <a:buClr>
                <a:schemeClr val="dk1"/>
              </a:buClr>
              <a:buSzPts val="1100"/>
            </a:pPr>
            <a:r>
              <a:rPr lang="en-US" dirty="0" smtClean="0">
                <a:solidFill>
                  <a:srgbClr val="23295F"/>
                </a:solidFill>
              </a:rPr>
              <a:t/>
            </a:r>
            <a:br>
              <a:rPr lang="en-US" dirty="0" smtClean="0">
                <a:solidFill>
                  <a:srgbClr val="23295F"/>
                </a:solidFill>
              </a:rPr>
            </a:br>
            <a:r>
              <a:rPr lang="en-US" dirty="0" smtClean="0">
                <a:solidFill>
                  <a:srgbClr val="23295F"/>
                </a:solidFill>
              </a:rPr>
              <a:t>Markers </a:t>
            </a:r>
            <a:r>
              <a:rPr lang="en-US" dirty="0">
                <a:solidFill>
                  <a:srgbClr val="23295F"/>
                </a:solidFill>
              </a:rPr>
              <a:t>showing launch sites with color </a:t>
            </a:r>
            <a:r>
              <a:rPr lang="en-US" dirty="0" smtClean="0">
                <a:solidFill>
                  <a:srgbClr val="23295F"/>
                </a:solidFill>
              </a:rPr>
              <a:t>labels</a:t>
            </a:r>
            <a:r>
              <a:rPr lang="en-US" dirty="0">
                <a:solidFill>
                  <a:srgbClr val="23295F"/>
                </a:solidFill>
              </a:rPr>
              <a:t/>
            </a:r>
            <a:br>
              <a:rPr lang="en-US" dirty="0">
                <a:solidFill>
                  <a:srgbClr val="23295F"/>
                </a:solidFill>
              </a:rPr>
            </a:br>
            <a:endParaRPr dirty="0">
              <a:solidFill>
                <a:srgbClr val="23295F"/>
              </a:solidFill>
            </a:endParaRPr>
          </a:p>
        </p:txBody>
      </p:sp>
      <p:cxnSp>
        <p:nvCxnSpPr>
          <p:cNvPr id="3" name="Connecteur droit 2"/>
          <p:cNvCxnSpPr/>
          <p:nvPr/>
        </p:nvCxnSpPr>
        <p:spPr>
          <a:xfrm flipV="1">
            <a:off x="602297" y="966022"/>
            <a:ext cx="7973890" cy="49088"/>
          </a:xfrm>
          <a:prstGeom prst="line">
            <a:avLst/>
          </a:prstGeom>
          <a:ln w="12700">
            <a:solidFill>
              <a:srgbClr val="23295F"/>
            </a:solidFill>
          </a:ln>
        </p:spPr>
        <p:style>
          <a:lnRef idx="1">
            <a:schemeClr val="accent1"/>
          </a:lnRef>
          <a:fillRef idx="0">
            <a:schemeClr val="accent1"/>
          </a:fillRef>
          <a:effectRef idx="0">
            <a:schemeClr val="accent1"/>
          </a:effectRef>
          <a:fontRef idx="minor">
            <a:schemeClr val="tx1"/>
          </a:fontRef>
        </p:style>
      </p:cxnSp>
      <p:pic>
        <p:nvPicPr>
          <p:cNvPr id="5" name="Content Placeholder 3">
            <a:extLst>
              <a:ext uri="{FF2B5EF4-FFF2-40B4-BE49-F238E27FC236}">
                <a16:creationId xmlns="" xmlns:a16="http://schemas.microsoft.com/office/drawing/2014/main" id="{545859BE-C488-4415-B455-A8E223C13405}"/>
              </a:ext>
            </a:extLst>
          </p:cNvPr>
          <p:cNvPicPr>
            <a:picLocks noChangeAspect="1"/>
          </p:cNvPicPr>
          <p:nvPr/>
        </p:nvPicPr>
        <p:blipFill>
          <a:blip r:embed="rId3"/>
          <a:stretch>
            <a:fillRect/>
          </a:stretch>
        </p:blipFill>
        <p:spPr>
          <a:xfrm>
            <a:off x="593375" y="1138378"/>
            <a:ext cx="7857795" cy="3508451"/>
          </a:xfrm>
          <a:prstGeom prst="rect">
            <a:avLst/>
          </a:prstGeom>
          <a:noFill/>
          <a:ln>
            <a:noFill/>
          </a:ln>
        </p:spPr>
      </p:pic>
      <p:pic>
        <p:nvPicPr>
          <p:cNvPr id="6" name="Picture 2" descr="IDEAS? What Should We Do N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oogle Shape;748;p29"/>
          <p:cNvGrpSpPr/>
          <p:nvPr/>
        </p:nvGrpSpPr>
        <p:grpSpPr>
          <a:xfrm rot="19130094">
            <a:off x="8291431" y="94802"/>
            <a:ext cx="797289" cy="1840615"/>
            <a:chOff x="3959425" y="2109475"/>
            <a:chExt cx="1225200" cy="3067034"/>
          </a:xfrm>
        </p:grpSpPr>
        <p:sp>
          <p:nvSpPr>
            <p:cNvPr id="8" name="Google Shape;749;p29"/>
            <p:cNvSpPr/>
            <p:nvPr/>
          </p:nvSpPr>
          <p:spPr>
            <a:xfrm>
              <a:off x="4047845" y="3485260"/>
              <a:ext cx="1048350" cy="1691249"/>
            </a:xfrm>
            <a:custGeom>
              <a:avLst/>
              <a:gdLst/>
              <a:ahLst/>
              <a:cxnLst/>
              <a:rect l="l" t="t" r="r" b="b"/>
              <a:pathLst>
                <a:path w="41934" h="66330" extrusionOk="0">
                  <a:moveTo>
                    <a:pt x="17728" y="0"/>
                  </a:moveTo>
                  <a:cubicBezTo>
                    <a:pt x="18717" y="57972"/>
                    <a:pt x="0" y="66330"/>
                    <a:pt x="0" y="66330"/>
                  </a:cubicBezTo>
                  <a:lnTo>
                    <a:pt x="41934" y="66330"/>
                  </a:lnTo>
                  <a:cubicBezTo>
                    <a:pt x="41934" y="66330"/>
                    <a:pt x="23217" y="57972"/>
                    <a:pt x="24205" y="0"/>
                  </a:cubicBezTo>
                  <a:close/>
                </a:path>
              </a:pathLst>
            </a:custGeom>
            <a:gradFill>
              <a:gsLst>
                <a:gs pos="0">
                  <a:srgbClr val="FCBD24"/>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50;p29"/>
            <p:cNvSpPr/>
            <p:nvPr/>
          </p:nvSpPr>
          <p:spPr>
            <a:xfrm>
              <a:off x="3959425" y="3239675"/>
              <a:ext cx="385800" cy="735225"/>
            </a:xfrm>
            <a:custGeom>
              <a:avLst/>
              <a:gdLst/>
              <a:ahLst/>
              <a:cxnLst/>
              <a:rect l="l" t="t" r="r" b="b"/>
              <a:pathLst>
                <a:path w="15432" h="29409" extrusionOk="0">
                  <a:moveTo>
                    <a:pt x="9300" y="1"/>
                  </a:moveTo>
                  <a:lnTo>
                    <a:pt x="1203" y="10740"/>
                  </a:lnTo>
                  <a:cubicBezTo>
                    <a:pt x="239" y="12026"/>
                    <a:pt x="1" y="13597"/>
                    <a:pt x="549" y="15050"/>
                  </a:cubicBezTo>
                  <a:lnTo>
                    <a:pt x="5847" y="28826"/>
                  </a:lnTo>
                  <a:cubicBezTo>
                    <a:pt x="6014" y="29278"/>
                    <a:pt x="6716" y="29409"/>
                    <a:pt x="7109" y="29064"/>
                  </a:cubicBezTo>
                  <a:lnTo>
                    <a:pt x="15431" y="218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51;p29"/>
            <p:cNvSpPr/>
            <p:nvPr/>
          </p:nvSpPr>
          <p:spPr>
            <a:xfrm>
              <a:off x="4798525" y="3239675"/>
              <a:ext cx="386100" cy="735225"/>
            </a:xfrm>
            <a:custGeom>
              <a:avLst/>
              <a:gdLst/>
              <a:ahLst/>
              <a:cxnLst/>
              <a:rect l="l" t="t" r="r" b="b"/>
              <a:pathLst>
                <a:path w="15444" h="29409" extrusionOk="0">
                  <a:moveTo>
                    <a:pt x="6132" y="1"/>
                  </a:moveTo>
                  <a:lnTo>
                    <a:pt x="14229" y="10740"/>
                  </a:lnTo>
                  <a:cubicBezTo>
                    <a:pt x="15205" y="12026"/>
                    <a:pt x="15443" y="13597"/>
                    <a:pt x="14883" y="15050"/>
                  </a:cubicBezTo>
                  <a:lnTo>
                    <a:pt x="9597" y="28826"/>
                  </a:lnTo>
                  <a:cubicBezTo>
                    <a:pt x="9418" y="29278"/>
                    <a:pt x="8716" y="29409"/>
                    <a:pt x="8323" y="29064"/>
                  </a:cubicBezTo>
                  <a:lnTo>
                    <a:pt x="1" y="218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52;p29"/>
            <p:cNvSpPr/>
            <p:nvPr/>
          </p:nvSpPr>
          <p:spPr>
            <a:xfrm>
              <a:off x="4047850" y="2109475"/>
              <a:ext cx="1045975" cy="1691300"/>
            </a:xfrm>
            <a:custGeom>
              <a:avLst/>
              <a:gdLst/>
              <a:ahLst/>
              <a:cxnLst/>
              <a:rect l="l" t="t" r="r" b="b"/>
              <a:pathLst>
                <a:path w="41839" h="67652" extrusionOk="0">
                  <a:moveTo>
                    <a:pt x="20919" y="1"/>
                  </a:moveTo>
                  <a:cubicBezTo>
                    <a:pt x="4739" y="10895"/>
                    <a:pt x="0" y="42220"/>
                    <a:pt x="11121" y="67652"/>
                  </a:cubicBezTo>
                  <a:lnTo>
                    <a:pt x="30718" y="67652"/>
                  </a:lnTo>
                  <a:cubicBezTo>
                    <a:pt x="41839" y="42220"/>
                    <a:pt x="37088" y="10895"/>
                    <a:pt x="209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53;p29"/>
            <p:cNvSpPr/>
            <p:nvPr/>
          </p:nvSpPr>
          <p:spPr>
            <a:xfrm>
              <a:off x="4367525" y="2575600"/>
              <a:ext cx="406325" cy="406325"/>
            </a:xfrm>
            <a:custGeom>
              <a:avLst/>
              <a:gdLst/>
              <a:ahLst/>
              <a:cxnLst/>
              <a:rect l="l" t="t" r="r" b="b"/>
              <a:pathLst>
                <a:path w="16253" h="16253" extrusionOk="0">
                  <a:moveTo>
                    <a:pt x="8132" y="1"/>
                  </a:moveTo>
                  <a:cubicBezTo>
                    <a:pt x="3644" y="1"/>
                    <a:pt x="0" y="3632"/>
                    <a:pt x="0" y="8121"/>
                  </a:cubicBezTo>
                  <a:cubicBezTo>
                    <a:pt x="0" y="12609"/>
                    <a:pt x="3644" y="16253"/>
                    <a:pt x="8132" y="16253"/>
                  </a:cubicBezTo>
                  <a:cubicBezTo>
                    <a:pt x="12621" y="16253"/>
                    <a:pt x="16252" y="12609"/>
                    <a:pt x="16252" y="8121"/>
                  </a:cubicBezTo>
                  <a:cubicBezTo>
                    <a:pt x="16252" y="3632"/>
                    <a:pt x="12621" y="1"/>
                    <a:pt x="8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54;p29"/>
            <p:cNvSpPr/>
            <p:nvPr/>
          </p:nvSpPr>
          <p:spPr>
            <a:xfrm>
              <a:off x="4406225" y="2614000"/>
              <a:ext cx="329225" cy="329225"/>
            </a:xfrm>
            <a:custGeom>
              <a:avLst/>
              <a:gdLst/>
              <a:ahLst/>
              <a:cxnLst/>
              <a:rect l="l" t="t" r="r" b="b"/>
              <a:pathLst>
                <a:path w="13169" h="13169" extrusionOk="0">
                  <a:moveTo>
                    <a:pt x="6584" y="1"/>
                  </a:moveTo>
                  <a:cubicBezTo>
                    <a:pt x="2941" y="1"/>
                    <a:pt x="0" y="2953"/>
                    <a:pt x="0" y="6585"/>
                  </a:cubicBezTo>
                  <a:cubicBezTo>
                    <a:pt x="0" y="10228"/>
                    <a:pt x="2941" y="13169"/>
                    <a:pt x="6584" y="13169"/>
                  </a:cubicBezTo>
                  <a:cubicBezTo>
                    <a:pt x="10216" y="13169"/>
                    <a:pt x="13169" y="10228"/>
                    <a:pt x="13169" y="6585"/>
                  </a:cubicBezTo>
                  <a:cubicBezTo>
                    <a:pt x="13169" y="2953"/>
                    <a:pt x="10216" y="1"/>
                    <a:pt x="65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55;p29"/>
            <p:cNvSpPr/>
            <p:nvPr/>
          </p:nvSpPr>
          <p:spPr>
            <a:xfrm>
              <a:off x="4308875" y="2109475"/>
              <a:ext cx="523900" cy="340850"/>
            </a:xfrm>
            <a:custGeom>
              <a:avLst/>
              <a:gdLst/>
              <a:ahLst/>
              <a:cxnLst/>
              <a:rect l="l" t="t" r="r" b="b"/>
              <a:pathLst>
                <a:path w="20956" h="13634" extrusionOk="0">
                  <a:moveTo>
                    <a:pt x="10478" y="13633"/>
                  </a:moveTo>
                  <a:cubicBezTo>
                    <a:pt x="14015" y="13633"/>
                    <a:pt x="17515" y="13312"/>
                    <a:pt x="20956" y="12705"/>
                  </a:cubicBezTo>
                  <a:cubicBezTo>
                    <a:pt x="18336" y="7335"/>
                    <a:pt x="14824" y="2930"/>
                    <a:pt x="10478" y="1"/>
                  </a:cubicBezTo>
                  <a:lnTo>
                    <a:pt x="10478" y="1"/>
                  </a:lnTo>
                  <a:lnTo>
                    <a:pt x="10478" y="1"/>
                  </a:lnTo>
                  <a:cubicBezTo>
                    <a:pt x="6133" y="2930"/>
                    <a:pt x="2608" y="7335"/>
                    <a:pt x="1" y="12705"/>
                  </a:cubicBezTo>
                  <a:cubicBezTo>
                    <a:pt x="3442" y="13312"/>
                    <a:pt x="6930" y="13633"/>
                    <a:pt x="10478" y="1363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56;p29"/>
            <p:cNvSpPr/>
            <p:nvPr/>
          </p:nvSpPr>
          <p:spPr>
            <a:xfrm>
              <a:off x="4501175" y="3246525"/>
              <a:ext cx="141400" cy="728975"/>
            </a:xfrm>
            <a:custGeom>
              <a:avLst/>
              <a:gdLst/>
              <a:ahLst/>
              <a:cxnLst/>
              <a:rect l="l" t="t" r="r" b="b"/>
              <a:pathLst>
                <a:path w="5656" h="29159" extrusionOk="0">
                  <a:moveTo>
                    <a:pt x="2834" y="0"/>
                  </a:moveTo>
                  <a:lnTo>
                    <a:pt x="2834" y="0"/>
                  </a:lnTo>
                  <a:cubicBezTo>
                    <a:pt x="2596" y="0"/>
                    <a:pt x="2393" y="131"/>
                    <a:pt x="2358" y="310"/>
                  </a:cubicBezTo>
                  <a:lnTo>
                    <a:pt x="369" y="9311"/>
                  </a:lnTo>
                  <a:cubicBezTo>
                    <a:pt x="60" y="10728"/>
                    <a:pt x="0" y="12169"/>
                    <a:pt x="203" y="13585"/>
                  </a:cubicBezTo>
                  <a:lnTo>
                    <a:pt x="2334" y="28837"/>
                  </a:lnTo>
                  <a:cubicBezTo>
                    <a:pt x="2358" y="29016"/>
                    <a:pt x="2560" y="29159"/>
                    <a:pt x="2810" y="29159"/>
                  </a:cubicBezTo>
                  <a:lnTo>
                    <a:pt x="2858" y="29159"/>
                  </a:lnTo>
                  <a:cubicBezTo>
                    <a:pt x="3096" y="29159"/>
                    <a:pt x="3298" y="29016"/>
                    <a:pt x="3334" y="28837"/>
                  </a:cubicBezTo>
                  <a:lnTo>
                    <a:pt x="5465" y="13585"/>
                  </a:lnTo>
                  <a:cubicBezTo>
                    <a:pt x="5656" y="12169"/>
                    <a:pt x="5596" y="10728"/>
                    <a:pt x="5287" y="9311"/>
                  </a:cubicBezTo>
                  <a:lnTo>
                    <a:pt x="3298" y="310"/>
                  </a:lnTo>
                  <a:cubicBezTo>
                    <a:pt x="3263" y="131"/>
                    <a:pt x="3060" y="0"/>
                    <a:pt x="28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ZoneTexte 15"/>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28010738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34" name="Google Shape;634;p26"/>
          <p:cNvSpPr txBox="1">
            <a:spLocks noGrp="1"/>
          </p:cNvSpPr>
          <p:nvPr>
            <p:ph type="title"/>
          </p:nvPr>
        </p:nvSpPr>
        <p:spPr>
          <a:xfrm>
            <a:off x="602297" y="217403"/>
            <a:ext cx="7708500" cy="481200"/>
          </a:xfrm>
          <a:prstGeom prst="rect">
            <a:avLst/>
          </a:prstGeom>
        </p:spPr>
        <p:txBody>
          <a:bodyPr spcFirstLastPara="1" wrap="square" lIns="91425" tIns="91425" rIns="91425" bIns="91425" anchor="ctr" anchorCtr="0">
            <a:noAutofit/>
          </a:bodyPr>
          <a:lstStyle/>
          <a:p>
            <a:pPr>
              <a:buClr>
                <a:schemeClr val="dk1"/>
              </a:buClr>
              <a:buSzPts val="1100"/>
            </a:pPr>
            <a:r>
              <a:rPr lang="en-US" dirty="0" smtClean="0">
                <a:solidFill>
                  <a:srgbClr val="23295F"/>
                </a:solidFill>
              </a:rPr>
              <a:t/>
            </a:r>
            <a:br>
              <a:rPr lang="en-US" dirty="0" smtClean="0">
                <a:solidFill>
                  <a:srgbClr val="23295F"/>
                </a:solidFill>
              </a:rPr>
            </a:br>
            <a:r>
              <a:rPr lang="en-US" dirty="0" smtClean="0">
                <a:solidFill>
                  <a:srgbClr val="23295F"/>
                </a:solidFill>
              </a:rPr>
              <a:t>Launch </a:t>
            </a:r>
            <a:r>
              <a:rPr lang="en-US" dirty="0">
                <a:solidFill>
                  <a:srgbClr val="23295F"/>
                </a:solidFill>
              </a:rPr>
              <a:t>Site distance to </a:t>
            </a:r>
            <a:r>
              <a:rPr lang="en-US" dirty="0" smtClean="0">
                <a:solidFill>
                  <a:srgbClr val="23295F"/>
                </a:solidFill>
              </a:rPr>
              <a:t>landmarks</a:t>
            </a:r>
            <a:r>
              <a:rPr lang="en-US" dirty="0">
                <a:solidFill>
                  <a:srgbClr val="23295F"/>
                </a:solidFill>
              </a:rPr>
              <a:t/>
            </a:r>
            <a:br>
              <a:rPr lang="en-US" dirty="0">
                <a:solidFill>
                  <a:srgbClr val="23295F"/>
                </a:solidFill>
              </a:rPr>
            </a:br>
            <a:endParaRPr dirty="0">
              <a:solidFill>
                <a:srgbClr val="23295F"/>
              </a:solidFill>
            </a:endParaRPr>
          </a:p>
        </p:txBody>
      </p:sp>
      <p:cxnSp>
        <p:nvCxnSpPr>
          <p:cNvPr id="3" name="Connecteur droit 2"/>
          <p:cNvCxnSpPr/>
          <p:nvPr/>
        </p:nvCxnSpPr>
        <p:spPr>
          <a:xfrm flipV="1">
            <a:off x="602297" y="680270"/>
            <a:ext cx="7973890" cy="49088"/>
          </a:xfrm>
          <a:prstGeom prst="line">
            <a:avLst/>
          </a:prstGeom>
          <a:ln w="12700">
            <a:solidFill>
              <a:srgbClr val="23295F"/>
            </a:solidFill>
          </a:ln>
        </p:spPr>
        <p:style>
          <a:lnRef idx="1">
            <a:schemeClr val="accent1"/>
          </a:lnRef>
          <a:fillRef idx="0">
            <a:schemeClr val="accent1"/>
          </a:fillRef>
          <a:effectRef idx="0">
            <a:schemeClr val="accent1"/>
          </a:effectRef>
          <a:fontRef idx="minor">
            <a:schemeClr val="tx1"/>
          </a:fontRef>
        </p:style>
      </p:cxnSp>
      <p:pic>
        <p:nvPicPr>
          <p:cNvPr id="6" name="Content Placeholder 3">
            <a:extLst>
              <a:ext uri="{FF2B5EF4-FFF2-40B4-BE49-F238E27FC236}">
                <a16:creationId xmlns="" xmlns:a16="http://schemas.microsoft.com/office/drawing/2014/main" id="{6E1784D2-4EB3-4F23-A05A-978BAA2AC218}"/>
              </a:ext>
            </a:extLst>
          </p:cNvPr>
          <p:cNvPicPr>
            <a:picLocks noChangeAspect="1"/>
          </p:cNvPicPr>
          <p:nvPr/>
        </p:nvPicPr>
        <p:blipFill>
          <a:blip r:embed="rId3"/>
          <a:stretch>
            <a:fillRect/>
          </a:stretch>
        </p:blipFill>
        <p:spPr>
          <a:xfrm>
            <a:off x="602297" y="864395"/>
            <a:ext cx="7565479" cy="3796740"/>
          </a:xfrm>
          <a:prstGeom prst="rect">
            <a:avLst/>
          </a:prstGeom>
          <a:noFill/>
          <a:ln>
            <a:noFill/>
          </a:ln>
        </p:spPr>
      </p:pic>
      <p:pic>
        <p:nvPicPr>
          <p:cNvPr id="7" name="Picture 2" descr="IDEAS? What Should We Do N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748;p29"/>
          <p:cNvGrpSpPr/>
          <p:nvPr/>
        </p:nvGrpSpPr>
        <p:grpSpPr>
          <a:xfrm rot="19130094">
            <a:off x="8291431" y="94802"/>
            <a:ext cx="797289" cy="1840615"/>
            <a:chOff x="3959425" y="2109475"/>
            <a:chExt cx="1225200" cy="3067034"/>
          </a:xfrm>
        </p:grpSpPr>
        <p:sp>
          <p:nvSpPr>
            <p:cNvPr id="9" name="Google Shape;749;p29"/>
            <p:cNvSpPr/>
            <p:nvPr/>
          </p:nvSpPr>
          <p:spPr>
            <a:xfrm>
              <a:off x="4047845" y="3485260"/>
              <a:ext cx="1048350" cy="1691249"/>
            </a:xfrm>
            <a:custGeom>
              <a:avLst/>
              <a:gdLst/>
              <a:ahLst/>
              <a:cxnLst/>
              <a:rect l="l" t="t" r="r" b="b"/>
              <a:pathLst>
                <a:path w="41934" h="66330" extrusionOk="0">
                  <a:moveTo>
                    <a:pt x="17728" y="0"/>
                  </a:moveTo>
                  <a:cubicBezTo>
                    <a:pt x="18717" y="57972"/>
                    <a:pt x="0" y="66330"/>
                    <a:pt x="0" y="66330"/>
                  </a:cubicBezTo>
                  <a:lnTo>
                    <a:pt x="41934" y="66330"/>
                  </a:lnTo>
                  <a:cubicBezTo>
                    <a:pt x="41934" y="66330"/>
                    <a:pt x="23217" y="57972"/>
                    <a:pt x="24205" y="0"/>
                  </a:cubicBezTo>
                  <a:close/>
                </a:path>
              </a:pathLst>
            </a:custGeom>
            <a:gradFill>
              <a:gsLst>
                <a:gs pos="0">
                  <a:srgbClr val="FCBD24"/>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50;p29"/>
            <p:cNvSpPr/>
            <p:nvPr/>
          </p:nvSpPr>
          <p:spPr>
            <a:xfrm>
              <a:off x="3959425" y="3239675"/>
              <a:ext cx="385800" cy="735225"/>
            </a:xfrm>
            <a:custGeom>
              <a:avLst/>
              <a:gdLst/>
              <a:ahLst/>
              <a:cxnLst/>
              <a:rect l="l" t="t" r="r" b="b"/>
              <a:pathLst>
                <a:path w="15432" h="29409" extrusionOk="0">
                  <a:moveTo>
                    <a:pt x="9300" y="1"/>
                  </a:moveTo>
                  <a:lnTo>
                    <a:pt x="1203" y="10740"/>
                  </a:lnTo>
                  <a:cubicBezTo>
                    <a:pt x="239" y="12026"/>
                    <a:pt x="1" y="13597"/>
                    <a:pt x="549" y="15050"/>
                  </a:cubicBezTo>
                  <a:lnTo>
                    <a:pt x="5847" y="28826"/>
                  </a:lnTo>
                  <a:cubicBezTo>
                    <a:pt x="6014" y="29278"/>
                    <a:pt x="6716" y="29409"/>
                    <a:pt x="7109" y="29064"/>
                  </a:cubicBezTo>
                  <a:lnTo>
                    <a:pt x="15431" y="218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51;p29"/>
            <p:cNvSpPr/>
            <p:nvPr/>
          </p:nvSpPr>
          <p:spPr>
            <a:xfrm>
              <a:off x="4798525" y="3239675"/>
              <a:ext cx="386100" cy="735225"/>
            </a:xfrm>
            <a:custGeom>
              <a:avLst/>
              <a:gdLst/>
              <a:ahLst/>
              <a:cxnLst/>
              <a:rect l="l" t="t" r="r" b="b"/>
              <a:pathLst>
                <a:path w="15444" h="29409" extrusionOk="0">
                  <a:moveTo>
                    <a:pt x="6132" y="1"/>
                  </a:moveTo>
                  <a:lnTo>
                    <a:pt x="14229" y="10740"/>
                  </a:lnTo>
                  <a:cubicBezTo>
                    <a:pt x="15205" y="12026"/>
                    <a:pt x="15443" y="13597"/>
                    <a:pt x="14883" y="15050"/>
                  </a:cubicBezTo>
                  <a:lnTo>
                    <a:pt x="9597" y="28826"/>
                  </a:lnTo>
                  <a:cubicBezTo>
                    <a:pt x="9418" y="29278"/>
                    <a:pt x="8716" y="29409"/>
                    <a:pt x="8323" y="29064"/>
                  </a:cubicBezTo>
                  <a:lnTo>
                    <a:pt x="1" y="218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52;p29"/>
            <p:cNvSpPr/>
            <p:nvPr/>
          </p:nvSpPr>
          <p:spPr>
            <a:xfrm>
              <a:off x="4047850" y="2109475"/>
              <a:ext cx="1045975" cy="1691300"/>
            </a:xfrm>
            <a:custGeom>
              <a:avLst/>
              <a:gdLst/>
              <a:ahLst/>
              <a:cxnLst/>
              <a:rect l="l" t="t" r="r" b="b"/>
              <a:pathLst>
                <a:path w="41839" h="67652" extrusionOk="0">
                  <a:moveTo>
                    <a:pt x="20919" y="1"/>
                  </a:moveTo>
                  <a:cubicBezTo>
                    <a:pt x="4739" y="10895"/>
                    <a:pt x="0" y="42220"/>
                    <a:pt x="11121" y="67652"/>
                  </a:cubicBezTo>
                  <a:lnTo>
                    <a:pt x="30718" y="67652"/>
                  </a:lnTo>
                  <a:cubicBezTo>
                    <a:pt x="41839" y="42220"/>
                    <a:pt x="37088" y="10895"/>
                    <a:pt x="209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53;p29"/>
            <p:cNvSpPr/>
            <p:nvPr/>
          </p:nvSpPr>
          <p:spPr>
            <a:xfrm>
              <a:off x="4367525" y="2575600"/>
              <a:ext cx="406325" cy="406325"/>
            </a:xfrm>
            <a:custGeom>
              <a:avLst/>
              <a:gdLst/>
              <a:ahLst/>
              <a:cxnLst/>
              <a:rect l="l" t="t" r="r" b="b"/>
              <a:pathLst>
                <a:path w="16253" h="16253" extrusionOk="0">
                  <a:moveTo>
                    <a:pt x="8132" y="1"/>
                  </a:moveTo>
                  <a:cubicBezTo>
                    <a:pt x="3644" y="1"/>
                    <a:pt x="0" y="3632"/>
                    <a:pt x="0" y="8121"/>
                  </a:cubicBezTo>
                  <a:cubicBezTo>
                    <a:pt x="0" y="12609"/>
                    <a:pt x="3644" y="16253"/>
                    <a:pt x="8132" y="16253"/>
                  </a:cubicBezTo>
                  <a:cubicBezTo>
                    <a:pt x="12621" y="16253"/>
                    <a:pt x="16252" y="12609"/>
                    <a:pt x="16252" y="8121"/>
                  </a:cubicBezTo>
                  <a:cubicBezTo>
                    <a:pt x="16252" y="3632"/>
                    <a:pt x="12621" y="1"/>
                    <a:pt x="8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54;p29"/>
            <p:cNvSpPr/>
            <p:nvPr/>
          </p:nvSpPr>
          <p:spPr>
            <a:xfrm>
              <a:off x="4406225" y="2614000"/>
              <a:ext cx="329225" cy="329225"/>
            </a:xfrm>
            <a:custGeom>
              <a:avLst/>
              <a:gdLst/>
              <a:ahLst/>
              <a:cxnLst/>
              <a:rect l="l" t="t" r="r" b="b"/>
              <a:pathLst>
                <a:path w="13169" h="13169" extrusionOk="0">
                  <a:moveTo>
                    <a:pt x="6584" y="1"/>
                  </a:moveTo>
                  <a:cubicBezTo>
                    <a:pt x="2941" y="1"/>
                    <a:pt x="0" y="2953"/>
                    <a:pt x="0" y="6585"/>
                  </a:cubicBezTo>
                  <a:cubicBezTo>
                    <a:pt x="0" y="10228"/>
                    <a:pt x="2941" y="13169"/>
                    <a:pt x="6584" y="13169"/>
                  </a:cubicBezTo>
                  <a:cubicBezTo>
                    <a:pt x="10216" y="13169"/>
                    <a:pt x="13169" y="10228"/>
                    <a:pt x="13169" y="6585"/>
                  </a:cubicBezTo>
                  <a:cubicBezTo>
                    <a:pt x="13169" y="2953"/>
                    <a:pt x="10216" y="1"/>
                    <a:pt x="65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55;p29"/>
            <p:cNvSpPr/>
            <p:nvPr/>
          </p:nvSpPr>
          <p:spPr>
            <a:xfrm>
              <a:off x="4308875" y="2109475"/>
              <a:ext cx="523900" cy="340850"/>
            </a:xfrm>
            <a:custGeom>
              <a:avLst/>
              <a:gdLst/>
              <a:ahLst/>
              <a:cxnLst/>
              <a:rect l="l" t="t" r="r" b="b"/>
              <a:pathLst>
                <a:path w="20956" h="13634" extrusionOk="0">
                  <a:moveTo>
                    <a:pt x="10478" y="13633"/>
                  </a:moveTo>
                  <a:cubicBezTo>
                    <a:pt x="14015" y="13633"/>
                    <a:pt x="17515" y="13312"/>
                    <a:pt x="20956" y="12705"/>
                  </a:cubicBezTo>
                  <a:cubicBezTo>
                    <a:pt x="18336" y="7335"/>
                    <a:pt x="14824" y="2930"/>
                    <a:pt x="10478" y="1"/>
                  </a:cubicBezTo>
                  <a:lnTo>
                    <a:pt x="10478" y="1"/>
                  </a:lnTo>
                  <a:lnTo>
                    <a:pt x="10478" y="1"/>
                  </a:lnTo>
                  <a:cubicBezTo>
                    <a:pt x="6133" y="2930"/>
                    <a:pt x="2608" y="7335"/>
                    <a:pt x="1" y="12705"/>
                  </a:cubicBezTo>
                  <a:cubicBezTo>
                    <a:pt x="3442" y="13312"/>
                    <a:pt x="6930" y="13633"/>
                    <a:pt x="10478" y="1363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56;p29"/>
            <p:cNvSpPr/>
            <p:nvPr/>
          </p:nvSpPr>
          <p:spPr>
            <a:xfrm>
              <a:off x="4501175" y="3246525"/>
              <a:ext cx="141400" cy="728975"/>
            </a:xfrm>
            <a:custGeom>
              <a:avLst/>
              <a:gdLst/>
              <a:ahLst/>
              <a:cxnLst/>
              <a:rect l="l" t="t" r="r" b="b"/>
              <a:pathLst>
                <a:path w="5656" h="29159" extrusionOk="0">
                  <a:moveTo>
                    <a:pt x="2834" y="0"/>
                  </a:moveTo>
                  <a:lnTo>
                    <a:pt x="2834" y="0"/>
                  </a:lnTo>
                  <a:cubicBezTo>
                    <a:pt x="2596" y="0"/>
                    <a:pt x="2393" y="131"/>
                    <a:pt x="2358" y="310"/>
                  </a:cubicBezTo>
                  <a:lnTo>
                    <a:pt x="369" y="9311"/>
                  </a:lnTo>
                  <a:cubicBezTo>
                    <a:pt x="60" y="10728"/>
                    <a:pt x="0" y="12169"/>
                    <a:pt x="203" y="13585"/>
                  </a:cubicBezTo>
                  <a:lnTo>
                    <a:pt x="2334" y="28837"/>
                  </a:lnTo>
                  <a:cubicBezTo>
                    <a:pt x="2358" y="29016"/>
                    <a:pt x="2560" y="29159"/>
                    <a:pt x="2810" y="29159"/>
                  </a:cubicBezTo>
                  <a:lnTo>
                    <a:pt x="2858" y="29159"/>
                  </a:lnTo>
                  <a:cubicBezTo>
                    <a:pt x="3096" y="29159"/>
                    <a:pt x="3298" y="29016"/>
                    <a:pt x="3334" y="28837"/>
                  </a:cubicBezTo>
                  <a:lnTo>
                    <a:pt x="5465" y="13585"/>
                  </a:lnTo>
                  <a:cubicBezTo>
                    <a:pt x="5656" y="12169"/>
                    <a:pt x="5596" y="10728"/>
                    <a:pt x="5287" y="9311"/>
                  </a:cubicBezTo>
                  <a:lnTo>
                    <a:pt x="3298" y="310"/>
                  </a:lnTo>
                  <a:cubicBezTo>
                    <a:pt x="3263" y="131"/>
                    <a:pt x="3060" y="0"/>
                    <a:pt x="28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ZoneTexte 16"/>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42315493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702639" y="1189964"/>
            <a:ext cx="4307960" cy="23395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accent6"/>
                </a:solidFill>
              </a:rPr>
              <a:t>Build </a:t>
            </a:r>
            <a:br>
              <a:rPr lang="en" dirty="0" smtClean="0">
                <a:solidFill>
                  <a:schemeClr val="accent6"/>
                </a:solidFill>
              </a:rPr>
            </a:br>
            <a:r>
              <a:rPr lang="en" dirty="0" smtClean="0">
                <a:solidFill>
                  <a:schemeClr val="accent6"/>
                </a:solidFill>
              </a:rPr>
              <a:t>Dashboard with Plotly Dash</a:t>
            </a:r>
            <a:endParaRPr dirty="0">
              <a:solidFill>
                <a:schemeClr val="accent6"/>
              </a:solidFill>
            </a:endParaRPr>
          </a:p>
        </p:txBody>
      </p:sp>
      <p:sp>
        <p:nvSpPr>
          <p:cNvPr id="56" name="Google Shape;56;p15"/>
          <p:cNvSpPr txBox="1">
            <a:spLocks noGrp="1"/>
          </p:cNvSpPr>
          <p:nvPr>
            <p:ph type="subTitle" idx="1"/>
          </p:nvPr>
        </p:nvSpPr>
        <p:spPr>
          <a:xfrm>
            <a:off x="616525" y="3529466"/>
            <a:ext cx="2240094" cy="453621"/>
          </a:xfrm>
          <a:prstGeom prst="rect">
            <a:avLst/>
          </a:prstGeom>
        </p:spPr>
        <p:txBody>
          <a:bodyPr spcFirstLastPara="1" wrap="square" lIns="91425" tIns="91425" rIns="91425" bIns="91425" anchor="ctr" anchorCtr="0">
            <a:noAutofit/>
          </a:bodyPr>
          <a:lstStyle/>
          <a:p>
            <a:r>
              <a:rPr lang="en-US" sz="1500" dirty="0" smtClean="0">
                <a:solidFill>
                  <a:schemeClr val="accent6"/>
                </a:solidFill>
              </a:rPr>
              <a:t>Section </a:t>
            </a:r>
            <a:r>
              <a:rPr lang="en-US" sz="1500" dirty="0">
                <a:solidFill>
                  <a:schemeClr val="accent6"/>
                </a:solidFill>
              </a:rPr>
              <a:t>4</a:t>
            </a:r>
          </a:p>
        </p:txBody>
      </p:sp>
      <p:grpSp>
        <p:nvGrpSpPr>
          <p:cNvPr id="57" name="Google Shape;57;p15"/>
          <p:cNvGrpSpPr/>
          <p:nvPr/>
        </p:nvGrpSpPr>
        <p:grpSpPr>
          <a:xfrm rot="-3885513">
            <a:off x="3690205" y="-824178"/>
            <a:ext cx="7721278" cy="3370581"/>
            <a:chOff x="2520320" y="2141863"/>
            <a:chExt cx="3853264" cy="1682071"/>
          </a:xfrm>
        </p:grpSpPr>
        <p:sp>
          <p:nvSpPr>
            <p:cNvPr id="58" name="Google Shape;58;p15"/>
            <p:cNvSpPr/>
            <p:nvPr/>
          </p:nvSpPr>
          <p:spPr>
            <a:xfrm>
              <a:off x="3190380" y="2732119"/>
              <a:ext cx="93023" cy="502014"/>
            </a:xfrm>
            <a:custGeom>
              <a:avLst/>
              <a:gdLst/>
              <a:ahLst/>
              <a:cxnLst/>
              <a:rect l="l" t="t" r="r" b="b"/>
              <a:pathLst>
                <a:path w="4525" h="24420" extrusionOk="0">
                  <a:moveTo>
                    <a:pt x="3334" y="0"/>
                  </a:moveTo>
                  <a:cubicBezTo>
                    <a:pt x="1500" y="0"/>
                    <a:pt x="0" y="1500"/>
                    <a:pt x="0" y="3334"/>
                  </a:cubicBezTo>
                  <a:lnTo>
                    <a:pt x="0" y="21086"/>
                  </a:lnTo>
                  <a:cubicBezTo>
                    <a:pt x="0" y="21455"/>
                    <a:pt x="72" y="21812"/>
                    <a:pt x="179" y="22146"/>
                  </a:cubicBezTo>
                  <a:cubicBezTo>
                    <a:pt x="643" y="23503"/>
                    <a:pt x="1905" y="24420"/>
                    <a:pt x="3334" y="24420"/>
                  </a:cubicBezTo>
                  <a:lnTo>
                    <a:pt x="4524" y="24420"/>
                  </a:lnTo>
                  <a:lnTo>
                    <a:pt x="4524"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3283385" y="2633474"/>
              <a:ext cx="93023" cy="699304"/>
            </a:xfrm>
            <a:custGeom>
              <a:avLst/>
              <a:gdLst/>
              <a:ahLst/>
              <a:cxnLst/>
              <a:rect l="l" t="t" r="r" b="b"/>
              <a:pathLst>
                <a:path w="4525" h="34017" extrusionOk="0">
                  <a:moveTo>
                    <a:pt x="1655" y="0"/>
                  </a:moveTo>
                  <a:cubicBezTo>
                    <a:pt x="739" y="0"/>
                    <a:pt x="0" y="738"/>
                    <a:pt x="0" y="1655"/>
                  </a:cubicBezTo>
                  <a:lnTo>
                    <a:pt x="0" y="32361"/>
                  </a:lnTo>
                  <a:cubicBezTo>
                    <a:pt x="0" y="33278"/>
                    <a:pt x="739" y="34016"/>
                    <a:pt x="1655" y="34016"/>
                  </a:cubicBezTo>
                  <a:lnTo>
                    <a:pt x="4525" y="34016"/>
                  </a:lnTo>
                  <a:lnTo>
                    <a:pt x="45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2892988" y="2141863"/>
              <a:ext cx="1156750" cy="513280"/>
            </a:xfrm>
            <a:custGeom>
              <a:avLst/>
              <a:gdLst/>
              <a:ahLst/>
              <a:cxnLst/>
              <a:rect l="l" t="t" r="r" b="b"/>
              <a:pathLst>
                <a:path w="56269" h="24968" extrusionOk="0">
                  <a:moveTo>
                    <a:pt x="0" y="0"/>
                  </a:moveTo>
                  <a:lnTo>
                    <a:pt x="25241" y="24968"/>
                  </a:lnTo>
                  <a:lnTo>
                    <a:pt x="25253" y="24968"/>
                  </a:lnTo>
                  <a:cubicBezTo>
                    <a:pt x="32504" y="22646"/>
                    <a:pt x="39886" y="20741"/>
                    <a:pt x="47196" y="19324"/>
                  </a:cubicBezTo>
                  <a:lnTo>
                    <a:pt x="47411" y="19277"/>
                  </a:lnTo>
                  <a:lnTo>
                    <a:pt x="47685" y="19229"/>
                  </a:lnTo>
                  <a:lnTo>
                    <a:pt x="48387" y="19098"/>
                  </a:lnTo>
                  <a:cubicBezTo>
                    <a:pt x="48470" y="19086"/>
                    <a:pt x="48542" y="19062"/>
                    <a:pt x="48625" y="19050"/>
                  </a:cubicBezTo>
                  <a:cubicBezTo>
                    <a:pt x="51149" y="18574"/>
                    <a:pt x="53673" y="18157"/>
                    <a:pt x="56269" y="17788"/>
                  </a:cubicBezTo>
                  <a:lnTo>
                    <a:pt x="42029" y="4608"/>
                  </a:lnTo>
                  <a:cubicBezTo>
                    <a:pt x="38826" y="1632"/>
                    <a:pt x="34635" y="0"/>
                    <a:pt x="302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2892988" y="3310633"/>
              <a:ext cx="1156750" cy="513300"/>
            </a:xfrm>
            <a:custGeom>
              <a:avLst/>
              <a:gdLst/>
              <a:ahLst/>
              <a:cxnLst/>
              <a:rect l="l" t="t" r="r" b="b"/>
              <a:pathLst>
                <a:path w="56269" h="24969" extrusionOk="0">
                  <a:moveTo>
                    <a:pt x="25241" y="1"/>
                  </a:moveTo>
                  <a:lnTo>
                    <a:pt x="0" y="24968"/>
                  </a:lnTo>
                  <a:lnTo>
                    <a:pt x="30266" y="24968"/>
                  </a:lnTo>
                  <a:cubicBezTo>
                    <a:pt x="34635" y="24968"/>
                    <a:pt x="38826" y="23337"/>
                    <a:pt x="42029" y="20360"/>
                  </a:cubicBezTo>
                  <a:lnTo>
                    <a:pt x="56269" y="7180"/>
                  </a:lnTo>
                  <a:cubicBezTo>
                    <a:pt x="53673" y="6811"/>
                    <a:pt x="51149" y="6394"/>
                    <a:pt x="48625" y="5918"/>
                  </a:cubicBezTo>
                  <a:cubicBezTo>
                    <a:pt x="48542" y="5906"/>
                    <a:pt x="48470" y="5882"/>
                    <a:pt x="48387" y="5870"/>
                  </a:cubicBezTo>
                  <a:lnTo>
                    <a:pt x="47685" y="5739"/>
                  </a:lnTo>
                  <a:lnTo>
                    <a:pt x="47411" y="5692"/>
                  </a:lnTo>
                  <a:lnTo>
                    <a:pt x="47196" y="5644"/>
                  </a:lnTo>
                  <a:cubicBezTo>
                    <a:pt x="39886" y="4227"/>
                    <a:pt x="32504" y="2310"/>
                    <a:pt x="252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5829447" y="2691241"/>
              <a:ext cx="544136" cy="583771"/>
            </a:xfrm>
            <a:custGeom>
              <a:avLst/>
              <a:gdLst/>
              <a:ahLst/>
              <a:cxnLst/>
              <a:rect l="l" t="t" r="r" b="b"/>
              <a:pathLst>
                <a:path w="26469" h="28397" extrusionOk="0">
                  <a:moveTo>
                    <a:pt x="1" y="0"/>
                  </a:moveTo>
                  <a:lnTo>
                    <a:pt x="1" y="28396"/>
                  </a:lnTo>
                  <a:cubicBezTo>
                    <a:pt x="7597" y="25717"/>
                    <a:pt x="15217" y="22539"/>
                    <a:pt x="22670" y="18812"/>
                  </a:cubicBezTo>
                  <a:cubicBezTo>
                    <a:pt x="26468" y="16907"/>
                    <a:pt x="26468" y="11501"/>
                    <a:pt x="22670" y="9596"/>
                  </a:cubicBezTo>
                  <a:cubicBezTo>
                    <a:pt x="15217" y="5858"/>
                    <a:pt x="7597" y="2679"/>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 name="Google Shape;63;p15"/>
            <p:cNvSpPr/>
            <p:nvPr/>
          </p:nvSpPr>
          <p:spPr>
            <a:xfrm>
              <a:off x="3364898" y="2531406"/>
              <a:ext cx="455513" cy="903440"/>
            </a:xfrm>
            <a:custGeom>
              <a:avLst/>
              <a:gdLst/>
              <a:ahLst/>
              <a:cxnLst/>
              <a:rect l="l" t="t" r="r" b="b"/>
              <a:pathLst>
                <a:path w="22158" h="43947" extrusionOk="0">
                  <a:moveTo>
                    <a:pt x="22158" y="0"/>
                  </a:moveTo>
                  <a:cubicBezTo>
                    <a:pt x="14443" y="1405"/>
                    <a:pt x="6763" y="3001"/>
                    <a:pt x="0" y="4489"/>
                  </a:cubicBezTo>
                  <a:lnTo>
                    <a:pt x="0" y="39469"/>
                  </a:lnTo>
                  <a:cubicBezTo>
                    <a:pt x="6763" y="40958"/>
                    <a:pt x="14443" y="42553"/>
                    <a:pt x="22158" y="43946"/>
                  </a:cubicBezTo>
                  <a:lnTo>
                    <a:pt x="22158" y="43910"/>
                  </a:lnTo>
                  <a:lnTo>
                    <a:pt x="22158"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 name="Google Shape;64;p15"/>
            <p:cNvSpPr/>
            <p:nvPr/>
          </p:nvSpPr>
          <p:spPr>
            <a:xfrm>
              <a:off x="3820403" y="2458715"/>
              <a:ext cx="505221" cy="1048823"/>
            </a:xfrm>
            <a:custGeom>
              <a:avLst/>
              <a:gdLst/>
              <a:ahLst/>
              <a:cxnLst/>
              <a:rect l="l" t="t" r="r" b="b"/>
              <a:pathLst>
                <a:path w="24576" h="51019" extrusionOk="0">
                  <a:moveTo>
                    <a:pt x="24575" y="0"/>
                  </a:moveTo>
                  <a:cubicBezTo>
                    <a:pt x="17170" y="667"/>
                    <a:pt x="8561" y="1988"/>
                    <a:pt x="1" y="3536"/>
                  </a:cubicBezTo>
                  <a:lnTo>
                    <a:pt x="1" y="47446"/>
                  </a:lnTo>
                  <a:lnTo>
                    <a:pt x="1" y="47482"/>
                  </a:lnTo>
                  <a:cubicBezTo>
                    <a:pt x="8561" y="49042"/>
                    <a:pt x="17170" y="50352"/>
                    <a:pt x="24575" y="51018"/>
                  </a:cubicBezTo>
                  <a:lnTo>
                    <a:pt x="24575" y="0"/>
                  </a:ln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 name="Google Shape;65;p15"/>
            <p:cNvSpPr/>
            <p:nvPr/>
          </p:nvSpPr>
          <p:spPr>
            <a:xfrm>
              <a:off x="4325617" y="2449042"/>
              <a:ext cx="504954" cy="1068168"/>
            </a:xfrm>
            <a:custGeom>
              <a:avLst/>
              <a:gdLst/>
              <a:ahLst/>
              <a:cxnLst/>
              <a:rect l="l" t="t" r="r" b="b"/>
              <a:pathLst>
                <a:path w="24563" h="51960" extrusionOk="0">
                  <a:moveTo>
                    <a:pt x="9156" y="1"/>
                  </a:moveTo>
                  <a:cubicBezTo>
                    <a:pt x="6418" y="1"/>
                    <a:pt x="3322" y="167"/>
                    <a:pt x="0" y="465"/>
                  </a:cubicBezTo>
                  <a:lnTo>
                    <a:pt x="0" y="51483"/>
                  </a:lnTo>
                  <a:cubicBezTo>
                    <a:pt x="3322" y="51781"/>
                    <a:pt x="6418" y="51960"/>
                    <a:pt x="9156" y="51960"/>
                  </a:cubicBezTo>
                  <a:cubicBezTo>
                    <a:pt x="13859" y="51960"/>
                    <a:pt x="19038" y="51698"/>
                    <a:pt x="24563" y="51150"/>
                  </a:cubicBezTo>
                  <a:lnTo>
                    <a:pt x="24563" y="798"/>
                  </a:lnTo>
                  <a:cubicBezTo>
                    <a:pt x="19038" y="263"/>
                    <a:pt x="13859" y="1"/>
                    <a:pt x="9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 name="Google Shape;66;p15"/>
            <p:cNvSpPr/>
            <p:nvPr/>
          </p:nvSpPr>
          <p:spPr>
            <a:xfrm>
              <a:off x="4828604" y="2465694"/>
              <a:ext cx="504974" cy="1034865"/>
            </a:xfrm>
            <a:custGeom>
              <a:avLst/>
              <a:gdLst/>
              <a:ahLst/>
              <a:cxnLst/>
              <a:rect l="l" t="t" r="r" b="b"/>
              <a:pathLst>
                <a:path w="24564" h="50340" extrusionOk="0">
                  <a:moveTo>
                    <a:pt x="1" y="0"/>
                  </a:moveTo>
                  <a:lnTo>
                    <a:pt x="1" y="50340"/>
                  </a:lnTo>
                  <a:cubicBezTo>
                    <a:pt x="7633" y="49578"/>
                    <a:pt x="15931" y="48268"/>
                    <a:pt x="24563" y="46339"/>
                  </a:cubicBezTo>
                  <a:lnTo>
                    <a:pt x="24563" y="4001"/>
                  </a:lnTo>
                  <a:cubicBezTo>
                    <a:pt x="15931" y="2060"/>
                    <a:pt x="7633" y="75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 name="Google Shape;67;p15"/>
            <p:cNvSpPr/>
            <p:nvPr/>
          </p:nvSpPr>
          <p:spPr>
            <a:xfrm>
              <a:off x="5330609" y="2547924"/>
              <a:ext cx="501767" cy="870405"/>
            </a:xfrm>
            <a:custGeom>
              <a:avLst/>
              <a:gdLst/>
              <a:ahLst/>
              <a:cxnLst/>
              <a:rect l="l" t="t" r="r" b="b"/>
              <a:pathLst>
                <a:path w="24408" h="42340" extrusionOk="0">
                  <a:moveTo>
                    <a:pt x="0" y="1"/>
                  </a:moveTo>
                  <a:lnTo>
                    <a:pt x="0" y="42339"/>
                  </a:lnTo>
                  <a:cubicBezTo>
                    <a:pt x="7894" y="40577"/>
                    <a:pt x="16050" y="38291"/>
                    <a:pt x="24229" y="35410"/>
                  </a:cubicBezTo>
                  <a:cubicBezTo>
                    <a:pt x="24277" y="35398"/>
                    <a:pt x="24265" y="35374"/>
                    <a:pt x="24408" y="35362"/>
                  </a:cubicBezTo>
                  <a:lnTo>
                    <a:pt x="24408" y="6966"/>
                  </a:lnTo>
                  <a:cubicBezTo>
                    <a:pt x="24265" y="6954"/>
                    <a:pt x="24277" y="6942"/>
                    <a:pt x="24229" y="6918"/>
                  </a:cubicBezTo>
                  <a:cubicBezTo>
                    <a:pt x="16050" y="4049"/>
                    <a:pt x="7894" y="1763"/>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 name="Google Shape;68;p15"/>
            <p:cNvSpPr/>
            <p:nvPr/>
          </p:nvSpPr>
          <p:spPr>
            <a:xfrm rot="5400000">
              <a:off x="2594207" y="2667746"/>
              <a:ext cx="482987" cy="630761"/>
            </a:xfrm>
            <a:custGeom>
              <a:avLst/>
              <a:gdLst/>
              <a:ahLst/>
              <a:cxnLst/>
              <a:rect l="l" t="t" r="r" b="b"/>
              <a:pathLst>
                <a:path w="19823" h="25888" extrusionOk="0">
                  <a:moveTo>
                    <a:pt x="9356" y="1"/>
                  </a:moveTo>
                  <a:cubicBezTo>
                    <a:pt x="9349" y="1"/>
                    <a:pt x="9342" y="1"/>
                    <a:pt x="9335" y="1"/>
                  </a:cubicBezTo>
                  <a:cubicBezTo>
                    <a:pt x="2823" y="1"/>
                    <a:pt x="1" y="4108"/>
                    <a:pt x="13" y="8204"/>
                  </a:cubicBezTo>
                  <a:cubicBezTo>
                    <a:pt x="25" y="13872"/>
                    <a:pt x="2977" y="14562"/>
                    <a:pt x="4359" y="21492"/>
                  </a:cubicBezTo>
                  <a:cubicBezTo>
                    <a:pt x="4436" y="21901"/>
                    <a:pt x="4646" y="22097"/>
                    <a:pt x="4844" y="22097"/>
                  </a:cubicBezTo>
                  <a:cubicBezTo>
                    <a:pt x="5045" y="22097"/>
                    <a:pt x="5234" y="21898"/>
                    <a:pt x="5263" y="21515"/>
                  </a:cubicBezTo>
                  <a:cubicBezTo>
                    <a:pt x="5507" y="18402"/>
                    <a:pt x="6880" y="17284"/>
                    <a:pt x="8156" y="17284"/>
                  </a:cubicBezTo>
                  <a:cubicBezTo>
                    <a:pt x="8875" y="17284"/>
                    <a:pt x="9564" y="17640"/>
                    <a:pt x="10002" y="18194"/>
                  </a:cubicBezTo>
                  <a:cubicBezTo>
                    <a:pt x="11502" y="20075"/>
                    <a:pt x="10788" y="23004"/>
                    <a:pt x="9609" y="25337"/>
                  </a:cubicBezTo>
                  <a:cubicBezTo>
                    <a:pt x="9506" y="25563"/>
                    <a:pt x="9661" y="25887"/>
                    <a:pt x="9851" y="25887"/>
                  </a:cubicBezTo>
                  <a:cubicBezTo>
                    <a:pt x="9881" y="25887"/>
                    <a:pt x="9912" y="25879"/>
                    <a:pt x="9943" y="25861"/>
                  </a:cubicBezTo>
                  <a:cubicBezTo>
                    <a:pt x="12455" y="24409"/>
                    <a:pt x="17336" y="19610"/>
                    <a:pt x="18336" y="13633"/>
                  </a:cubicBezTo>
                  <a:cubicBezTo>
                    <a:pt x="19823" y="4739"/>
                    <a:pt x="14955" y="1"/>
                    <a:pt x="9356" y="1"/>
                  </a:cubicBezTo>
                  <a:close/>
                </a:path>
              </a:pathLst>
            </a:custGeom>
            <a:gradFill>
              <a:gsLst>
                <a:gs pos="0">
                  <a:srgbClr val="FCBD24"/>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 name="Picture 2" descr="IDEAS? What Should We Do N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sp>
        <p:nvSpPr>
          <p:cNvPr id="17" name="ZoneTexte 16"/>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90070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34" name="Google Shape;634;p26"/>
          <p:cNvSpPr txBox="1">
            <a:spLocks noGrp="1"/>
          </p:cNvSpPr>
          <p:nvPr>
            <p:ph type="title"/>
          </p:nvPr>
        </p:nvSpPr>
        <p:spPr>
          <a:xfrm>
            <a:off x="602297" y="260267"/>
            <a:ext cx="8241666" cy="481200"/>
          </a:xfrm>
          <a:prstGeom prst="rect">
            <a:avLst/>
          </a:prstGeom>
        </p:spPr>
        <p:txBody>
          <a:bodyPr spcFirstLastPara="1" wrap="square" lIns="91425" tIns="91425" rIns="91425" bIns="91425" anchor="ctr" anchorCtr="0">
            <a:noAutofit/>
          </a:bodyPr>
          <a:lstStyle/>
          <a:p>
            <a:pPr>
              <a:buClr>
                <a:schemeClr val="dk1"/>
              </a:buClr>
              <a:buSzPts val="1100"/>
            </a:pPr>
            <a:r>
              <a:rPr lang="en-US" sz="2200" dirty="0" smtClean="0">
                <a:solidFill>
                  <a:srgbClr val="23295F"/>
                </a:solidFill>
              </a:rPr>
              <a:t>Pie </a:t>
            </a:r>
            <a:r>
              <a:rPr lang="en-US" sz="2200" dirty="0">
                <a:solidFill>
                  <a:srgbClr val="23295F"/>
                </a:solidFill>
              </a:rPr>
              <a:t>chart showing the success percentage achieved by each launch </a:t>
            </a:r>
            <a:r>
              <a:rPr lang="en-US" sz="2200" dirty="0" smtClean="0">
                <a:solidFill>
                  <a:srgbClr val="23295F"/>
                </a:solidFill>
              </a:rPr>
              <a:t>site</a:t>
            </a:r>
            <a:endParaRPr dirty="0">
              <a:solidFill>
                <a:srgbClr val="23295F"/>
              </a:solidFill>
            </a:endParaRPr>
          </a:p>
        </p:txBody>
      </p:sp>
      <p:cxnSp>
        <p:nvCxnSpPr>
          <p:cNvPr id="3" name="Connecteur droit 2"/>
          <p:cNvCxnSpPr/>
          <p:nvPr/>
        </p:nvCxnSpPr>
        <p:spPr>
          <a:xfrm flipV="1">
            <a:off x="602297" y="787430"/>
            <a:ext cx="7973890" cy="49088"/>
          </a:xfrm>
          <a:prstGeom prst="line">
            <a:avLst/>
          </a:prstGeom>
          <a:ln w="12700">
            <a:solidFill>
              <a:srgbClr val="23295F"/>
            </a:solidFill>
          </a:ln>
        </p:spPr>
        <p:style>
          <a:lnRef idx="1">
            <a:schemeClr val="accent1"/>
          </a:lnRef>
          <a:fillRef idx="0">
            <a:schemeClr val="accent1"/>
          </a:fillRef>
          <a:effectRef idx="0">
            <a:schemeClr val="accent1"/>
          </a:effectRef>
          <a:fontRef idx="minor">
            <a:schemeClr val="tx1"/>
          </a:fontRef>
        </p:style>
      </p:cxnSp>
      <p:pic>
        <p:nvPicPr>
          <p:cNvPr id="5" name="Content Placeholder 3">
            <a:extLst>
              <a:ext uri="{FF2B5EF4-FFF2-40B4-BE49-F238E27FC236}">
                <a16:creationId xmlns="" xmlns:a16="http://schemas.microsoft.com/office/drawing/2014/main" id="{6073DE17-0FF5-4595-A4F2-B52421CEC018}"/>
              </a:ext>
            </a:extLst>
          </p:cNvPr>
          <p:cNvPicPr>
            <a:picLocks noChangeAspect="1"/>
          </p:cNvPicPr>
          <p:nvPr/>
        </p:nvPicPr>
        <p:blipFill>
          <a:blip r:embed="rId3"/>
          <a:stretch>
            <a:fillRect/>
          </a:stretch>
        </p:blipFill>
        <p:spPr>
          <a:xfrm>
            <a:off x="602297" y="1066107"/>
            <a:ext cx="7573446" cy="3381491"/>
          </a:xfrm>
          <a:prstGeom prst="rect">
            <a:avLst/>
          </a:prstGeom>
          <a:noFill/>
          <a:ln>
            <a:noFill/>
          </a:ln>
        </p:spPr>
      </p:pic>
      <p:pic>
        <p:nvPicPr>
          <p:cNvPr id="8" name="Picture 2" descr="IDEAS? What Should We Do N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oogle Shape;748;p29"/>
          <p:cNvGrpSpPr/>
          <p:nvPr/>
        </p:nvGrpSpPr>
        <p:grpSpPr>
          <a:xfrm rot="19130094">
            <a:off x="7777099" y="917395"/>
            <a:ext cx="797289" cy="1840615"/>
            <a:chOff x="3959425" y="2109475"/>
            <a:chExt cx="1225200" cy="3067034"/>
          </a:xfrm>
        </p:grpSpPr>
        <p:sp>
          <p:nvSpPr>
            <p:cNvPr id="10" name="Google Shape;749;p29"/>
            <p:cNvSpPr/>
            <p:nvPr/>
          </p:nvSpPr>
          <p:spPr>
            <a:xfrm>
              <a:off x="4047845" y="3485260"/>
              <a:ext cx="1048350" cy="1691249"/>
            </a:xfrm>
            <a:custGeom>
              <a:avLst/>
              <a:gdLst/>
              <a:ahLst/>
              <a:cxnLst/>
              <a:rect l="l" t="t" r="r" b="b"/>
              <a:pathLst>
                <a:path w="41934" h="66330" extrusionOk="0">
                  <a:moveTo>
                    <a:pt x="17728" y="0"/>
                  </a:moveTo>
                  <a:cubicBezTo>
                    <a:pt x="18717" y="57972"/>
                    <a:pt x="0" y="66330"/>
                    <a:pt x="0" y="66330"/>
                  </a:cubicBezTo>
                  <a:lnTo>
                    <a:pt x="41934" y="66330"/>
                  </a:lnTo>
                  <a:cubicBezTo>
                    <a:pt x="41934" y="66330"/>
                    <a:pt x="23217" y="57972"/>
                    <a:pt x="24205" y="0"/>
                  </a:cubicBezTo>
                  <a:close/>
                </a:path>
              </a:pathLst>
            </a:custGeom>
            <a:gradFill>
              <a:gsLst>
                <a:gs pos="0">
                  <a:srgbClr val="FCBD24"/>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50;p29"/>
            <p:cNvSpPr/>
            <p:nvPr/>
          </p:nvSpPr>
          <p:spPr>
            <a:xfrm>
              <a:off x="3959425" y="3239675"/>
              <a:ext cx="385800" cy="735225"/>
            </a:xfrm>
            <a:custGeom>
              <a:avLst/>
              <a:gdLst/>
              <a:ahLst/>
              <a:cxnLst/>
              <a:rect l="l" t="t" r="r" b="b"/>
              <a:pathLst>
                <a:path w="15432" h="29409" extrusionOk="0">
                  <a:moveTo>
                    <a:pt x="9300" y="1"/>
                  </a:moveTo>
                  <a:lnTo>
                    <a:pt x="1203" y="10740"/>
                  </a:lnTo>
                  <a:cubicBezTo>
                    <a:pt x="239" y="12026"/>
                    <a:pt x="1" y="13597"/>
                    <a:pt x="549" y="15050"/>
                  </a:cubicBezTo>
                  <a:lnTo>
                    <a:pt x="5847" y="28826"/>
                  </a:lnTo>
                  <a:cubicBezTo>
                    <a:pt x="6014" y="29278"/>
                    <a:pt x="6716" y="29409"/>
                    <a:pt x="7109" y="29064"/>
                  </a:cubicBezTo>
                  <a:lnTo>
                    <a:pt x="15431" y="218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51;p29"/>
            <p:cNvSpPr/>
            <p:nvPr/>
          </p:nvSpPr>
          <p:spPr>
            <a:xfrm>
              <a:off x="4798525" y="3239675"/>
              <a:ext cx="386100" cy="735225"/>
            </a:xfrm>
            <a:custGeom>
              <a:avLst/>
              <a:gdLst/>
              <a:ahLst/>
              <a:cxnLst/>
              <a:rect l="l" t="t" r="r" b="b"/>
              <a:pathLst>
                <a:path w="15444" h="29409" extrusionOk="0">
                  <a:moveTo>
                    <a:pt x="6132" y="1"/>
                  </a:moveTo>
                  <a:lnTo>
                    <a:pt x="14229" y="10740"/>
                  </a:lnTo>
                  <a:cubicBezTo>
                    <a:pt x="15205" y="12026"/>
                    <a:pt x="15443" y="13597"/>
                    <a:pt x="14883" y="15050"/>
                  </a:cubicBezTo>
                  <a:lnTo>
                    <a:pt x="9597" y="28826"/>
                  </a:lnTo>
                  <a:cubicBezTo>
                    <a:pt x="9418" y="29278"/>
                    <a:pt x="8716" y="29409"/>
                    <a:pt x="8323" y="29064"/>
                  </a:cubicBezTo>
                  <a:lnTo>
                    <a:pt x="1" y="218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52;p29"/>
            <p:cNvSpPr/>
            <p:nvPr/>
          </p:nvSpPr>
          <p:spPr>
            <a:xfrm>
              <a:off x="4047850" y="2109475"/>
              <a:ext cx="1045975" cy="1691300"/>
            </a:xfrm>
            <a:custGeom>
              <a:avLst/>
              <a:gdLst/>
              <a:ahLst/>
              <a:cxnLst/>
              <a:rect l="l" t="t" r="r" b="b"/>
              <a:pathLst>
                <a:path w="41839" h="67652" extrusionOk="0">
                  <a:moveTo>
                    <a:pt x="20919" y="1"/>
                  </a:moveTo>
                  <a:cubicBezTo>
                    <a:pt x="4739" y="10895"/>
                    <a:pt x="0" y="42220"/>
                    <a:pt x="11121" y="67652"/>
                  </a:cubicBezTo>
                  <a:lnTo>
                    <a:pt x="30718" y="67652"/>
                  </a:lnTo>
                  <a:cubicBezTo>
                    <a:pt x="41839" y="42220"/>
                    <a:pt x="37088" y="10895"/>
                    <a:pt x="209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53;p29"/>
            <p:cNvSpPr/>
            <p:nvPr/>
          </p:nvSpPr>
          <p:spPr>
            <a:xfrm>
              <a:off x="4367525" y="2575600"/>
              <a:ext cx="406325" cy="406325"/>
            </a:xfrm>
            <a:custGeom>
              <a:avLst/>
              <a:gdLst/>
              <a:ahLst/>
              <a:cxnLst/>
              <a:rect l="l" t="t" r="r" b="b"/>
              <a:pathLst>
                <a:path w="16253" h="16253" extrusionOk="0">
                  <a:moveTo>
                    <a:pt x="8132" y="1"/>
                  </a:moveTo>
                  <a:cubicBezTo>
                    <a:pt x="3644" y="1"/>
                    <a:pt x="0" y="3632"/>
                    <a:pt x="0" y="8121"/>
                  </a:cubicBezTo>
                  <a:cubicBezTo>
                    <a:pt x="0" y="12609"/>
                    <a:pt x="3644" y="16253"/>
                    <a:pt x="8132" y="16253"/>
                  </a:cubicBezTo>
                  <a:cubicBezTo>
                    <a:pt x="12621" y="16253"/>
                    <a:pt x="16252" y="12609"/>
                    <a:pt x="16252" y="8121"/>
                  </a:cubicBezTo>
                  <a:cubicBezTo>
                    <a:pt x="16252" y="3632"/>
                    <a:pt x="12621" y="1"/>
                    <a:pt x="8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54;p29"/>
            <p:cNvSpPr/>
            <p:nvPr/>
          </p:nvSpPr>
          <p:spPr>
            <a:xfrm>
              <a:off x="4406225" y="2614000"/>
              <a:ext cx="329225" cy="329225"/>
            </a:xfrm>
            <a:custGeom>
              <a:avLst/>
              <a:gdLst/>
              <a:ahLst/>
              <a:cxnLst/>
              <a:rect l="l" t="t" r="r" b="b"/>
              <a:pathLst>
                <a:path w="13169" h="13169" extrusionOk="0">
                  <a:moveTo>
                    <a:pt x="6584" y="1"/>
                  </a:moveTo>
                  <a:cubicBezTo>
                    <a:pt x="2941" y="1"/>
                    <a:pt x="0" y="2953"/>
                    <a:pt x="0" y="6585"/>
                  </a:cubicBezTo>
                  <a:cubicBezTo>
                    <a:pt x="0" y="10228"/>
                    <a:pt x="2941" y="13169"/>
                    <a:pt x="6584" y="13169"/>
                  </a:cubicBezTo>
                  <a:cubicBezTo>
                    <a:pt x="10216" y="13169"/>
                    <a:pt x="13169" y="10228"/>
                    <a:pt x="13169" y="6585"/>
                  </a:cubicBezTo>
                  <a:cubicBezTo>
                    <a:pt x="13169" y="2953"/>
                    <a:pt x="10216" y="1"/>
                    <a:pt x="65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55;p29"/>
            <p:cNvSpPr/>
            <p:nvPr/>
          </p:nvSpPr>
          <p:spPr>
            <a:xfrm>
              <a:off x="4308875" y="2109475"/>
              <a:ext cx="523900" cy="340850"/>
            </a:xfrm>
            <a:custGeom>
              <a:avLst/>
              <a:gdLst/>
              <a:ahLst/>
              <a:cxnLst/>
              <a:rect l="l" t="t" r="r" b="b"/>
              <a:pathLst>
                <a:path w="20956" h="13634" extrusionOk="0">
                  <a:moveTo>
                    <a:pt x="10478" y="13633"/>
                  </a:moveTo>
                  <a:cubicBezTo>
                    <a:pt x="14015" y="13633"/>
                    <a:pt x="17515" y="13312"/>
                    <a:pt x="20956" y="12705"/>
                  </a:cubicBezTo>
                  <a:cubicBezTo>
                    <a:pt x="18336" y="7335"/>
                    <a:pt x="14824" y="2930"/>
                    <a:pt x="10478" y="1"/>
                  </a:cubicBezTo>
                  <a:lnTo>
                    <a:pt x="10478" y="1"/>
                  </a:lnTo>
                  <a:lnTo>
                    <a:pt x="10478" y="1"/>
                  </a:lnTo>
                  <a:cubicBezTo>
                    <a:pt x="6133" y="2930"/>
                    <a:pt x="2608" y="7335"/>
                    <a:pt x="1" y="12705"/>
                  </a:cubicBezTo>
                  <a:cubicBezTo>
                    <a:pt x="3442" y="13312"/>
                    <a:pt x="6930" y="13633"/>
                    <a:pt x="10478" y="1363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56;p29"/>
            <p:cNvSpPr/>
            <p:nvPr/>
          </p:nvSpPr>
          <p:spPr>
            <a:xfrm>
              <a:off x="4501175" y="3246525"/>
              <a:ext cx="141400" cy="728975"/>
            </a:xfrm>
            <a:custGeom>
              <a:avLst/>
              <a:gdLst/>
              <a:ahLst/>
              <a:cxnLst/>
              <a:rect l="l" t="t" r="r" b="b"/>
              <a:pathLst>
                <a:path w="5656" h="29159" extrusionOk="0">
                  <a:moveTo>
                    <a:pt x="2834" y="0"/>
                  </a:moveTo>
                  <a:lnTo>
                    <a:pt x="2834" y="0"/>
                  </a:lnTo>
                  <a:cubicBezTo>
                    <a:pt x="2596" y="0"/>
                    <a:pt x="2393" y="131"/>
                    <a:pt x="2358" y="310"/>
                  </a:cubicBezTo>
                  <a:lnTo>
                    <a:pt x="369" y="9311"/>
                  </a:lnTo>
                  <a:cubicBezTo>
                    <a:pt x="60" y="10728"/>
                    <a:pt x="0" y="12169"/>
                    <a:pt x="203" y="13585"/>
                  </a:cubicBezTo>
                  <a:lnTo>
                    <a:pt x="2334" y="28837"/>
                  </a:lnTo>
                  <a:cubicBezTo>
                    <a:pt x="2358" y="29016"/>
                    <a:pt x="2560" y="29159"/>
                    <a:pt x="2810" y="29159"/>
                  </a:cubicBezTo>
                  <a:lnTo>
                    <a:pt x="2858" y="29159"/>
                  </a:lnTo>
                  <a:cubicBezTo>
                    <a:pt x="3096" y="29159"/>
                    <a:pt x="3298" y="29016"/>
                    <a:pt x="3334" y="28837"/>
                  </a:cubicBezTo>
                  <a:lnTo>
                    <a:pt x="5465" y="13585"/>
                  </a:lnTo>
                  <a:cubicBezTo>
                    <a:pt x="5656" y="12169"/>
                    <a:pt x="5596" y="10728"/>
                    <a:pt x="5287" y="9311"/>
                  </a:cubicBezTo>
                  <a:lnTo>
                    <a:pt x="3298" y="310"/>
                  </a:lnTo>
                  <a:cubicBezTo>
                    <a:pt x="3263" y="131"/>
                    <a:pt x="3060" y="0"/>
                    <a:pt x="28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ZoneTexte 17"/>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15864654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34" name="Google Shape;634;p26"/>
          <p:cNvSpPr txBox="1">
            <a:spLocks noGrp="1"/>
          </p:cNvSpPr>
          <p:nvPr>
            <p:ph type="title"/>
          </p:nvPr>
        </p:nvSpPr>
        <p:spPr>
          <a:xfrm>
            <a:off x="602297" y="303235"/>
            <a:ext cx="8241666" cy="481200"/>
          </a:xfrm>
          <a:prstGeom prst="rect">
            <a:avLst/>
          </a:prstGeom>
        </p:spPr>
        <p:txBody>
          <a:bodyPr spcFirstLastPara="1" wrap="square" lIns="91425" tIns="91425" rIns="91425" bIns="91425" anchor="ctr" anchorCtr="0">
            <a:noAutofit/>
          </a:bodyPr>
          <a:lstStyle/>
          <a:p>
            <a:pPr>
              <a:buClr>
                <a:schemeClr val="dk1"/>
              </a:buClr>
              <a:buSzPts val="1100"/>
            </a:pPr>
            <a:r>
              <a:rPr lang="en-US" sz="2200" dirty="0" smtClean="0">
                <a:solidFill>
                  <a:srgbClr val="23295F"/>
                </a:solidFill>
              </a:rPr>
              <a:t>Pie </a:t>
            </a:r>
            <a:r>
              <a:rPr lang="en-US" sz="2200" dirty="0">
                <a:solidFill>
                  <a:srgbClr val="23295F"/>
                </a:solidFill>
              </a:rPr>
              <a:t>chart showing the Launch site with the highest launch success </a:t>
            </a:r>
            <a:r>
              <a:rPr lang="en-US" sz="2200" dirty="0" smtClean="0">
                <a:solidFill>
                  <a:srgbClr val="23295F"/>
                </a:solidFill>
              </a:rPr>
              <a:t>ratio</a:t>
            </a:r>
            <a:endParaRPr dirty="0">
              <a:solidFill>
                <a:srgbClr val="23295F"/>
              </a:solidFill>
            </a:endParaRPr>
          </a:p>
        </p:txBody>
      </p:sp>
      <p:cxnSp>
        <p:nvCxnSpPr>
          <p:cNvPr id="3" name="Connecteur droit 2"/>
          <p:cNvCxnSpPr/>
          <p:nvPr/>
        </p:nvCxnSpPr>
        <p:spPr>
          <a:xfrm flipV="1">
            <a:off x="602297" y="858870"/>
            <a:ext cx="7973890" cy="49088"/>
          </a:xfrm>
          <a:prstGeom prst="line">
            <a:avLst/>
          </a:prstGeom>
          <a:ln w="12700">
            <a:solidFill>
              <a:srgbClr val="23295F"/>
            </a:solidFill>
          </a:ln>
        </p:spPr>
        <p:style>
          <a:lnRef idx="1">
            <a:schemeClr val="accent1"/>
          </a:lnRef>
          <a:fillRef idx="0">
            <a:schemeClr val="accent1"/>
          </a:fillRef>
          <a:effectRef idx="0">
            <a:schemeClr val="accent1"/>
          </a:effectRef>
          <a:fontRef idx="minor">
            <a:schemeClr val="tx1"/>
          </a:fontRef>
        </p:style>
      </p:cxnSp>
      <p:pic>
        <p:nvPicPr>
          <p:cNvPr id="6" name="Content Placeholder 3">
            <a:extLst>
              <a:ext uri="{FF2B5EF4-FFF2-40B4-BE49-F238E27FC236}">
                <a16:creationId xmlns="" xmlns:a16="http://schemas.microsoft.com/office/drawing/2014/main" id="{6C2AB105-08B3-4384-941B-B102B9F85DF4}"/>
              </a:ext>
            </a:extLst>
          </p:cNvPr>
          <p:cNvPicPr>
            <a:picLocks noChangeAspect="1"/>
          </p:cNvPicPr>
          <p:nvPr/>
        </p:nvPicPr>
        <p:blipFill>
          <a:blip r:embed="rId3"/>
          <a:stretch>
            <a:fillRect/>
          </a:stretch>
        </p:blipFill>
        <p:spPr>
          <a:xfrm>
            <a:off x="1424654" y="1142111"/>
            <a:ext cx="6011989" cy="3426834"/>
          </a:xfrm>
          <a:prstGeom prst="rect">
            <a:avLst/>
          </a:prstGeom>
          <a:noFill/>
          <a:ln>
            <a:noFill/>
          </a:ln>
        </p:spPr>
      </p:pic>
      <p:pic>
        <p:nvPicPr>
          <p:cNvPr id="7" name="Picture 2" descr="IDEAS? What Should We Do N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748;p29"/>
          <p:cNvGrpSpPr/>
          <p:nvPr/>
        </p:nvGrpSpPr>
        <p:grpSpPr>
          <a:xfrm rot="19130094">
            <a:off x="7952889" y="819350"/>
            <a:ext cx="797289" cy="1840615"/>
            <a:chOff x="3959425" y="2109475"/>
            <a:chExt cx="1225200" cy="3067034"/>
          </a:xfrm>
        </p:grpSpPr>
        <p:sp>
          <p:nvSpPr>
            <p:cNvPr id="9" name="Google Shape;749;p29"/>
            <p:cNvSpPr/>
            <p:nvPr/>
          </p:nvSpPr>
          <p:spPr>
            <a:xfrm>
              <a:off x="4047845" y="3485260"/>
              <a:ext cx="1048350" cy="1691249"/>
            </a:xfrm>
            <a:custGeom>
              <a:avLst/>
              <a:gdLst/>
              <a:ahLst/>
              <a:cxnLst/>
              <a:rect l="l" t="t" r="r" b="b"/>
              <a:pathLst>
                <a:path w="41934" h="66330" extrusionOk="0">
                  <a:moveTo>
                    <a:pt x="17728" y="0"/>
                  </a:moveTo>
                  <a:cubicBezTo>
                    <a:pt x="18717" y="57972"/>
                    <a:pt x="0" y="66330"/>
                    <a:pt x="0" y="66330"/>
                  </a:cubicBezTo>
                  <a:lnTo>
                    <a:pt x="41934" y="66330"/>
                  </a:lnTo>
                  <a:cubicBezTo>
                    <a:pt x="41934" y="66330"/>
                    <a:pt x="23217" y="57972"/>
                    <a:pt x="24205" y="0"/>
                  </a:cubicBezTo>
                  <a:close/>
                </a:path>
              </a:pathLst>
            </a:custGeom>
            <a:gradFill>
              <a:gsLst>
                <a:gs pos="0">
                  <a:srgbClr val="FCBD24"/>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50;p29"/>
            <p:cNvSpPr/>
            <p:nvPr/>
          </p:nvSpPr>
          <p:spPr>
            <a:xfrm>
              <a:off x="3959425" y="3239675"/>
              <a:ext cx="385800" cy="735225"/>
            </a:xfrm>
            <a:custGeom>
              <a:avLst/>
              <a:gdLst/>
              <a:ahLst/>
              <a:cxnLst/>
              <a:rect l="l" t="t" r="r" b="b"/>
              <a:pathLst>
                <a:path w="15432" h="29409" extrusionOk="0">
                  <a:moveTo>
                    <a:pt x="9300" y="1"/>
                  </a:moveTo>
                  <a:lnTo>
                    <a:pt x="1203" y="10740"/>
                  </a:lnTo>
                  <a:cubicBezTo>
                    <a:pt x="239" y="12026"/>
                    <a:pt x="1" y="13597"/>
                    <a:pt x="549" y="15050"/>
                  </a:cubicBezTo>
                  <a:lnTo>
                    <a:pt x="5847" y="28826"/>
                  </a:lnTo>
                  <a:cubicBezTo>
                    <a:pt x="6014" y="29278"/>
                    <a:pt x="6716" y="29409"/>
                    <a:pt x="7109" y="29064"/>
                  </a:cubicBezTo>
                  <a:lnTo>
                    <a:pt x="15431" y="218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51;p29"/>
            <p:cNvSpPr/>
            <p:nvPr/>
          </p:nvSpPr>
          <p:spPr>
            <a:xfrm>
              <a:off x="4798525" y="3239675"/>
              <a:ext cx="386100" cy="735225"/>
            </a:xfrm>
            <a:custGeom>
              <a:avLst/>
              <a:gdLst/>
              <a:ahLst/>
              <a:cxnLst/>
              <a:rect l="l" t="t" r="r" b="b"/>
              <a:pathLst>
                <a:path w="15444" h="29409" extrusionOk="0">
                  <a:moveTo>
                    <a:pt x="6132" y="1"/>
                  </a:moveTo>
                  <a:lnTo>
                    <a:pt x="14229" y="10740"/>
                  </a:lnTo>
                  <a:cubicBezTo>
                    <a:pt x="15205" y="12026"/>
                    <a:pt x="15443" y="13597"/>
                    <a:pt x="14883" y="15050"/>
                  </a:cubicBezTo>
                  <a:lnTo>
                    <a:pt x="9597" y="28826"/>
                  </a:lnTo>
                  <a:cubicBezTo>
                    <a:pt x="9418" y="29278"/>
                    <a:pt x="8716" y="29409"/>
                    <a:pt x="8323" y="29064"/>
                  </a:cubicBezTo>
                  <a:lnTo>
                    <a:pt x="1" y="218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52;p29"/>
            <p:cNvSpPr/>
            <p:nvPr/>
          </p:nvSpPr>
          <p:spPr>
            <a:xfrm>
              <a:off x="4047850" y="2109475"/>
              <a:ext cx="1045975" cy="1691300"/>
            </a:xfrm>
            <a:custGeom>
              <a:avLst/>
              <a:gdLst/>
              <a:ahLst/>
              <a:cxnLst/>
              <a:rect l="l" t="t" r="r" b="b"/>
              <a:pathLst>
                <a:path w="41839" h="67652" extrusionOk="0">
                  <a:moveTo>
                    <a:pt x="20919" y="1"/>
                  </a:moveTo>
                  <a:cubicBezTo>
                    <a:pt x="4739" y="10895"/>
                    <a:pt x="0" y="42220"/>
                    <a:pt x="11121" y="67652"/>
                  </a:cubicBezTo>
                  <a:lnTo>
                    <a:pt x="30718" y="67652"/>
                  </a:lnTo>
                  <a:cubicBezTo>
                    <a:pt x="41839" y="42220"/>
                    <a:pt x="37088" y="10895"/>
                    <a:pt x="209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53;p29"/>
            <p:cNvSpPr/>
            <p:nvPr/>
          </p:nvSpPr>
          <p:spPr>
            <a:xfrm>
              <a:off x="4367525" y="2575600"/>
              <a:ext cx="406325" cy="406325"/>
            </a:xfrm>
            <a:custGeom>
              <a:avLst/>
              <a:gdLst/>
              <a:ahLst/>
              <a:cxnLst/>
              <a:rect l="l" t="t" r="r" b="b"/>
              <a:pathLst>
                <a:path w="16253" h="16253" extrusionOk="0">
                  <a:moveTo>
                    <a:pt x="8132" y="1"/>
                  </a:moveTo>
                  <a:cubicBezTo>
                    <a:pt x="3644" y="1"/>
                    <a:pt x="0" y="3632"/>
                    <a:pt x="0" y="8121"/>
                  </a:cubicBezTo>
                  <a:cubicBezTo>
                    <a:pt x="0" y="12609"/>
                    <a:pt x="3644" y="16253"/>
                    <a:pt x="8132" y="16253"/>
                  </a:cubicBezTo>
                  <a:cubicBezTo>
                    <a:pt x="12621" y="16253"/>
                    <a:pt x="16252" y="12609"/>
                    <a:pt x="16252" y="8121"/>
                  </a:cubicBezTo>
                  <a:cubicBezTo>
                    <a:pt x="16252" y="3632"/>
                    <a:pt x="12621" y="1"/>
                    <a:pt x="8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54;p29"/>
            <p:cNvSpPr/>
            <p:nvPr/>
          </p:nvSpPr>
          <p:spPr>
            <a:xfrm>
              <a:off x="4406225" y="2614000"/>
              <a:ext cx="329225" cy="329225"/>
            </a:xfrm>
            <a:custGeom>
              <a:avLst/>
              <a:gdLst/>
              <a:ahLst/>
              <a:cxnLst/>
              <a:rect l="l" t="t" r="r" b="b"/>
              <a:pathLst>
                <a:path w="13169" h="13169" extrusionOk="0">
                  <a:moveTo>
                    <a:pt x="6584" y="1"/>
                  </a:moveTo>
                  <a:cubicBezTo>
                    <a:pt x="2941" y="1"/>
                    <a:pt x="0" y="2953"/>
                    <a:pt x="0" y="6585"/>
                  </a:cubicBezTo>
                  <a:cubicBezTo>
                    <a:pt x="0" y="10228"/>
                    <a:pt x="2941" y="13169"/>
                    <a:pt x="6584" y="13169"/>
                  </a:cubicBezTo>
                  <a:cubicBezTo>
                    <a:pt x="10216" y="13169"/>
                    <a:pt x="13169" y="10228"/>
                    <a:pt x="13169" y="6585"/>
                  </a:cubicBezTo>
                  <a:cubicBezTo>
                    <a:pt x="13169" y="2953"/>
                    <a:pt x="10216" y="1"/>
                    <a:pt x="65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55;p29"/>
            <p:cNvSpPr/>
            <p:nvPr/>
          </p:nvSpPr>
          <p:spPr>
            <a:xfrm>
              <a:off x="4308875" y="2109475"/>
              <a:ext cx="523900" cy="340850"/>
            </a:xfrm>
            <a:custGeom>
              <a:avLst/>
              <a:gdLst/>
              <a:ahLst/>
              <a:cxnLst/>
              <a:rect l="l" t="t" r="r" b="b"/>
              <a:pathLst>
                <a:path w="20956" h="13634" extrusionOk="0">
                  <a:moveTo>
                    <a:pt x="10478" y="13633"/>
                  </a:moveTo>
                  <a:cubicBezTo>
                    <a:pt x="14015" y="13633"/>
                    <a:pt x="17515" y="13312"/>
                    <a:pt x="20956" y="12705"/>
                  </a:cubicBezTo>
                  <a:cubicBezTo>
                    <a:pt x="18336" y="7335"/>
                    <a:pt x="14824" y="2930"/>
                    <a:pt x="10478" y="1"/>
                  </a:cubicBezTo>
                  <a:lnTo>
                    <a:pt x="10478" y="1"/>
                  </a:lnTo>
                  <a:lnTo>
                    <a:pt x="10478" y="1"/>
                  </a:lnTo>
                  <a:cubicBezTo>
                    <a:pt x="6133" y="2930"/>
                    <a:pt x="2608" y="7335"/>
                    <a:pt x="1" y="12705"/>
                  </a:cubicBezTo>
                  <a:cubicBezTo>
                    <a:pt x="3442" y="13312"/>
                    <a:pt x="6930" y="13633"/>
                    <a:pt x="10478" y="1363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56;p29"/>
            <p:cNvSpPr/>
            <p:nvPr/>
          </p:nvSpPr>
          <p:spPr>
            <a:xfrm>
              <a:off x="4501175" y="3246525"/>
              <a:ext cx="141400" cy="728975"/>
            </a:xfrm>
            <a:custGeom>
              <a:avLst/>
              <a:gdLst/>
              <a:ahLst/>
              <a:cxnLst/>
              <a:rect l="l" t="t" r="r" b="b"/>
              <a:pathLst>
                <a:path w="5656" h="29159" extrusionOk="0">
                  <a:moveTo>
                    <a:pt x="2834" y="0"/>
                  </a:moveTo>
                  <a:lnTo>
                    <a:pt x="2834" y="0"/>
                  </a:lnTo>
                  <a:cubicBezTo>
                    <a:pt x="2596" y="0"/>
                    <a:pt x="2393" y="131"/>
                    <a:pt x="2358" y="310"/>
                  </a:cubicBezTo>
                  <a:lnTo>
                    <a:pt x="369" y="9311"/>
                  </a:lnTo>
                  <a:cubicBezTo>
                    <a:pt x="60" y="10728"/>
                    <a:pt x="0" y="12169"/>
                    <a:pt x="203" y="13585"/>
                  </a:cubicBezTo>
                  <a:lnTo>
                    <a:pt x="2334" y="28837"/>
                  </a:lnTo>
                  <a:cubicBezTo>
                    <a:pt x="2358" y="29016"/>
                    <a:pt x="2560" y="29159"/>
                    <a:pt x="2810" y="29159"/>
                  </a:cubicBezTo>
                  <a:lnTo>
                    <a:pt x="2858" y="29159"/>
                  </a:lnTo>
                  <a:cubicBezTo>
                    <a:pt x="3096" y="29159"/>
                    <a:pt x="3298" y="29016"/>
                    <a:pt x="3334" y="28837"/>
                  </a:cubicBezTo>
                  <a:lnTo>
                    <a:pt x="5465" y="13585"/>
                  </a:lnTo>
                  <a:cubicBezTo>
                    <a:pt x="5656" y="12169"/>
                    <a:pt x="5596" y="10728"/>
                    <a:pt x="5287" y="9311"/>
                  </a:cubicBezTo>
                  <a:lnTo>
                    <a:pt x="3298" y="310"/>
                  </a:lnTo>
                  <a:cubicBezTo>
                    <a:pt x="3263" y="131"/>
                    <a:pt x="3060" y="0"/>
                    <a:pt x="28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ZoneTexte 16"/>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1825995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34" name="Google Shape;634;p26"/>
          <p:cNvSpPr txBox="1">
            <a:spLocks noGrp="1"/>
          </p:cNvSpPr>
          <p:nvPr>
            <p:ph type="title"/>
          </p:nvPr>
        </p:nvSpPr>
        <p:spPr>
          <a:xfrm>
            <a:off x="673554" y="408570"/>
            <a:ext cx="7708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smtClean="0">
                <a:solidFill>
                  <a:srgbClr val="23295F"/>
                </a:solidFill>
              </a:rPr>
              <a:t>Introduction</a:t>
            </a:r>
            <a:endParaRPr dirty="0">
              <a:solidFill>
                <a:srgbClr val="23295F"/>
              </a:solidFill>
            </a:endParaRPr>
          </a:p>
        </p:txBody>
      </p:sp>
      <p:cxnSp>
        <p:nvCxnSpPr>
          <p:cNvPr id="3" name="Connecteur droit 2"/>
          <p:cNvCxnSpPr/>
          <p:nvPr/>
        </p:nvCxnSpPr>
        <p:spPr>
          <a:xfrm flipV="1">
            <a:off x="602297" y="966019"/>
            <a:ext cx="7973890" cy="49088"/>
          </a:xfrm>
          <a:prstGeom prst="line">
            <a:avLst/>
          </a:prstGeom>
          <a:ln w="12700">
            <a:solidFill>
              <a:srgbClr val="23295F"/>
            </a:solidFill>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602296" y="1297859"/>
            <a:ext cx="7973891" cy="3652282"/>
          </a:xfrm>
          <a:prstGeom prst="rect">
            <a:avLst/>
          </a:prstGeom>
          <a:noFill/>
        </p:spPr>
        <p:txBody>
          <a:bodyPr wrap="square" rtlCol="0">
            <a:spAutoFit/>
          </a:bodyPr>
          <a:lstStyle/>
          <a:p>
            <a:pPr marL="342900" indent="-342900">
              <a:spcBef>
                <a:spcPts val="1400"/>
              </a:spcBef>
              <a:buFont typeface="Arial" panose="020B0604020202020204" pitchFamily="34" charset="0"/>
              <a:buChar char="•"/>
            </a:pPr>
            <a:r>
              <a:rPr lang="en-US" sz="1800" b="1" dirty="0">
                <a:solidFill>
                  <a:srgbClr val="23295F"/>
                </a:solidFill>
                <a:latin typeface="Roboto"/>
                <a:ea typeface="Roboto"/>
                <a:cs typeface="Roboto"/>
              </a:rPr>
              <a:t>Project background and </a:t>
            </a:r>
            <a:r>
              <a:rPr lang="en-US" sz="1800" b="1" dirty="0" smtClean="0">
                <a:solidFill>
                  <a:srgbClr val="23295F"/>
                </a:solidFill>
                <a:latin typeface="Roboto"/>
                <a:ea typeface="Roboto"/>
                <a:cs typeface="Roboto"/>
              </a:rPr>
              <a:t>context</a:t>
            </a:r>
          </a:p>
          <a:p>
            <a:pPr algn="just">
              <a:spcBef>
                <a:spcPts val="1400"/>
              </a:spcBef>
            </a:pPr>
            <a:r>
              <a:rPr lang="en-US" b="1" dirty="0" smtClean="0">
                <a:latin typeface="Roboto"/>
                <a:ea typeface="Roboto"/>
                <a:cs typeface="Roboto"/>
              </a:rPr>
              <a:t>Space </a:t>
            </a:r>
            <a:r>
              <a:rPr lang="en-US" b="1" dirty="0">
                <a:latin typeface="Roboto"/>
                <a:ea typeface="Roboto"/>
                <a:cs typeface="Roboto"/>
              </a:rPr>
              <a:t>X </a:t>
            </a:r>
            <a:r>
              <a:rPr lang="en-US" dirty="0">
                <a:latin typeface="Roboto"/>
                <a:ea typeface="Roboto"/>
                <a:cs typeface="Roboto"/>
              </a:rPr>
              <a:t>advertises </a:t>
            </a:r>
            <a:r>
              <a:rPr lang="en-US" b="1" dirty="0">
                <a:latin typeface="Roboto"/>
                <a:ea typeface="Roboto"/>
                <a:cs typeface="Roboto"/>
              </a:rPr>
              <a:t>Falcon 9 </a:t>
            </a:r>
            <a:r>
              <a:rPr lang="en-US" dirty="0">
                <a:latin typeface="Roboto"/>
                <a:ea typeface="Roboto"/>
                <a:cs typeface="Roboto"/>
              </a:rPr>
              <a:t>rocket launches on its website with a cost of </a:t>
            </a:r>
            <a:r>
              <a:rPr lang="en-US" b="1" dirty="0">
                <a:latin typeface="Roboto"/>
                <a:ea typeface="Roboto"/>
                <a:cs typeface="Roboto"/>
              </a:rPr>
              <a:t>62 million </a:t>
            </a:r>
            <a:r>
              <a:rPr lang="en-US" dirty="0" smtClean="0">
                <a:latin typeface="Roboto"/>
                <a:ea typeface="Roboto"/>
                <a:cs typeface="Roboto"/>
              </a:rPr>
              <a:t>dollars, </a:t>
            </a:r>
            <a:r>
              <a:rPr lang="en-US" dirty="0">
                <a:latin typeface="Roboto"/>
                <a:ea typeface="Roboto"/>
                <a:cs typeface="Roboto"/>
              </a:rPr>
              <a:t>other providers cost upward of </a:t>
            </a:r>
            <a:r>
              <a:rPr lang="en-US" b="1" dirty="0">
                <a:latin typeface="Roboto"/>
                <a:ea typeface="Roboto"/>
                <a:cs typeface="Roboto"/>
              </a:rPr>
              <a:t>165 million </a:t>
            </a:r>
            <a:r>
              <a:rPr lang="en-US" dirty="0">
                <a:latin typeface="Roboto"/>
                <a:ea typeface="Roboto"/>
                <a:cs typeface="Roboto"/>
              </a:rPr>
              <a:t>dollars each, much of the savings is because Space X can reuse the first stage. Therefore, if we can determine if the first stage will land, we can determine the cost of a launch. This information can be used if an alternate company wants to bid against space X for a rocket launch. </a:t>
            </a:r>
            <a:r>
              <a:rPr lang="en-US" b="1" dirty="0">
                <a:latin typeface="Roboto"/>
                <a:ea typeface="Roboto"/>
                <a:cs typeface="Roboto"/>
              </a:rPr>
              <a:t>This goal of the project is to create a machine learning pipeline to predict if the first stage will land successfully.</a:t>
            </a:r>
          </a:p>
          <a:p>
            <a:pPr marL="342900" indent="-342900">
              <a:spcBef>
                <a:spcPts val="1400"/>
              </a:spcBef>
              <a:buFont typeface="Arial" panose="020B0604020202020204" pitchFamily="34" charset="0"/>
              <a:buChar char="•"/>
            </a:pPr>
            <a:r>
              <a:rPr lang="en-US" sz="1800" b="1">
                <a:solidFill>
                  <a:srgbClr val="23295F"/>
                </a:solidFill>
                <a:latin typeface="Roboto"/>
                <a:ea typeface="Roboto"/>
                <a:cs typeface="Roboto"/>
              </a:rPr>
              <a:t>Problems </a:t>
            </a:r>
            <a:r>
              <a:rPr lang="en-US" sz="1800" b="1" smtClean="0">
                <a:solidFill>
                  <a:srgbClr val="23295F"/>
                </a:solidFill>
                <a:latin typeface="Roboto"/>
                <a:ea typeface="Roboto"/>
                <a:cs typeface="Roboto"/>
              </a:rPr>
              <a:t>we </a:t>
            </a:r>
            <a:r>
              <a:rPr lang="en-US" sz="1800" b="1" dirty="0">
                <a:solidFill>
                  <a:srgbClr val="23295F"/>
                </a:solidFill>
                <a:latin typeface="Roboto"/>
                <a:ea typeface="Roboto"/>
                <a:cs typeface="Roboto"/>
              </a:rPr>
              <a:t>want to find answers</a:t>
            </a:r>
          </a:p>
          <a:p>
            <a:pPr marL="171450" lvl="1" indent="-171450">
              <a:spcBef>
                <a:spcPts val="1400"/>
              </a:spcBef>
              <a:buFont typeface="Wingdings" panose="05000000000000000000" pitchFamily="2" charset="2"/>
              <a:buChar char="Ø"/>
            </a:pPr>
            <a:r>
              <a:rPr lang="en-US" sz="1300" dirty="0">
                <a:latin typeface="Roboto"/>
                <a:ea typeface="Roboto"/>
                <a:cs typeface="Roboto"/>
              </a:rPr>
              <a:t>What factors determine if the rocket will land successfully?</a:t>
            </a:r>
          </a:p>
          <a:p>
            <a:pPr marL="171450" lvl="1" indent="-171450">
              <a:spcBef>
                <a:spcPts val="1400"/>
              </a:spcBef>
              <a:buFont typeface="Wingdings" panose="05000000000000000000" pitchFamily="2" charset="2"/>
              <a:buChar char="Ø"/>
            </a:pPr>
            <a:r>
              <a:rPr lang="en-US" sz="1300" dirty="0">
                <a:latin typeface="Roboto"/>
                <a:ea typeface="Roboto"/>
                <a:cs typeface="Roboto"/>
              </a:rPr>
              <a:t>The interaction amongst various features that determine the success rate of a successful landing.</a:t>
            </a:r>
          </a:p>
          <a:p>
            <a:pPr marL="171450" lvl="1" indent="-171450">
              <a:spcBef>
                <a:spcPts val="1400"/>
              </a:spcBef>
              <a:buFont typeface="Wingdings" panose="05000000000000000000" pitchFamily="2" charset="2"/>
              <a:buChar char="Ø"/>
            </a:pPr>
            <a:r>
              <a:rPr lang="en-US" sz="1300" dirty="0">
                <a:latin typeface="Roboto"/>
                <a:ea typeface="Roboto"/>
                <a:cs typeface="Roboto"/>
              </a:rPr>
              <a:t>What operating conditions needs to be in place to ensure a successful landing program.</a:t>
            </a:r>
          </a:p>
          <a:p>
            <a:endParaRPr lang="fr-FR" dirty="0"/>
          </a:p>
        </p:txBody>
      </p:sp>
      <p:pic>
        <p:nvPicPr>
          <p:cNvPr id="5" name="Picture 2" descr="IDEAS? What Should We Do N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2876082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34" name="Google Shape;634;p26"/>
          <p:cNvSpPr txBox="1">
            <a:spLocks noGrp="1"/>
          </p:cNvSpPr>
          <p:nvPr>
            <p:ph type="title"/>
          </p:nvPr>
        </p:nvSpPr>
        <p:spPr>
          <a:xfrm>
            <a:off x="602297" y="149276"/>
            <a:ext cx="8241666" cy="838876"/>
          </a:xfrm>
          <a:prstGeom prst="rect">
            <a:avLst/>
          </a:prstGeom>
        </p:spPr>
        <p:txBody>
          <a:bodyPr spcFirstLastPara="1" wrap="square" lIns="91425" tIns="91425" rIns="91425" bIns="91425" anchor="ctr" anchorCtr="0">
            <a:noAutofit/>
          </a:bodyPr>
          <a:lstStyle/>
          <a:p>
            <a:pPr>
              <a:buClr>
                <a:schemeClr val="dk1"/>
              </a:buClr>
              <a:buSzPts val="1100"/>
            </a:pPr>
            <a:r>
              <a:rPr lang="en-US" sz="2200" dirty="0" smtClean="0">
                <a:solidFill>
                  <a:srgbClr val="23295F"/>
                </a:solidFill>
              </a:rPr>
              <a:t>Scatter </a:t>
            </a:r>
            <a:r>
              <a:rPr lang="en-US" sz="2200" dirty="0">
                <a:solidFill>
                  <a:srgbClr val="23295F"/>
                </a:solidFill>
              </a:rPr>
              <a:t>plot of Payload vs Launch Outcome for all sites, with different payload selected in the range </a:t>
            </a:r>
            <a:r>
              <a:rPr lang="en-US" sz="2200" dirty="0" smtClean="0">
                <a:solidFill>
                  <a:srgbClr val="23295F"/>
                </a:solidFill>
              </a:rPr>
              <a:t>slider</a:t>
            </a:r>
            <a:endParaRPr dirty="0">
              <a:solidFill>
                <a:srgbClr val="23295F"/>
              </a:solidFill>
            </a:endParaRPr>
          </a:p>
        </p:txBody>
      </p:sp>
      <p:cxnSp>
        <p:nvCxnSpPr>
          <p:cNvPr id="3" name="Connecteur droit 2"/>
          <p:cNvCxnSpPr/>
          <p:nvPr/>
        </p:nvCxnSpPr>
        <p:spPr>
          <a:xfrm flipV="1">
            <a:off x="602297" y="1019258"/>
            <a:ext cx="7973890" cy="49088"/>
          </a:xfrm>
          <a:prstGeom prst="line">
            <a:avLst/>
          </a:prstGeom>
          <a:ln w="12700">
            <a:solidFill>
              <a:srgbClr val="23295F"/>
            </a:solidFill>
          </a:ln>
        </p:spPr>
        <p:style>
          <a:lnRef idx="1">
            <a:schemeClr val="accent1"/>
          </a:lnRef>
          <a:fillRef idx="0">
            <a:schemeClr val="accent1"/>
          </a:fillRef>
          <a:effectRef idx="0">
            <a:schemeClr val="accent1"/>
          </a:effectRef>
          <a:fontRef idx="minor">
            <a:schemeClr val="tx1"/>
          </a:fontRef>
        </p:style>
      </p:cxnSp>
      <p:pic>
        <p:nvPicPr>
          <p:cNvPr id="5" name="Content Placeholder 3" descr="Graphical user interface, application&#10;&#10;Description automatically generated">
            <a:extLst>
              <a:ext uri="{FF2B5EF4-FFF2-40B4-BE49-F238E27FC236}">
                <a16:creationId xmlns="" xmlns:a16="http://schemas.microsoft.com/office/drawing/2014/main" id="{E7D9358F-78D4-4E85-84A7-02D5123A0571}"/>
              </a:ext>
            </a:extLst>
          </p:cNvPr>
          <p:cNvPicPr>
            <a:picLocks noChangeAspect="1"/>
          </p:cNvPicPr>
          <p:nvPr/>
        </p:nvPicPr>
        <p:blipFill>
          <a:blip r:embed="rId3"/>
          <a:stretch>
            <a:fillRect/>
          </a:stretch>
        </p:blipFill>
        <p:spPr>
          <a:xfrm>
            <a:off x="359273" y="1305232"/>
            <a:ext cx="8484690" cy="3054487"/>
          </a:xfrm>
          <a:prstGeom prst="rect">
            <a:avLst/>
          </a:prstGeom>
          <a:noFill/>
          <a:ln>
            <a:noFill/>
          </a:ln>
        </p:spPr>
      </p:pic>
      <p:pic>
        <p:nvPicPr>
          <p:cNvPr id="7" name="Picture 2" descr="IDEAS? What Should We Do N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25830307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702639" y="1189964"/>
            <a:ext cx="4307960" cy="23395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accent6"/>
                </a:solidFill>
              </a:rPr>
              <a:t>Predictive </a:t>
            </a:r>
            <a:br>
              <a:rPr lang="en" dirty="0" smtClean="0">
                <a:solidFill>
                  <a:schemeClr val="accent6"/>
                </a:solidFill>
              </a:rPr>
            </a:br>
            <a:r>
              <a:rPr lang="en" dirty="0" smtClean="0">
                <a:solidFill>
                  <a:schemeClr val="accent6"/>
                </a:solidFill>
              </a:rPr>
              <a:t>Analysis</a:t>
            </a:r>
            <a:br>
              <a:rPr lang="en" dirty="0" smtClean="0">
                <a:solidFill>
                  <a:schemeClr val="accent6"/>
                </a:solidFill>
              </a:rPr>
            </a:br>
            <a:r>
              <a:rPr lang="en" dirty="0" smtClean="0">
                <a:solidFill>
                  <a:schemeClr val="accent6"/>
                </a:solidFill>
              </a:rPr>
              <a:t>Classification</a:t>
            </a:r>
            <a:endParaRPr dirty="0">
              <a:solidFill>
                <a:schemeClr val="accent6"/>
              </a:solidFill>
            </a:endParaRPr>
          </a:p>
        </p:txBody>
      </p:sp>
      <p:sp>
        <p:nvSpPr>
          <p:cNvPr id="56" name="Google Shape;56;p15"/>
          <p:cNvSpPr txBox="1">
            <a:spLocks noGrp="1"/>
          </p:cNvSpPr>
          <p:nvPr>
            <p:ph type="subTitle" idx="1"/>
          </p:nvPr>
        </p:nvSpPr>
        <p:spPr>
          <a:xfrm>
            <a:off x="616525" y="3529466"/>
            <a:ext cx="2240094" cy="453621"/>
          </a:xfrm>
          <a:prstGeom prst="rect">
            <a:avLst/>
          </a:prstGeom>
        </p:spPr>
        <p:txBody>
          <a:bodyPr spcFirstLastPara="1" wrap="square" lIns="91425" tIns="91425" rIns="91425" bIns="91425" anchor="ctr" anchorCtr="0">
            <a:noAutofit/>
          </a:bodyPr>
          <a:lstStyle/>
          <a:p>
            <a:r>
              <a:rPr lang="en-US" sz="1500" dirty="0" smtClean="0">
                <a:solidFill>
                  <a:schemeClr val="accent6"/>
                </a:solidFill>
              </a:rPr>
              <a:t>Section 5</a:t>
            </a:r>
            <a:endParaRPr lang="en-US" sz="1500" dirty="0">
              <a:solidFill>
                <a:schemeClr val="accent6"/>
              </a:solidFill>
            </a:endParaRPr>
          </a:p>
        </p:txBody>
      </p:sp>
      <p:grpSp>
        <p:nvGrpSpPr>
          <p:cNvPr id="57" name="Google Shape;57;p15"/>
          <p:cNvGrpSpPr/>
          <p:nvPr/>
        </p:nvGrpSpPr>
        <p:grpSpPr>
          <a:xfrm rot="-3885513">
            <a:off x="3690205" y="-824178"/>
            <a:ext cx="7721278" cy="3370581"/>
            <a:chOff x="2520320" y="2141863"/>
            <a:chExt cx="3853264" cy="1682071"/>
          </a:xfrm>
        </p:grpSpPr>
        <p:sp>
          <p:nvSpPr>
            <p:cNvPr id="58" name="Google Shape;58;p15"/>
            <p:cNvSpPr/>
            <p:nvPr/>
          </p:nvSpPr>
          <p:spPr>
            <a:xfrm>
              <a:off x="3190380" y="2732119"/>
              <a:ext cx="93023" cy="502014"/>
            </a:xfrm>
            <a:custGeom>
              <a:avLst/>
              <a:gdLst/>
              <a:ahLst/>
              <a:cxnLst/>
              <a:rect l="l" t="t" r="r" b="b"/>
              <a:pathLst>
                <a:path w="4525" h="24420" extrusionOk="0">
                  <a:moveTo>
                    <a:pt x="3334" y="0"/>
                  </a:moveTo>
                  <a:cubicBezTo>
                    <a:pt x="1500" y="0"/>
                    <a:pt x="0" y="1500"/>
                    <a:pt x="0" y="3334"/>
                  </a:cubicBezTo>
                  <a:lnTo>
                    <a:pt x="0" y="21086"/>
                  </a:lnTo>
                  <a:cubicBezTo>
                    <a:pt x="0" y="21455"/>
                    <a:pt x="72" y="21812"/>
                    <a:pt x="179" y="22146"/>
                  </a:cubicBezTo>
                  <a:cubicBezTo>
                    <a:pt x="643" y="23503"/>
                    <a:pt x="1905" y="24420"/>
                    <a:pt x="3334" y="24420"/>
                  </a:cubicBezTo>
                  <a:lnTo>
                    <a:pt x="4524" y="24420"/>
                  </a:lnTo>
                  <a:lnTo>
                    <a:pt x="4524"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3283385" y="2633474"/>
              <a:ext cx="93023" cy="699304"/>
            </a:xfrm>
            <a:custGeom>
              <a:avLst/>
              <a:gdLst/>
              <a:ahLst/>
              <a:cxnLst/>
              <a:rect l="l" t="t" r="r" b="b"/>
              <a:pathLst>
                <a:path w="4525" h="34017" extrusionOk="0">
                  <a:moveTo>
                    <a:pt x="1655" y="0"/>
                  </a:moveTo>
                  <a:cubicBezTo>
                    <a:pt x="739" y="0"/>
                    <a:pt x="0" y="738"/>
                    <a:pt x="0" y="1655"/>
                  </a:cubicBezTo>
                  <a:lnTo>
                    <a:pt x="0" y="32361"/>
                  </a:lnTo>
                  <a:cubicBezTo>
                    <a:pt x="0" y="33278"/>
                    <a:pt x="739" y="34016"/>
                    <a:pt x="1655" y="34016"/>
                  </a:cubicBezTo>
                  <a:lnTo>
                    <a:pt x="4525" y="34016"/>
                  </a:lnTo>
                  <a:lnTo>
                    <a:pt x="45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2892988" y="2141863"/>
              <a:ext cx="1156750" cy="513280"/>
            </a:xfrm>
            <a:custGeom>
              <a:avLst/>
              <a:gdLst/>
              <a:ahLst/>
              <a:cxnLst/>
              <a:rect l="l" t="t" r="r" b="b"/>
              <a:pathLst>
                <a:path w="56269" h="24968" extrusionOk="0">
                  <a:moveTo>
                    <a:pt x="0" y="0"/>
                  </a:moveTo>
                  <a:lnTo>
                    <a:pt x="25241" y="24968"/>
                  </a:lnTo>
                  <a:lnTo>
                    <a:pt x="25253" y="24968"/>
                  </a:lnTo>
                  <a:cubicBezTo>
                    <a:pt x="32504" y="22646"/>
                    <a:pt x="39886" y="20741"/>
                    <a:pt x="47196" y="19324"/>
                  </a:cubicBezTo>
                  <a:lnTo>
                    <a:pt x="47411" y="19277"/>
                  </a:lnTo>
                  <a:lnTo>
                    <a:pt x="47685" y="19229"/>
                  </a:lnTo>
                  <a:lnTo>
                    <a:pt x="48387" y="19098"/>
                  </a:lnTo>
                  <a:cubicBezTo>
                    <a:pt x="48470" y="19086"/>
                    <a:pt x="48542" y="19062"/>
                    <a:pt x="48625" y="19050"/>
                  </a:cubicBezTo>
                  <a:cubicBezTo>
                    <a:pt x="51149" y="18574"/>
                    <a:pt x="53673" y="18157"/>
                    <a:pt x="56269" y="17788"/>
                  </a:cubicBezTo>
                  <a:lnTo>
                    <a:pt x="42029" y="4608"/>
                  </a:lnTo>
                  <a:cubicBezTo>
                    <a:pt x="38826" y="1632"/>
                    <a:pt x="34635" y="0"/>
                    <a:pt x="302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2892988" y="3310633"/>
              <a:ext cx="1156750" cy="513300"/>
            </a:xfrm>
            <a:custGeom>
              <a:avLst/>
              <a:gdLst/>
              <a:ahLst/>
              <a:cxnLst/>
              <a:rect l="l" t="t" r="r" b="b"/>
              <a:pathLst>
                <a:path w="56269" h="24969" extrusionOk="0">
                  <a:moveTo>
                    <a:pt x="25241" y="1"/>
                  </a:moveTo>
                  <a:lnTo>
                    <a:pt x="0" y="24968"/>
                  </a:lnTo>
                  <a:lnTo>
                    <a:pt x="30266" y="24968"/>
                  </a:lnTo>
                  <a:cubicBezTo>
                    <a:pt x="34635" y="24968"/>
                    <a:pt x="38826" y="23337"/>
                    <a:pt x="42029" y="20360"/>
                  </a:cubicBezTo>
                  <a:lnTo>
                    <a:pt x="56269" y="7180"/>
                  </a:lnTo>
                  <a:cubicBezTo>
                    <a:pt x="53673" y="6811"/>
                    <a:pt x="51149" y="6394"/>
                    <a:pt x="48625" y="5918"/>
                  </a:cubicBezTo>
                  <a:cubicBezTo>
                    <a:pt x="48542" y="5906"/>
                    <a:pt x="48470" y="5882"/>
                    <a:pt x="48387" y="5870"/>
                  </a:cubicBezTo>
                  <a:lnTo>
                    <a:pt x="47685" y="5739"/>
                  </a:lnTo>
                  <a:lnTo>
                    <a:pt x="47411" y="5692"/>
                  </a:lnTo>
                  <a:lnTo>
                    <a:pt x="47196" y="5644"/>
                  </a:lnTo>
                  <a:cubicBezTo>
                    <a:pt x="39886" y="4227"/>
                    <a:pt x="32504" y="2310"/>
                    <a:pt x="252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5829447" y="2691241"/>
              <a:ext cx="544136" cy="583771"/>
            </a:xfrm>
            <a:custGeom>
              <a:avLst/>
              <a:gdLst/>
              <a:ahLst/>
              <a:cxnLst/>
              <a:rect l="l" t="t" r="r" b="b"/>
              <a:pathLst>
                <a:path w="26469" h="28397" extrusionOk="0">
                  <a:moveTo>
                    <a:pt x="1" y="0"/>
                  </a:moveTo>
                  <a:lnTo>
                    <a:pt x="1" y="28396"/>
                  </a:lnTo>
                  <a:cubicBezTo>
                    <a:pt x="7597" y="25717"/>
                    <a:pt x="15217" y="22539"/>
                    <a:pt x="22670" y="18812"/>
                  </a:cubicBezTo>
                  <a:cubicBezTo>
                    <a:pt x="26468" y="16907"/>
                    <a:pt x="26468" y="11501"/>
                    <a:pt x="22670" y="9596"/>
                  </a:cubicBezTo>
                  <a:cubicBezTo>
                    <a:pt x="15217" y="5858"/>
                    <a:pt x="7597" y="2679"/>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 name="Google Shape;63;p15"/>
            <p:cNvSpPr/>
            <p:nvPr/>
          </p:nvSpPr>
          <p:spPr>
            <a:xfrm>
              <a:off x="3364898" y="2531406"/>
              <a:ext cx="455513" cy="903440"/>
            </a:xfrm>
            <a:custGeom>
              <a:avLst/>
              <a:gdLst/>
              <a:ahLst/>
              <a:cxnLst/>
              <a:rect l="l" t="t" r="r" b="b"/>
              <a:pathLst>
                <a:path w="22158" h="43947" extrusionOk="0">
                  <a:moveTo>
                    <a:pt x="22158" y="0"/>
                  </a:moveTo>
                  <a:cubicBezTo>
                    <a:pt x="14443" y="1405"/>
                    <a:pt x="6763" y="3001"/>
                    <a:pt x="0" y="4489"/>
                  </a:cubicBezTo>
                  <a:lnTo>
                    <a:pt x="0" y="39469"/>
                  </a:lnTo>
                  <a:cubicBezTo>
                    <a:pt x="6763" y="40958"/>
                    <a:pt x="14443" y="42553"/>
                    <a:pt x="22158" y="43946"/>
                  </a:cubicBezTo>
                  <a:lnTo>
                    <a:pt x="22158" y="43910"/>
                  </a:lnTo>
                  <a:lnTo>
                    <a:pt x="22158"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 name="Google Shape;64;p15"/>
            <p:cNvSpPr/>
            <p:nvPr/>
          </p:nvSpPr>
          <p:spPr>
            <a:xfrm>
              <a:off x="3820403" y="2458715"/>
              <a:ext cx="505221" cy="1048823"/>
            </a:xfrm>
            <a:custGeom>
              <a:avLst/>
              <a:gdLst/>
              <a:ahLst/>
              <a:cxnLst/>
              <a:rect l="l" t="t" r="r" b="b"/>
              <a:pathLst>
                <a:path w="24576" h="51019" extrusionOk="0">
                  <a:moveTo>
                    <a:pt x="24575" y="0"/>
                  </a:moveTo>
                  <a:cubicBezTo>
                    <a:pt x="17170" y="667"/>
                    <a:pt x="8561" y="1988"/>
                    <a:pt x="1" y="3536"/>
                  </a:cubicBezTo>
                  <a:lnTo>
                    <a:pt x="1" y="47446"/>
                  </a:lnTo>
                  <a:lnTo>
                    <a:pt x="1" y="47482"/>
                  </a:lnTo>
                  <a:cubicBezTo>
                    <a:pt x="8561" y="49042"/>
                    <a:pt x="17170" y="50352"/>
                    <a:pt x="24575" y="51018"/>
                  </a:cubicBezTo>
                  <a:lnTo>
                    <a:pt x="24575" y="0"/>
                  </a:ln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 name="Google Shape;65;p15"/>
            <p:cNvSpPr/>
            <p:nvPr/>
          </p:nvSpPr>
          <p:spPr>
            <a:xfrm>
              <a:off x="4325617" y="2449042"/>
              <a:ext cx="504954" cy="1068168"/>
            </a:xfrm>
            <a:custGeom>
              <a:avLst/>
              <a:gdLst/>
              <a:ahLst/>
              <a:cxnLst/>
              <a:rect l="l" t="t" r="r" b="b"/>
              <a:pathLst>
                <a:path w="24563" h="51960" extrusionOk="0">
                  <a:moveTo>
                    <a:pt x="9156" y="1"/>
                  </a:moveTo>
                  <a:cubicBezTo>
                    <a:pt x="6418" y="1"/>
                    <a:pt x="3322" y="167"/>
                    <a:pt x="0" y="465"/>
                  </a:cubicBezTo>
                  <a:lnTo>
                    <a:pt x="0" y="51483"/>
                  </a:lnTo>
                  <a:cubicBezTo>
                    <a:pt x="3322" y="51781"/>
                    <a:pt x="6418" y="51960"/>
                    <a:pt x="9156" y="51960"/>
                  </a:cubicBezTo>
                  <a:cubicBezTo>
                    <a:pt x="13859" y="51960"/>
                    <a:pt x="19038" y="51698"/>
                    <a:pt x="24563" y="51150"/>
                  </a:cubicBezTo>
                  <a:lnTo>
                    <a:pt x="24563" y="798"/>
                  </a:lnTo>
                  <a:cubicBezTo>
                    <a:pt x="19038" y="263"/>
                    <a:pt x="13859" y="1"/>
                    <a:pt x="9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 name="Google Shape;66;p15"/>
            <p:cNvSpPr/>
            <p:nvPr/>
          </p:nvSpPr>
          <p:spPr>
            <a:xfrm>
              <a:off x="4828604" y="2465694"/>
              <a:ext cx="504974" cy="1034865"/>
            </a:xfrm>
            <a:custGeom>
              <a:avLst/>
              <a:gdLst/>
              <a:ahLst/>
              <a:cxnLst/>
              <a:rect l="l" t="t" r="r" b="b"/>
              <a:pathLst>
                <a:path w="24564" h="50340" extrusionOk="0">
                  <a:moveTo>
                    <a:pt x="1" y="0"/>
                  </a:moveTo>
                  <a:lnTo>
                    <a:pt x="1" y="50340"/>
                  </a:lnTo>
                  <a:cubicBezTo>
                    <a:pt x="7633" y="49578"/>
                    <a:pt x="15931" y="48268"/>
                    <a:pt x="24563" y="46339"/>
                  </a:cubicBezTo>
                  <a:lnTo>
                    <a:pt x="24563" y="4001"/>
                  </a:lnTo>
                  <a:cubicBezTo>
                    <a:pt x="15931" y="2060"/>
                    <a:pt x="7633" y="75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 name="Google Shape;67;p15"/>
            <p:cNvSpPr/>
            <p:nvPr/>
          </p:nvSpPr>
          <p:spPr>
            <a:xfrm>
              <a:off x="5330609" y="2547924"/>
              <a:ext cx="501767" cy="870405"/>
            </a:xfrm>
            <a:custGeom>
              <a:avLst/>
              <a:gdLst/>
              <a:ahLst/>
              <a:cxnLst/>
              <a:rect l="l" t="t" r="r" b="b"/>
              <a:pathLst>
                <a:path w="24408" h="42340" extrusionOk="0">
                  <a:moveTo>
                    <a:pt x="0" y="1"/>
                  </a:moveTo>
                  <a:lnTo>
                    <a:pt x="0" y="42339"/>
                  </a:lnTo>
                  <a:cubicBezTo>
                    <a:pt x="7894" y="40577"/>
                    <a:pt x="16050" y="38291"/>
                    <a:pt x="24229" y="35410"/>
                  </a:cubicBezTo>
                  <a:cubicBezTo>
                    <a:pt x="24277" y="35398"/>
                    <a:pt x="24265" y="35374"/>
                    <a:pt x="24408" y="35362"/>
                  </a:cubicBezTo>
                  <a:lnTo>
                    <a:pt x="24408" y="6966"/>
                  </a:lnTo>
                  <a:cubicBezTo>
                    <a:pt x="24265" y="6954"/>
                    <a:pt x="24277" y="6942"/>
                    <a:pt x="24229" y="6918"/>
                  </a:cubicBezTo>
                  <a:cubicBezTo>
                    <a:pt x="16050" y="4049"/>
                    <a:pt x="7894" y="1763"/>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 name="Google Shape;68;p15"/>
            <p:cNvSpPr/>
            <p:nvPr/>
          </p:nvSpPr>
          <p:spPr>
            <a:xfrm rot="5400000">
              <a:off x="2594207" y="2667746"/>
              <a:ext cx="482987" cy="630761"/>
            </a:xfrm>
            <a:custGeom>
              <a:avLst/>
              <a:gdLst/>
              <a:ahLst/>
              <a:cxnLst/>
              <a:rect l="l" t="t" r="r" b="b"/>
              <a:pathLst>
                <a:path w="19823" h="25888" extrusionOk="0">
                  <a:moveTo>
                    <a:pt x="9356" y="1"/>
                  </a:moveTo>
                  <a:cubicBezTo>
                    <a:pt x="9349" y="1"/>
                    <a:pt x="9342" y="1"/>
                    <a:pt x="9335" y="1"/>
                  </a:cubicBezTo>
                  <a:cubicBezTo>
                    <a:pt x="2823" y="1"/>
                    <a:pt x="1" y="4108"/>
                    <a:pt x="13" y="8204"/>
                  </a:cubicBezTo>
                  <a:cubicBezTo>
                    <a:pt x="25" y="13872"/>
                    <a:pt x="2977" y="14562"/>
                    <a:pt x="4359" y="21492"/>
                  </a:cubicBezTo>
                  <a:cubicBezTo>
                    <a:pt x="4436" y="21901"/>
                    <a:pt x="4646" y="22097"/>
                    <a:pt x="4844" y="22097"/>
                  </a:cubicBezTo>
                  <a:cubicBezTo>
                    <a:pt x="5045" y="22097"/>
                    <a:pt x="5234" y="21898"/>
                    <a:pt x="5263" y="21515"/>
                  </a:cubicBezTo>
                  <a:cubicBezTo>
                    <a:pt x="5507" y="18402"/>
                    <a:pt x="6880" y="17284"/>
                    <a:pt x="8156" y="17284"/>
                  </a:cubicBezTo>
                  <a:cubicBezTo>
                    <a:pt x="8875" y="17284"/>
                    <a:pt x="9564" y="17640"/>
                    <a:pt x="10002" y="18194"/>
                  </a:cubicBezTo>
                  <a:cubicBezTo>
                    <a:pt x="11502" y="20075"/>
                    <a:pt x="10788" y="23004"/>
                    <a:pt x="9609" y="25337"/>
                  </a:cubicBezTo>
                  <a:cubicBezTo>
                    <a:pt x="9506" y="25563"/>
                    <a:pt x="9661" y="25887"/>
                    <a:pt x="9851" y="25887"/>
                  </a:cubicBezTo>
                  <a:cubicBezTo>
                    <a:pt x="9881" y="25887"/>
                    <a:pt x="9912" y="25879"/>
                    <a:pt x="9943" y="25861"/>
                  </a:cubicBezTo>
                  <a:cubicBezTo>
                    <a:pt x="12455" y="24409"/>
                    <a:pt x="17336" y="19610"/>
                    <a:pt x="18336" y="13633"/>
                  </a:cubicBezTo>
                  <a:cubicBezTo>
                    <a:pt x="19823" y="4739"/>
                    <a:pt x="14955" y="1"/>
                    <a:pt x="9356" y="1"/>
                  </a:cubicBezTo>
                  <a:close/>
                </a:path>
              </a:pathLst>
            </a:custGeom>
            <a:gradFill>
              <a:gsLst>
                <a:gs pos="0">
                  <a:srgbClr val="FCBD24"/>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 name="Picture 2" descr="IDEAS? What Should We Do N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sp>
        <p:nvSpPr>
          <p:cNvPr id="17" name="ZoneTexte 16"/>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21840304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34" name="Google Shape;634;p26"/>
          <p:cNvSpPr txBox="1">
            <a:spLocks noGrp="1"/>
          </p:cNvSpPr>
          <p:nvPr>
            <p:ph type="title"/>
          </p:nvPr>
        </p:nvSpPr>
        <p:spPr>
          <a:xfrm>
            <a:off x="602297" y="377546"/>
            <a:ext cx="7708500" cy="481200"/>
          </a:xfrm>
          <a:prstGeom prst="rect">
            <a:avLst/>
          </a:prstGeom>
        </p:spPr>
        <p:txBody>
          <a:bodyPr spcFirstLastPara="1" wrap="square" lIns="91425" tIns="91425" rIns="91425" bIns="91425" anchor="ctr" anchorCtr="0">
            <a:noAutofit/>
          </a:bodyPr>
          <a:lstStyle/>
          <a:p>
            <a:pPr>
              <a:buClr>
                <a:schemeClr val="dk1"/>
              </a:buClr>
              <a:buSzPts val="1100"/>
            </a:pPr>
            <a:r>
              <a:rPr lang="en-US" dirty="0" smtClean="0">
                <a:solidFill>
                  <a:srgbClr val="23295F"/>
                </a:solidFill>
              </a:rPr>
              <a:t/>
            </a:r>
            <a:br>
              <a:rPr lang="en-US" dirty="0" smtClean="0">
                <a:solidFill>
                  <a:srgbClr val="23295F"/>
                </a:solidFill>
              </a:rPr>
            </a:br>
            <a:r>
              <a:rPr lang="en-US" dirty="0" smtClean="0">
                <a:solidFill>
                  <a:srgbClr val="23295F"/>
                </a:solidFill>
              </a:rPr>
              <a:t>Classification Accuracy</a:t>
            </a:r>
            <a:r>
              <a:rPr lang="en-US" sz="2800" kern="1200" dirty="0">
                <a:solidFill>
                  <a:srgbClr val="0B49CB"/>
                </a:solidFill>
                <a:latin typeface="Abadi" panose="020B0604020104020204" pitchFamily="34" charset="0"/>
              </a:rPr>
              <a:t/>
            </a:r>
            <a:br>
              <a:rPr lang="en-US" sz="2800" kern="1200" dirty="0">
                <a:solidFill>
                  <a:srgbClr val="0B49CB"/>
                </a:solidFill>
                <a:latin typeface="Abadi" panose="020B0604020104020204" pitchFamily="34" charset="0"/>
              </a:rPr>
            </a:br>
            <a:endParaRPr dirty="0">
              <a:solidFill>
                <a:srgbClr val="23295F"/>
              </a:solidFill>
            </a:endParaRPr>
          </a:p>
        </p:txBody>
      </p:sp>
      <p:cxnSp>
        <p:nvCxnSpPr>
          <p:cNvPr id="3" name="Connecteur droit 2"/>
          <p:cNvCxnSpPr/>
          <p:nvPr/>
        </p:nvCxnSpPr>
        <p:spPr>
          <a:xfrm flipV="1">
            <a:off x="602297" y="966022"/>
            <a:ext cx="7973890" cy="49088"/>
          </a:xfrm>
          <a:prstGeom prst="line">
            <a:avLst/>
          </a:prstGeom>
          <a:ln w="12700">
            <a:solidFill>
              <a:srgbClr val="23295F"/>
            </a:solidFill>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1609923" y="3971599"/>
            <a:ext cx="6851682" cy="553998"/>
          </a:xfrm>
          <a:prstGeom prst="rect">
            <a:avLst/>
          </a:prstGeom>
          <a:noFill/>
        </p:spPr>
        <p:txBody>
          <a:bodyPr wrap="square" rtlCol="0">
            <a:spAutoFit/>
          </a:bodyPr>
          <a:lstStyle/>
          <a:p>
            <a:pPr marL="285750" indent="-285750" algn="just">
              <a:spcAft>
                <a:spcPts val="600"/>
              </a:spcAft>
              <a:buFont typeface="Arial" panose="020B0604020202020204" pitchFamily="34" charset="0"/>
              <a:buChar char="•"/>
            </a:pPr>
            <a:r>
              <a:rPr lang="en-US" sz="1500" dirty="0">
                <a:latin typeface="Roboto"/>
                <a:ea typeface="Roboto"/>
                <a:cs typeface="Roboto"/>
              </a:rPr>
              <a:t>The </a:t>
            </a:r>
            <a:r>
              <a:rPr lang="en-US" sz="1500" b="1" dirty="0">
                <a:solidFill>
                  <a:srgbClr val="23295F"/>
                </a:solidFill>
                <a:latin typeface="Roboto"/>
                <a:ea typeface="Roboto"/>
                <a:cs typeface="Roboto"/>
              </a:rPr>
              <a:t>D</a:t>
            </a:r>
            <a:r>
              <a:rPr lang="en-US" sz="1500" b="1" dirty="0" smtClean="0">
                <a:solidFill>
                  <a:srgbClr val="23295F"/>
                </a:solidFill>
                <a:latin typeface="Roboto"/>
                <a:ea typeface="Roboto"/>
                <a:cs typeface="Roboto"/>
              </a:rPr>
              <a:t>ecision </a:t>
            </a:r>
            <a:r>
              <a:rPr lang="en-US" sz="1500" b="1" dirty="0">
                <a:solidFill>
                  <a:srgbClr val="23295F"/>
                </a:solidFill>
                <a:latin typeface="Roboto"/>
                <a:ea typeface="Roboto"/>
                <a:cs typeface="Roboto"/>
              </a:rPr>
              <a:t>T</a:t>
            </a:r>
            <a:r>
              <a:rPr lang="en-US" sz="1500" b="1" dirty="0" smtClean="0">
                <a:solidFill>
                  <a:srgbClr val="23295F"/>
                </a:solidFill>
                <a:latin typeface="Roboto"/>
                <a:ea typeface="Roboto"/>
                <a:cs typeface="Roboto"/>
              </a:rPr>
              <a:t>ree </a:t>
            </a:r>
            <a:r>
              <a:rPr lang="en-US" sz="1500" dirty="0">
                <a:latin typeface="Roboto"/>
                <a:ea typeface="Roboto"/>
                <a:cs typeface="Roboto"/>
              </a:rPr>
              <a:t>classifier is the model with the highest classification </a:t>
            </a:r>
            <a:r>
              <a:rPr lang="en-US" sz="1500" b="1" dirty="0">
                <a:solidFill>
                  <a:srgbClr val="23295F"/>
                </a:solidFill>
                <a:latin typeface="Roboto"/>
                <a:ea typeface="Roboto"/>
                <a:cs typeface="Roboto"/>
              </a:rPr>
              <a:t>accuracy = 87%</a:t>
            </a:r>
          </a:p>
        </p:txBody>
      </p:sp>
      <p:grpSp>
        <p:nvGrpSpPr>
          <p:cNvPr id="5" name="Google Shape;80;p16"/>
          <p:cNvGrpSpPr/>
          <p:nvPr/>
        </p:nvGrpSpPr>
        <p:grpSpPr>
          <a:xfrm rot="1867131">
            <a:off x="639278" y="3760985"/>
            <a:ext cx="520296" cy="1131766"/>
            <a:chOff x="3240878" y="1617772"/>
            <a:chExt cx="1195342" cy="2963146"/>
          </a:xfrm>
        </p:grpSpPr>
        <p:sp>
          <p:nvSpPr>
            <p:cNvPr id="6" name="Google Shape;81;p16"/>
            <p:cNvSpPr/>
            <p:nvPr/>
          </p:nvSpPr>
          <p:spPr>
            <a:xfrm>
              <a:off x="3632077" y="3971052"/>
              <a:ext cx="414366" cy="609867"/>
            </a:xfrm>
            <a:custGeom>
              <a:avLst/>
              <a:gdLst/>
              <a:ahLst/>
              <a:cxnLst/>
              <a:rect l="l" t="t" r="r" b="b"/>
              <a:pathLst>
                <a:path w="31267" h="46019" extrusionOk="0">
                  <a:moveTo>
                    <a:pt x="31266" y="15502"/>
                  </a:moveTo>
                  <a:cubicBezTo>
                    <a:pt x="31266" y="6942"/>
                    <a:pt x="24265" y="0"/>
                    <a:pt x="15633" y="0"/>
                  </a:cubicBezTo>
                  <a:cubicBezTo>
                    <a:pt x="7001" y="0"/>
                    <a:pt x="0" y="6942"/>
                    <a:pt x="0" y="15502"/>
                  </a:cubicBezTo>
                  <a:cubicBezTo>
                    <a:pt x="0" y="24063"/>
                    <a:pt x="15633" y="46018"/>
                    <a:pt x="15633" y="46018"/>
                  </a:cubicBezTo>
                  <a:cubicBezTo>
                    <a:pt x="15633" y="46018"/>
                    <a:pt x="31266" y="24063"/>
                    <a:pt x="31266" y="15502"/>
                  </a:cubicBezTo>
                  <a:close/>
                </a:path>
              </a:pathLst>
            </a:custGeom>
            <a:gradFill>
              <a:gsLst>
                <a:gs pos="0">
                  <a:srgbClr val="FCBD24"/>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2;p16"/>
            <p:cNvSpPr/>
            <p:nvPr/>
          </p:nvSpPr>
          <p:spPr>
            <a:xfrm>
              <a:off x="3617760" y="3691633"/>
              <a:ext cx="441577" cy="327679"/>
            </a:xfrm>
            <a:custGeom>
              <a:avLst/>
              <a:gdLst/>
              <a:ahLst/>
              <a:cxnLst/>
              <a:rect l="l" t="t" r="r" b="b"/>
              <a:pathLst>
                <a:path w="25111" h="18634" extrusionOk="0">
                  <a:moveTo>
                    <a:pt x="7132" y="0"/>
                  </a:moveTo>
                  <a:lnTo>
                    <a:pt x="0" y="18633"/>
                  </a:lnTo>
                  <a:lnTo>
                    <a:pt x="25111" y="18633"/>
                  </a:lnTo>
                  <a:lnTo>
                    <a:pt x="179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3;p16"/>
            <p:cNvSpPr/>
            <p:nvPr/>
          </p:nvSpPr>
          <p:spPr>
            <a:xfrm>
              <a:off x="3632409" y="3552388"/>
              <a:ext cx="412280" cy="196407"/>
            </a:xfrm>
            <a:custGeom>
              <a:avLst/>
              <a:gdLst/>
              <a:ahLst/>
              <a:cxnLst/>
              <a:rect l="l" t="t" r="r" b="b"/>
              <a:pathLst>
                <a:path w="23445" h="11169" extrusionOk="0">
                  <a:moveTo>
                    <a:pt x="1" y="0"/>
                  </a:moveTo>
                  <a:lnTo>
                    <a:pt x="1" y="11168"/>
                  </a:lnTo>
                  <a:lnTo>
                    <a:pt x="23444" y="11168"/>
                  </a:lnTo>
                  <a:lnTo>
                    <a:pt x="234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4;p16"/>
            <p:cNvSpPr/>
            <p:nvPr/>
          </p:nvSpPr>
          <p:spPr>
            <a:xfrm>
              <a:off x="3240878" y="3009672"/>
              <a:ext cx="414355" cy="1045833"/>
            </a:xfrm>
            <a:custGeom>
              <a:avLst/>
              <a:gdLst/>
              <a:ahLst/>
              <a:cxnLst/>
              <a:rect l="l" t="t" r="r" b="b"/>
              <a:pathLst>
                <a:path w="23563" h="59473" extrusionOk="0">
                  <a:moveTo>
                    <a:pt x="22027" y="1"/>
                  </a:moveTo>
                  <a:lnTo>
                    <a:pt x="5644" y="15943"/>
                  </a:lnTo>
                  <a:cubicBezTo>
                    <a:pt x="1572" y="19908"/>
                    <a:pt x="0" y="25778"/>
                    <a:pt x="1536" y="31254"/>
                  </a:cubicBezTo>
                  <a:lnTo>
                    <a:pt x="9466" y="59472"/>
                  </a:lnTo>
                  <a:lnTo>
                    <a:pt x="11168" y="35541"/>
                  </a:lnTo>
                  <a:cubicBezTo>
                    <a:pt x="11454" y="31623"/>
                    <a:pt x="13252" y="27956"/>
                    <a:pt x="16169" y="25337"/>
                  </a:cubicBezTo>
                  <a:lnTo>
                    <a:pt x="23563" y="18693"/>
                  </a:lnTo>
                  <a:lnTo>
                    <a:pt x="220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p16"/>
            <p:cNvSpPr/>
            <p:nvPr/>
          </p:nvSpPr>
          <p:spPr>
            <a:xfrm>
              <a:off x="4021865" y="3009672"/>
              <a:ext cx="414355" cy="1045833"/>
            </a:xfrm>
            <a:custGeom>
              <a:avLst/>
              <a:gdLst/>
              <a:ahLst/>
              <a:cxnLst/>
              <a:rect l="l" t="t" r="r" b="b"/>
              <a:pathLst>
                <a:path w="23563" h="59473" extrusionOk="0">
                  <a:moveTo>
                    <a:pt x="1536" y="1"/>
                  </a:moveTo>
                  <a:lnTo>
                    <a:pt x="0" y="18693"/>
                  </a:lnTo>
                  <a:lnTo>
                    <a:pt x="7394" y="25337"/>
                  </a:lnTo>
                  <a:cubicBezTo>
                    <a:pt x="10311" y="27956"/>
                    <a:pt x="12109" y="31623"/>
                    <a:pt x="12395" y="35541"/>
                  </a:cubicBezTo>
                  <a:lnTo>
                    <a:pt x="14097" y="59472"/>
                  </a:lnTo>
                  <a:lnTo>
                    <a:pt x="22027" y="31254"/>
                  </a:lnTo>
                  <a:cubicBezTo>
                    <a:pt x="23563" y="25778"/>
                    <a:pt x="21991" y="19908"/>
                    <a:pt x="17919" y="15943"/>
                  </a:cubicBezTo>
                  <a:lnTo>
                    <a:pt x="15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6;p16"/>
            <p:cNvSpPr/>
            <p:nvPr/>
          </p:nvSpPr>
          <p:spPr>
            <a:xfrm>
              <a:off x="3404813" y="2080860"/>
              <a:ext cx="870792" cy="1544332"/>
            </a:xfrm>
            <a:custGeom>
              <a:avLst/>
              <a:gdLst/>
              <a:ahLst/>
              <a:cxnLst/>
              <a:rect l="l" t="t" r="r" b="b"/>
              <a:pathLst>
                <a:path w="49519" h="87821" extrusionOk="0">
                  <a:moveTo>
                    <a:pt x="6240" y="1"/>
                  </a:moveTo>
                  <a:cubicBezTo>
                    <a:pt x="1275" y="17181"/>
                    <a:pt x="1" y="44625"/>
                    <a:pt x="11347" y="87821"/>
                  </a:cubicBezTo>
                  <a:lnTo>
                    <a:pt x="38244" y="87821"/>
                  </a:lnTo>
                  <a:cubicBezTo>
                    <a:pt x="49519" y="44863"/>
                    <a:pt x="47959" y="17312"/>
                    <a:pt x="428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7;p16"/>
            <p:cNvSpPr/>
            <p:nvPr/>
          </p:nvSpPr>
          <p:spPr>
            <a:xfrm>
              <a:off x="3516835" y="1617772"/>
              <a:ext cx="643418" cy="463083"/>
            </a:xfrm>
            <a:custGeom>
              <a:avLst/>
              <a:gdLst/>
              <a:ahLst/>
              <a:cxnLst/>
              <a:rect l="l" t="t" r="r" b="b"/>
              <a:pathLst>
                <a:path w="36589" h="26334" extrusionOk="0">
                  <a:moveTo>
                    <a:pt x="18441" y="1"/>
                  </a:moveTo>
                  <a:cubicBezTo>
                    <a:pt x="17579" y="1"/>
                    <a:pt x="16717" y="266"/>
                    <a:pt x="15979" y="795"/>
                  </a:cubicBezTo>
                  <a:cubicBezTo>
                    <a:pt x="12014" y="3628"/>
                    <a:pt x="4501" y="10784"/>
                    <a:pt x="0" y="26334"/>
                  </a:cubicBezTo>
                  <a:lnTo>
                    <a:pt x="36588" y="26334"/>
                  </a:lnTo>
                  <a:cubicBezTo>
                    <a:pt x="32064" y="11129"/>
                    <a:pt x="24789" y="3819"/>
                    <a:pt x="21003" y="878"/>
                  </a:cubicBezTo>
                  <a:cubicBezTo>
                    <a:pt x="20247" y="293"/>
                    <a:pt x="19345" y="1"/>
                    <a:pt x="184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p16"/>
            <p:cNvSpPr/>
            <p:nvPr/>
          </p:nvSpPr>
          <p:spPr>
            <a:xfrm>
              <a:off x="3632620" y="2315367"/>
              <a:ext cx="411858" cy="411841"/>
            </a:xfrm>
            <a:custGeom>
              <a:avLst/>
              <a:gdLst/>
              <a:ahLst/>
              <a:cxnLst/>
              <a:rect l="l" t="t" r="r" b="b"/>
              <a:pathLst>
                <a:path w="23421" h="23420" extrusionOk="0">
                  <a:moveTo>
                    <a:pt x="11705" y="0"/>
                  </a:moveTo>
                  <a:cubicBezTo>
                    <a:pt x="5239" y="0"/>
                    <a:pt x="1" y="5239"/>
                    <a:pt x="1" y="11704"/>
                  </a:cubicBezTo>
                  <a:cubicBezTo>
                    <a:pt x="1" y="18169"/>
                    <a:pt x="5239" y="23420"/>
                    <a:pt x="11705" y="23420"/>
                  </a:cubicBezTo>
                  <a:cubicBezTo>
                    <a:pt x="18182" y="23420"/>
                    <a:pt x="23420" y="18169"/>
                    <a:pt x="23420" y="11704"/>
                  </a:cubicBezTo>
                  <a:cubicBezTo>
                    <a:pt x="23420" y="5239"/>
                    <a:pt x="18182" y="0"/>
                    <a:pt x="11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9;p16"/>
            <p:cNvSpPr/>
            <p:nvPr/>
          </p:nvSpPr>
          <p:spPr>
            <a:xfrm>
              <a:off x="3664661" y="2347408"/>
              <a:ext cx="347568" cy="347568"/>
            </a:xfrm>
            <a:custGeom>
              <a:avLst/>
              <a:gdLst/>
              <a:ahLst/>
              <a:cxnLst/>
              <a:rect l="l" t="t" r="r" b="b"/>
              <a:pathLst>
                <a:path w="19765" h="19765" extrusionOk="0">
                  <a:moveTo>
                    <a:pt x="9883" y="0"/>
                  </a:moveTo>
                  <a:cubicBezTo>
                    <a:pt x="4429" y="0"/>
                    <a:pt x="0" y="4429"/>
                    <a:pt x="0" y="9882"/>
                  </a:cubicBezTo>
                  <a:cubicBezTo>
                    <a:pt x="0" y="15347"/>
                    <a:pt x="4429" y="19764"/>
                    <a:pt x="9883" y="19764"/>
                  </a:cubicBezTo>
                  <a:cubicBezTo>
                    <a:pt x="15347" y="19764"/>
                    <a:pt x="19765" y="15347"/>
                    <a:pt x="19765" y="9882"/>
                  </a:cubicBezTo>
                  <a:cubicBezTo>
                    <a:pt x="19765" y="4429"/>
                    <a:pt x="15347" y="0"/>
                    <a:pt x="9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0;p16"/>
            <p:cNvSpPr/>
            <p:nvPr/>
          </p:nvSpPr>
          <p:spPr>
            <a:xfrm>
              <a:off x="3632620" y="2879221"/>
              <a:ext cx="411858" cy="411858"/>
            </a:xfrm>
            <a:custGeom>
              <a:avLst/>
              <a:gdLst/>
              <a:ahLst/>
              <a:cxnLst/>
              <a:rect l="l" t="t" r="r" b="b"/>
              <a:pathLst>
                <a:path w="23421" h="23421" extrusionOk="0">
                  <a:moveTo>
                    <a:pt x="11705" y="1"/>
                  </a:moveTo>
                  <a:cubicBezTo>
                    <a:pt x="5239" y="1"/>
                    <a:pt x="1" y="5240"/>
                    <a:pt x="1" y="11705"/>
                  </a:cubicBezTo>
                  <a:cubicBezTo>
                    <a:pt x="1" y="18170"/>
                    <a:pt x="5239" y="23420"/>
                    <a:pt x="11705" y="23420"/>
                  </a:cubicBezTo>
                  <a:cubicBezTo>
                    <a:pt x="18182" y="23420"/>
                    <a:pt x="23420" y="18170"/>
                    <a:pt x="23420" y="11705"/>
                  </a:cubicBezTo>
                  <a:cubicBezTo>
                    <a:pt x="23420" y="5240"/>
                    <a:pt x="18182" y="1"/>
                    <a:pt x="117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1;p16"/>
            <p:cNvSpPr/>
            <p:nvPr/>
          </p:nvSpPr>
          <p:spPr>
            <a:xfrm>
              <a:off x="3664661" y="2911262"/>
              <a:ext cx="347568" cy="347568"/>
            </a:xfrm>
            <a:custGeom>
              <a:avLst/>
              <a:gdLst/>
              <a:ahLst/>
              <a:cxnLst/>
              <a:rect l="l" t="t" r="r" b="b"/>
              <a:pathLst>
                <a:path w="19765" h="19765" extrusionOk="0">
                  <a:moveTo>
                    <a:pt x="9883" y="1"/>
                  </a:moveTo>
                  <a:cubicBezTo>
                    <a:pt x="4429" y="1"/>
                    <a:pt x="0" y="4430"/>
                    <a:pt x="0" y="9883"/>
                  </a:cubicBezTo>
                  <a:cubicBezTo>
                    <a:pt x="0" y="15348"/>
                    <a:pt x="4429" y="19765"/>
                    <a:pt x="9883" y="19765"/>
                  </a:cubicBezTo>
                  <a:cubicBezTo>
                    <a:pt x="15347" y="19765"/>
                    <a:pt x="19765" y="15348"/>
                    <a:pt x="19765" y="9883"/>
                  </a:cubicBezTo>
                  <a:cubicBezTo>
                    <a:pt x="19765" y="4430"/>
                    <a:pt x="15347" y="1"/>
                    <a:pt x="98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Picture 2">
            <a:extLst>
              <a:ext uri="{FF2B5EF4-FFF2-40B4-BE49-F238E27FC236}">
                <a16:creationId xmlns="" xmlns:a16="http://schemas.microsoft.com/office/drawing/2014/main" id="{4125DC3F-06C6-4F66-ADB5-43E9E2294DD9}"/>
              </a:ext>
            </a:extLst>
          </p:cNvPr>
          <p:cNvPicPr>
            <a:picLocks noChangeAspect="1"/>
          </p:cNvPicPr>
          <p:nvPr/>
        </p:nvPicPr>
        <p:blipFill>
          <a:blip r:embed="rId3"/>
          <a:stretch>
            <a:fillRect/>
          </a:stretch>
        </p:blipFill>
        <p:spPr>
          <a:xfrm>
            <a:off x="487972" y="1109697"/>
            <a:ext cx="8379739" cy="2492971"/>
          </a:xfrm>
          <a:prstGeom prst="rect">
            <a:avLst/>
          </a:prstGeom>
        </p:spPr>
      </p:pic>
      <p:sp>
        <p:nvSpPr>
          <p:cNvPr id="17" name="Rectangle 16"/>
          <p:cNvSpPr/>
          <p:nvPr/>
        </p:nvSpPr>
        <p:spPr>
          <a:xfrm>
            <a:off x="1297916" y="3785034"/>
            <a:ext cx="377026" cy="923330"/>
          </a:xfrm>
          <a:prstGeom prst="rect">
            <a:avLst/>
          </a:prstGeom>
          <a:noFill/>
        </p:spPr>
        <p:txBody>
          <a:bodyPr wrap="none" lIns="91440" tIns="45720" rIns="91440" bIns="45720">
            <a:spAutoFit/>
          </a:bodyPr>
          <a:lstStyle/>
          <a:p>
            <a:pPr algn="ctr"/>
            <a:r>
              <a:rPr lang="fr-FR" sz="5400" b="0" cap="none" spc="0" dirty="0" smtClean="0">
                <a:ln w="0"/>
                <a:solidFill>
                  <a:srgbClr val="FF0000"/>
                </a:solidFill>
                <a:effectLst>
                  <a:outerShdw blurRad="38100" dist="19050" dir="2700000" algn="tl" rotWithShape="0">
                    <a:schemeClr val="dk1">
                      <a:alpha val="40000"/>
                    </a:schemeClr>
                  </a:outerShdw>
                </a:effectLst>
              </a:rPr>
              <a:t>!</a:t>
            </a:r>
            <a:endParaRPr lang="fr-FR" sz="5400" b="0" cap="none" spc="0" dirty="0">
              <a:ln w="0"/>
              <a:solidFill>
                <a:srgbClr val="FF0000"/>
              </a:solidFill>
              <a:effectLst>
                <a:outerShdw blurRad="38100" dist="19050" dir="2700000" algn="tl" rotWithShape="0">
                  <a:schemeClr val="dk1">
                    <a:alpha val="40000"/>
                  </a:schemeClr>
                </a:outerShdw>
              </a:effectLst>
            </a:endParaRPr>
          </a:p>
        </p:txBody>
      </p:sp>
      <p:pic>
        <p:nvPicPr>
          <p:cNvPr id="21" name="Picture 2" descr="IDEAS? What Should We Do N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sp>
        <p:nvSpPr>
          <p:cNvPr id="22" name="ZoneTexte 21"/>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2556366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34" name="Google Shape;634;p26"/>
          <p:cNvSpPr txBox="1">
            <a:spLocks noGrp="1"/>
          </p:cNvSpPr>
          <p:nvPr>
            <p:ph type="title"/>
          </p:nvPr>
        </p:nvSpPr>
        <p:spPr>
          <a:xfrm>
            <a:off x="602297" y="377546"/>
            <a:ext cx="7708500" cy="481200"/>
          </a:xfrm>
          <a:prstGeom prst="rect">
            <a:avLst/>
          </a:prstGeom>
        </p:spPr>
        <p:txBody>
          <a:bodyPr spcFirstLastPara="1" wrap="square" lIns="91425" tIns="91425" rIns="91425" bIns="91425" anchor="ctr" anchorCtr="0">
            <a:noAutofit/>
          </a:bodyPr>
          <a:lstStyle/>
          <a:p>
            <a:pPr>
              <a:buClr>
                <a:schemeClr val="dk1"/>
              </a:buClr>
              <a:buSzPts val="1100"/>
            </a:pPr>
            <a:r>
              <a:rPr lang="en-US" dirty="0" smtClean="0">
                <a:solidFill>
                  <a:srgbClr val="23295F"/>
                </a:solidFill>
              </a:rPr>
              <a:t>Confusion Matrix</a:t>
            </a:r>
            <a:endParaRPr dirty="0">
              <a:solidFill>
                <a:srgbClr val="23295F"/>
              </a:solidFill>
            </a:endParaRPr>
          </a:p>
        </p:txBody>
      </p:sp>
      <p:cxnSp>
        <p:nvCxnSpPr>
          <p:cNvPr id="3" name="Connecteur droit 2"/>
          <p:cNvCxnSpPr/>
          <p:nvPr/>
        </p:nvCxnSpPr>
        <p:spPr>
          <a:xfrm flipV="1">
            <a:off x="602297" y="966022"/>
            <a:ext cx="7973890" cy="49088"/>
          </a:xfrm>
          <a:prstGeom prst="line">
            <a:avLst/>
          </a:prstGeom>
          <a:ln w="12700">
            <a:solidFill>
              <a:srgbClr val="23295F"/>
            </a:solidFill>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252307" y="1643616"/>
            <a:ext cx="4077689" cy="2246769"/>
          </a:xfrm>
          <a:prstGeom prst="rect">
            <a:avLst/>
          </a:prstGeom>
          <a:noFill/>
        </p:spPr>
        <p:txBody>
          <a:bodyPr wrap="square" rtlCol="0">
            <a:spAutoFit/>
          </a:bodyPr>
          <a:lstStyle/>
          <a:p>
            <a:pPr marL="285750" indent="-285750" algn="just">
              <a:lnSpc>
                <a:spcPct val="150000"/>
              </a:lnSpc>
              <a:spcAft>
                <a:spcPts val="600"/>
              </a:spcAft>
              <a:buFont typeface="Arial" panose="020B0604020202020204" pitchFamily="34" charset="0"/>
              <a:buChar char="•"/>
            </a:pPr>
            <a:r>
              <a:rPr lang="en-US" sz="1500" dirty="0">
                <a:latin typeface="Roboto"/>
                <a:ea typeface="Roboto"/>
                <a:cs typeface="Roboto"/>
              </a:rPr>
              <a:t>The </a:t>
            </a:r>
            <a:r>
              <a:rPr lang="en-US" sz="1500" b="1" dirty="0">
                <a:solidFill>
                  <a:srgbClr val="23295F"/>
                </a:solidFill>
                <a:latin typeface="Roboto"/>
                <a:ea typeface="Roboto"/>
                <a:cs typeface="Roboto"/>
              </a:rPr>
              <a:t>confusion matrix</a:t>
            </a:r>
            <a:r>
              <a:rPr lang="en-US" sz="1500" dirty="0">
                <a:latin typeface="Roboto"/>
                <a:ea typeface="Roboto"/>
                <a:cs typeface="Roboto"/>
              </a:rPr>
              <a:t> for the decision </a:t>
            </a:r>
            <a:r>
              <a:rPr lang="en-US" sz="1500" b="1" dirty="0">
                <a:solidFill>
                  <a:srgbClr val="23295F"/>
                </a:solidFill>
                <a:latin typeface="Roboto"/>
                <a:ea typeface="Roboto"/>
                <a:cs typeface="Roboto"/>
              </a:rPr>
              <a:t>tree classifier</a:t>
            </a:r>
            <a:r>
              <a:rPr lang="en-US" sz="1500" dirty="0">
                <a:latin typeface="Roboto"/>
                <a:ea typeface="Roboto"/>
                <a:cs typeface="Roboto"/>
              </a:rPr>
              <a:t> shows that the classifier can distinguish between the different classes</a:t>
            </a:r>
            <a:r>
              <a:rPr lang="en-US" sz="1500" dirty="0" smtClean="0">
                <a:latin typeface="Roboto"/>
                <a:ea typeface="Roboto"/>
                <a:cs typeface="Roboto"/>
              </a:rPr>
              <a:t>.</a:t>
            </a:r>
          </a:p>
          <a:p>
            <a:pPr marL="285750" indent="-285750" algn="just">
              <a:lnSpc>
                <a:spcPct val="150000"/>
              </a:lnSpc>
              <a:spcAft>
                <a:spcPts val="600"/>
              </a:spcAft>
              <a:buFont typeface="Arial" panose="020B0604020202020204" pitchFamily="34" charset="0"/>
              <a:buChar char="•"/>
            </a:pPr>
            <a:r>
              <a:rPr lang="en-US" sz="1500" dirty="0" smtClean="0">
                <a:latin typeface="Roboto"/>
                <a:ea typeface="Roboto"/>
                <a:cs typeface="Roboto"/>
              </a:rPr>
              <a:t>The </a:t>
            </a:r>
            <a:r>
              <a:rPr lang="en-US" sz="1500" dirty="0">
                <a:latin typeface="Roboto"/>
                <a:ea typeface="Roboto"/>
                <a:cs typeface="Roboto"/>
              </a:rPr>
              <a:t>major problem is the </a:t>
            </a:r>
            <a:r>
              <a:rPr lang="en-US" sz="1500" b="1" dirty="0">
                <a:solidFill>
                  <a:srgbClr val="23295F"/>
                </a:solidFill>
                <a:latin typeface="Roboto"/>
                <a:ea typeface="Roboto"/>
                <a:cs typeface="Roboto"/>
              </a:rPr>
              <a:t>false positives </a:t>
            </a:r>
            <a:r>
              <a:rPr lang="en-US" sz="1500" dirty="0">
                <a:latin typeface="Roboto"/>
                <a:ea typeface="Roboto"/>
                <a:cs typeface="Roboto"/>
              </a:rPr>
              <a:t>.i.e., unsuccessful landing marked as successful landing by the classifier.</a:t>
            </a:r>
          </a:p>
        </p:txBody>
      </p:sp>
      <p:pic>
        <p:nvPicPr>
          <p:cNvPr id="20" name="Picture 2">
            <a:extLst>
              <a:ext uri="{FF2B5EF4-FFF2-40B4-BE49-F238E27FC236}">
                <a16:creationId xmlns="" xmlns:a16="http://schemas.microsoft.com/office/drawing/2014/main" id="{D67EECC3-6329-4484-B1EE-3EBEB590740D}"/>
              </a:ext>
            </a:extLst>
          </p:cNvPr>
          <p:cNvPicPr>
            <a:picLocks noChangeAspect="1"/>
          </p:cNvPicPr>
          <p:nvPr/>
        </p:nvPicPr>
        <p:blipFill>
          <a:blip r:embed="rId3"/>
          <a:stretch>
            <a:fillRect/>
          </a:stretch>
        </p:blipFill>
        <p:spPr>
          <a:xfrm>
            <a:off x="4520841" y="1329887"/>
            <a:ext cx="4281910" cy="3097321"/>
          </a:xfrm>
          <a:prstGeom prst="rect">
            <a:avLst/>
          </a:prstGeom>
        </p:spPr>
      </p:pic>
      <p:pic>
        <p:nvPicPr>
          <p:cNvPr id="21" name="Picture 2" descr="IDEAS? What Should We Do N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oogle Shape;748;p29"/>
          <p:cNvGrpSpPr/>
          <p:nvPr/>
        </p:nvGrpSpPr>
        <p:grpSpPr>
          <a:xfrm rot="19130094">
            <a:off x="8177542" y="-61562"/>
            <a:ext cx="797289" cy="1840615"/>
            <a:chOff x="3959425" y="2109475"/>
            <a:chExt cx="1225200" cy="3067034"/>
          </a:xfrm>
        </p:grpSpPr>
        <p:sp>
          <p:nvSpPr>
            <p:cNvPr id="23" name="Google Shape;749;p29"/>
            <p:cNvSpPr/>
            <p:nvPr/>
          </p:nvSpPr>
          <p:spPr>
            <a:xfrm>
              <a:off x="4047845" y="3485260"/>
              <a:ext cx="1048350" cy="1691249"/>
            </a:xfrm>
            <a:custGeom>
              <a:avLst/>
              <a:gdLst/>
              <a:ahLst/>
              <a:cxnLst/>
              <a:rect l="l" t="t" r="r" b="b"/>
              <a:pathLst>
                <a:path w="41934" h="66330" extrusionOk="0">
                  <a:moveTo>
                    <a:pt x="17728" y="0"/>
                  </a:moveTo>
                  <a:cubicBezTo>
                    <a:pt x="18717" y="57972"/>
                    <a:pt x="0" y="66330"/>
                    <a:pt x="0" y="66330"/>
                  </a:cubicBezTo>
                  <a:lnTo>
                    <a:pt x="41934" y="66330"/>
                  </a:lnTo>
                  <a:cubicBezTo>
                    <a:pt x="41934" y="66330"/>
                    <a:pt x="23217" y="57972"/>
                    <a:pt x="24205" y="0"/>
                  </a:cubicBezTo>
                  <a:close/>
                </a:path>
              </a:pathLst>
            </a:custGeom>
            <a:gradFill>
              <a:gsLst>
                <a:gs pos="0">
                  <a:srgbClr val="FCBD24"/>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0;p29"/>
            <p:cNvSpPr/>
            <p:nvPr/>
          </p:nvSpPr>
          <p:spPr>
            <a:xfrm>
              <a:off x="3959425" y="3239675"/>
              <a:ext cx="385800" cy="735225"/>
            </a:xfrm>
            <a:custGeom>
              <a:avLst/>
              <a:gdLst/>
              <a:ahLst/>
              <a:cxnLst/>
              <a:rect l="l" t="t" r="r" b="b"/>
              <a:pathLst>
                <a:path w="15432" h="29409" extrusionOk="0">
                  <a:moveTo>
                    <a:pt x="9300" y="1"/>
                  </a:moveTo>
                  <a:lnTo>
                    <a:pt x="1203" y="10740"/>
                  </a:lnTo>
                  <a:cubicBezTo>
                    <a:pt x="239" y="12026"/>
                    <a:pt x="1" y="13597"/>
                    <a:pt x="549" y="15050"/>
                  </a:cubicBezTo>
                  <a:lnTo>
                    <a:pt x="5847" y="28826"/>
                  </a:lnTo>
                  <a:cubicBezTo>
                    <a:pt x="6014" y="29278"/>
                    <a:pt x="6716" y="29409"/>
                    <a:pt x="7109" y="29064"/>
                  </a:cubicBezTo>
                  <a:lnTo>
                    <a:pt x="15431" y="218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51;p29"/>
            <p:cNvSpPr/>
            <p:nvPr/>
          </p:nvSpPr>
          <p:spPr>
            <a:xfrm>
              <a:off x="4798525" y="3239675"/>
              <a:ext cx="386100" cy="735225"/>
            </a:xfrm>
            <a:custGeom>
              <a:avLst/>
              <a:gdLst/>
              <a:ahLst/>
              <a:cxnLst/>
              <a:rect l="l" t="t" r="r" b="b"/>
              <a:pathLst>
                <a:path w="15444" h="29409" extrusionOk="0">
                  <a:moveTo>
                    <a:pt x="6132" y="1"/>
                  </a:moveTo>
                  <a:lnTo>
                    <a:pt x="14229" y="10740"/>
                  </a:lnTo>
                  <a:cubicBezTo>
                    <a:pt x="15205" y="12026"/>
                    <a:pt x="15443" y="13597"/>
                    <a:pt x="14883" y="15050"/>
                  </a:cubicBezTo>
                  <a:lnTo>
                    <a:pt x="9597" y="28826"/>
                  </a:lnTo>
                  <a:cubicBezTo>
                    <a:pt x="9418" y="29278"/>
                    <a:pt x="8716" y="29409"/>
                    <a:pt x="8323" y="29064"/>
                  </a:cubicBezTo>
                  <a:lnTo>
                    <a:pt x="1" y="218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52;p29"/>
            <p:cNvSpPr/>
            <p:nvPr/>
          </p:nvSpPr>
          <p:spPr>
            <a:xfrm>
              <a:off x="4047850" y="2109475"/>
              <a:ext cx="1045975" cy="1691300"/>
            </a:xfrm>
            <a:custGeom>
              <a:avLst/>
              <a:gdLst/>
              <a:ahLst/>
              <a:cxnLst/>
              <a:rect l="l" t="t" r="r" b="b"/>
              <a:pathLst>
                <a:path w="41839" h="67652" extrusionOk="0">
                  <a:moveTo>
                    <a:pt x="20919" y="1"/>
                  </a:moveTo>
                  <a:cubicBezTo>
                    <a:pt x="4739" y="10895"/>
                    <a:pt x="0" y="42220"/>
                    <a:pt x="11121" y="67652"/>
                  </a:cubicBezTo>
                  <a:lnTo>
                    <a:pt x="30718" y="67652"/>
                  </a:lnTo>
                  <a:cubicBezTo>
                    <a:pt x="41839" y="42220"/>
                    <a:pt x="37088" y="10895"/>
                    <a:pt x="209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53;p29"/>
            <p:cNvSpPr/>
            <p:nvPr/>
          </p:nvSpPr>
          <p:spPr>
            <a:xfrm>
              <a:off x="4367525" y="2575600"/>
              <a:ext cx="406325" cy="406325"/>
            </a:xfrm>
            <a:custGeom>
              <a:avLst/>
              <a:gdLst/>
              <a:ahLst/>
              <a:cxnLst/>
              <a:rect l="l" t="t" r="r" b="b"/>
              <a:pathLst>
                <a:path w="16253" h="16253" extrusionOk="0">
                  <a:moveTo>
                    <a:pt x="8132" y="1"/>
                  </a:moveTo>
                  <a:cubicBezTo>
                    <a:pt x="3644" y="1"/>
                    <a:pt x="0" y="3632"/>
                    <a:pt x="0" y="8121"/>
                  </a:cubicBezTo>
                  <a:cubicBezTo>
                    <a:pt x="0" y="12609"/>
                    <a:pt x="3644" y="16253"/>
                    <a:pt x="8132" y="16253"/>
                  </a:cubicBezTo>
                  <a:cubicBezTo>
                    <a:pt x="12621" y="16253"/>
                    <a:pt x="16252" y="12609"/>
                    <a:pt x="16252" y="8121"/>
                  </a:cubicBezTo>
                  <a:cubicBezTo>
                    <a:pt x="16252" y="3632"/>
                    <a:pt x="12621" y="1"/>
                    <a:pt x="8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54;p29"/>
            <p:cNvSpPr/>
            <p:nvPr/>
          </p:nvSpPr>
          <p:spPr>
            <a:xfrm>
              <a:off x="4406225" y="2614000"/>
              <a:ext cx="329225" cy="329225"/>
            </a:xfrm>
            <a:custGeom>
              <a:avLst/>
              <a:gdLst/>
              <a:ahLst/>
              <a:cxnLst/>
              <a:rect l="l" t="t" r="r" b="b"/>
              <a:pathLst>
                <a:path w="13169" h="13169" extrusionOk="0">
                  <a:moveTo>
                    <a:pt x="6584" y="1"/>
                  </a:moveTo>
                  <a:cubicBezTo>
                    <a:pt x="2941" y="1"/>
                    <a:pt x="0" y="2953"/>
                    <a:pt x="0" y="6585"/>
                  </a:cubicBezTo>
                  <a:cubicBezTo>
                    <a:pt x="0" y="10228"/>
                    <a:pt x="2941" y="13169"/>
                    <a:pt x="6584" y="13169"/>
                  </a:cubicBezTo>
                  <a:cubicBezTo>
                    <a:pt x="10216" y="13169"/>
                    <a:pt x="13169" y="10228"/>
                    <a:pt x="13169" y="6585"/>
                  </a:cubicBezTo>
                  <a:cubicBezTo>
                    <a:pt x="13169" y="2953"/>
                    <a:pt x="10216" y="1"/>
                    <a:pt x="65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55;p29"/>
            <p:cNvSpPr/>
            <p:nvPr/>
          </p:nvSpPr>
          <p:spPr>
            <a:xfrm>
              <a:off x="4308875" y="2109475"/>
              <a:ext cx="523900" cy="340850"/>
            </a:xfrm>
            <a:custGeom>
              <a:avLst/>
              <a:gdLst/>
              <a:ahLst/>
              <a:cxnLst/>
              <a:rect l="l" t="t" r="r" b="b"/>
              <a:pathLst>
                <a:path w="20956" h="13634" extrusionOk="0">
                  <a:moveTo>
                    <a:pt x="10478" y="13633"/>
                  </a:moveTo>
                  <a:cubicBezTo>
                    <a:pt x="14015" y="13633"/>
                    <a:pt x="17515" y="13312"/>
                    <a:pt x="20956" y="12705"/>
                  </a:cubicBezTo>
                  <a:cubicBezTo>
                    <a:pt x="18336" y="7335"/>
                    <a:pt x="14824" y="2930"/>
                    <a:pt x="10478" y="1"/>
                  </a:cubicBezTo>
                  <a:lnTo>
                    <a:pt x="10478" y="1"/>
                  </a:lnTo>
                  <a:lnTo>
                    <a:pt x="10478" y="1"/>
                  </a:lnTo>
                  <a:cubicBezTo>
                    <a:pt x="6133" y="2930"/>
                    <a:pt x="2608" y="7335"/>
                    <a:pt x="1" y="12705"/>
                  </a:cubicBezTo>
                  <a:cubicBezTo>
                    <a:pt x="3442" y="13312"/>
                    <a:pt x="6930" y="13633"/>
                    <a:pt x="10478" y="1363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56;p29"/>
            <p:cNvSpPr/>
            <p:nvPr/>
          </p:nvSpPr>
          <p:spPr>
            <a:xfrm>
              <a:off x="4501175" y="3246525"/>
              <a:ext cx="141400" cy="728975"/>
            </a:xfrm>
            <a:custGeom>
              <a:avLst/>
              <a:gdLst/>
              <a:ahLst/>
              <a:cxnLst/>
              <a:rect l="l" t="t" r="r" b="b"/>
              <a:pathLst>
                <a:path w="5656" h="29159" extrusionOk="0">
                  <a:moveTo>
                    <a:pt x="2834" y="0"/>
                  </a:moveTo>
                  <a:lnTo>
                    <a:pt x="2834" y="0"/>
                  </a:lnTo>
                  <a:cubicBezTo>
                    <a:pt x="2596" y="0"/>
                    <a:pt x="2393" y="131"/>
                    <a:pt x="2358" y="310"/>
                  </a:cubicBezTo>
                  <a:lnTo>
                    <a:pt x="369" y="9311"/>
                  </a:lnTo>
                  <a:cubicBezTo>
                    <a:pt x="60" y="10728"/>
                    <a:pt x="0" y="12169"/>
                    <a:pt x="203" y="13585"/>
                  </a:cubicBezTo>
                  <a:lnTo>
                    <a:pt x="2334" y="28837"/>
                  </a:lnTo>
                  <a:cubicBezTo>
                    <a:pt x="2358" y="29016"/>
                    <a:pt x="2560" y="29159"/>
                    <a:pt x="2810" y="29159"/>
                  </a:cubicBezTo>
                  <a:lnTo>
                    <a:pt x="2858" y="29159"/>
                  </a:lnTo>
                  <a:cubicBezTo>
                    <a:pt x="3096" y="29159"/>
                    <a:pt x="3298" y="29016"/>
                    <a:pt x="3334" y="28837"/>
                  </a:cubicBezTo>
                  <a:lnTo>
                    <a:pt x="5465" y="13585"/>
                  </a:lnTo>
                  <a:cubicBezTo>
                    <a:pt x="5656" y="12169"/>
                    <a:pt x="5596" y="10728"/>
                    <a:pt x="5287" y="9311"/>
                  </a:cubicBezTo>
                  <a:lnTo>
                    <a:pt x="3298" y="310"/>
                  </a:lnTo>
                  <a:cubicBezTo>
                    <a:pt x="3263" y="131"/>
                    <a:pt x="3060" y="0"/>
                    <a:pt x="28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ZoneTexte 30"/>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34556586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34" name="Google Shape;634;p26"/>
          <p:cNvSpPr txBox="1">
            <a:spLocks noGrp="1"/>
          </p:cNvSpPr>
          <p:nvPr>
            <p:ph type="title"/>
          </p:nvPr>
        </p:nvSpPr>
        <p:spPr>
          <a:xfrm>
            <a:off x="590300" y="484822"/>
            <a:ext cx="7708500" cy="481200"/>
          </a:xfrm>
          <a:prstGeom prst="rect">
            <a:avLst/>
          </a:prstGeom>
        </p:spPr>
        <p:txBody>
          <a:bodyPr spcFirstLastPara="1" wrap="square" lIns="91425" tIns="91425" rIns="91425" bIns="91425" anchor="ctr" anchorCtr="0">
            <a:noAutofit/>
          </a:bodyPr>
          <a:lstStyle/>
          <a:p>
            <a:pPr>
              <a:buClr>
                <a:schemeClr val="dk1"/>
              </a:buClr>
              <a:buSzPts val="1100"/>
            </a:pPr>
            <a:r>
              <a:rPr lang="en-US" dirty="0" smtClean="0">
                <a:solidFill>
                  <a:srgbClr val="23295F"/>
                </a:solidFill>
              </a:rPr>
              <a:t>Conclusion</a:t>
            </a:r>
            <a:endParaRPr dirty="0">
              <a:solidFill>
                <a:srgbClr val="23295F"/>
              </a:solidFill>
            </a:endParaRPr>
          </a:p>
        </p:txBody>
      </p:sp>
      <p:cxnSp>
        <p:nvCxnSpPr>
          <p:cNvPr id="3" name="Connecteur droit 2"/>
          <p:cNvCxnSpPr/>
          <p:nvPr/>
        </p:nvCxnSpPr>
        <p:spPr>
          <a:xfrm flipV="1">
            <a:off x="602297" y="966022"/>
            <a:ext cx="7973890" cy="49088"/>
          </a:xfrm>
          <a:prstGeom prst="line">
            <a:avLst/>
          </a:prstGeom>
          <a:ln w="12700">
            <a:solidFill>
              <a:srgbClr val="23295F"/>
            </a:solidFill>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602297" y="1615041"/>
            <a:ext cx="8134456" cy="2721258"/>
          </a:xfrm>
          <a:prstGeom prst="rect">
            <a:avLst/>
          </a:prstGeom>
          <a:noFill/>
        </p:spPr>
        <p:txBody>
          <a:bodyPr wrap="square" rtlCol="0">
            <a:spAutoFit/>
          </a:bodyPr>
          <a:lstStyle/>
          <a:p>
            <a:pPr marL="285750" indent="-285750">
              <a:spcBef>
                <a:spcPts val="1400"/>
              </a:spcBef>
              <a:buFont typeface="Arial" panose="020B0604020202020204" pitchFamily="34" charset="0"/>
              <a:buChar char="•"/>
            </a:pPr>
            <a:r>
              <a:rPr lang="en-US" sz="1500" b="1" dirty="0" smtClean="0">
                <a:solidFill>
                  <a:srgbClr val="23295F"/>
                </a:solidFill>
                <a:latin typeface="Roboto"/>
                <a:ea typeface="Roboto"/>
                <a:cs typeface="Roboto"/>
              </a:rPr>
              <a:t>We </a:t>
            </a:r>
            <a:r>
              <a:rPr lang="en-US" sz="1500" b="1" dirty="0">
                <a:solidFill>
                  <a:srgbClr val="23295F"/>
                </a:solidFill>
                <a:latin typeface="Roboto"/>
                <a:ea typeface="Roboto"/>
                <a:cs typeface="Roboto"/>
              </a:rPr>
              <a:t>can conclude </a:t>
            </a:r>
            <a:r>
              <a:rPr lang="en-US" sz="1500" b="1" dirty="0" smtClean="0">
                <a:solidFill>
                  <a:srgbClr val="23295F"/>
                </a:solidFill>
                <a:latin typeface="Roboto"/>
                <a:ea typeface="Roboto"/>
                <a:cs typeface="Roboto"/>
              </a:rPr>
              <a:t>that :</a:t>
            </a:r>
            <a:endParaRPr lang="en-US" sz="1500" b="1" dirty="0">
              <a:solidFill>
                <a:srgbClr val="23295F"/>
              </a:solidFill>
              <a:latin typeface="Roboto"/>
              <a:ea typeface="Roboto"/>
              <a:cs typeface="Roboto"/>
            </a:endParaRPr>
          </a:p>
          <a:p>
            <a:pPr marL="285750" indent="-285750">
              <a:spcBef>
                <a:spcPts val="1400"/>
              </a:spcBef>
              <a:buFont typeface="Wingdings" panose="05000000000000000000" pitchFamily="2" charset="2"/>
              <a:buChar char="ü"/>
            </a:pPr>
            <a:r>
              <a:rPr lang="en-US" sz="1500" dirty="0">
                <a:latin typeface="Roboto"/>
                <a:ea typeface="Roboto"/>
                <a:cs typeface="Roboto"/>
              </a:rPr>
              <a:t>The larger the flight amount at a launch site, the greater the success rate at a launch site.</a:t>
            </a:r>
          </a:p>
          <a:p>
            <a:pPr marL="285750" indent="-285750">
              <a:spcBef>
                <a:spcPts val="1400"/>
              </a:spcBef>
              <a:buFont typeface="Wingdings" panose="05000000000000000000" pitchFamily="2" charset="2"/>
              <a:buChar char="ü"/>
            </a:pPr>
            <a:r>
              <a:rPr lang="en-US" sz="1500" dirty="0">
                <a:latin typeface="Roboto"/>
                <a:ea typeface="Roboto"/>
                <a:cs typeface="Roboto"/>
              </a:rPr>
              <a:t>Launch success rate started to increase in 2013 till 2020.</a:t>
            </a:r>
          </a:p>
          <a:p>
            <a:pPr marL="285750" indent="-285750">
              <a:spcBef>
                <a:spcPts val="1400"/>
              </a:spcBef>
              <a:buFont typeface="Wingdings" panose="05000000000000000000" pitchFamily="2" charset="2"/>
              <a:buChar char="ü"/>
            </a:pPr>
            <a:r>
              <a:rPr lang="en-US" sz="1500" dirty="0">
                <a:latin typeface="Roboto"/>
                <a:ea typeface="Roboto"/>
                <a:cs typeface="Roboto"/>
              </a:rPr>
              <a:t>Orbits ES-L1, GEO, HEO, SSO, VLEO had the most success rate.</a:t>
            </a:r>
          </a:p>
          <a:p>
            <a:pPr marL="285750" indent="-285750">
              <a:spcBef>
                <a:spcPts val="1400"/>
              </a:spcBef>
              <a:buFont typeface="Wingdings" panose="05000000000000000000" pitchFamily="2" charset="2"/>
              <a:buChar char="ü"/>
            </a:pPr>
            <a:r>
              <a:rPr lang="en-US" sz="1500" dirty="0">
                <a:latin typeface="Roboto"/>
                <a:ea typeface="Roboto"/>
                <a:cs typeface="Roboto"/>
              </a:rPr>
              <a:t>KSC LC-39A had the most successful launches of any sites.</a:t>
            </a:r>
          </a:p>
          <a:p>
            <a:pPr marL="285750" indent="-285750">
              <a:spcBef>
                <a:spcPts val="1400"/>
              </a:spcBef>
              <a:buFont typeface="Wingdings" panose="05000000000000000000" pitchFamily="2" charset="2"/>
              <a:buChar char="ü"/>
            </a:pPr>
            <a:r>
              <a:rPr lang="en-US" sz="1500" dirty="0">
                <a:latin typeface="Roboto"/>
                <a:ea typeface="Roboto"/>
                <a:cs typeface="Roboto"/>
              </a:rPr>
              <a:t>The Decision tree classifier is the best machine learning algorithm for this task.</a:t>
            </a:r>
          </a:p>
          <a:p>
            <a:pPr marL="285750" indent="-285750" algn="just">
              <a:lnSpc>
                <a:spcPct val="150000"/>
              </a:lnSpc>
              <a:spcAft>
                <a:spcPts val="600"/>
              </a:spcAft>
              <a:buFont typeface="Arial" panose="020B0604020202020204" pitchFamily="34" charset="0"/>
              <a:buChar char="•"/>
            </a:pPr>
            <a:endParaRPr lang="en-US" sz="1500" dirty="0">
              <a:latin typeface="Roboto"/>
              <a:ea typeface="Roboto"/>
              <a:cs typeface="Roboto"/>
            </a:endParaRPr>
          </a:p>
        </p:txBody>
      </p:sp>
      <p:pic>
        <p:nvPicPr>
          <p:cNvPr id="6" name="Picture 2" descr="IDEAS? What Should We Do N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oogle Shape;748;p29"/>
          <p:cNvGrpSpPr/>
          <p:nvPr/>
        </p:nvGrpSpPr>
        <p:grpSpPr>
          <a:xfrm rot="19130094">
            <a:off x="8127143" y="94803"/>
            <a:ext cx="797289" cy="1840615"/>
            <a:chOff x="3959425" y="2109475"/>
            <a:chExt cx="1225200" cy="3067034"/>
          </a:xfrm>
        </p:grpSpPr>
        <p:sp>
          <p:nvSpPr>
            <p:cNvPr id="8" name="Google Shape;749;p29"/>
            <p:cNvSpPr/>
            <p:nvPr/>
          </p:nvSpPr>
          <p:spPr>
            <a:xfrm>
              <a:off x="4047845" y="3485260"/>
              <a:ext cx="1048350" cy="1691249"/>
            </a:xfrm>
            <a:custGeom>
              <a:avLst/>
              <a:gdLst/>
              <a:ahLst/>
              <a:cxnLst/>
              <a:rect l="l" t="t" r="r" b="b"/>
              <a:pathLst>
                <a:path w="41934" h="66330" extrusionOk="0">
                  <a:moveTo>
                    <a:pt x="17728" y="0"/>
                  </a:moveTo>
                  <a:cubicBezTo>
                    <a:pt x="18717" y="57972"/>
                    <a:pt x="0" y="66330"/>
                    <a:pt x="0" y="66330"/>
                  </a:cubicBezTo>
                  <a:lnTo>
                    <a:pt x="41934" y="66330"/>
                  </a:lnTo>
                  <a:cubicBezTo>
                    <a:pt x="41934" y="66330"/>
                    <a:pt x="23217" y="57972"/>
                    <a:pt x="24205" y="0"/>
                  </a:cubicBezTo>
                  <a:close/>
                </a:path>
              </a:pathLst>
            </a:custGeom>
            <a:gradFill>
              <a:gsLst>
                <a:gs pos="0">
                  <a:srgbClr val="FCBD24"/>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50;p29"/>
            <p:cNvSpPr/>
            <p:nvPr/>
          </p:nvSpPr>
          <p:spPr>
            <a:xfrm>
              <a:off x="3959425" y="3239675"/>
              <a:ext cx="385800" cy="735225"/>
            </a:xfrm>
            <a:custGeom>
              <a:avLst/>
              <a:gdLst/>
              <a:ahLst/>
              <a:cxnLst/>
              <a:rect l="l" t="t" r="r" b="b"/>
              <a:pathLst>
                <a:path w="15432" h="29409" extrusionOk="0">
                  <a:moveTo>
                    <a:pt x="9300" y="1"/>
                  </a:moveTo>
                  <a:lnTo>
                    <a:pt x="1203" y="10740"/>
                  </a:lnTo>
                  <a:cubicBezTo>
                    <a:pt x="239" y="12026"/>
                    <a:pt x="1" y="13597"/>
                    <a:pt x="549" y="15050"/>
                  </a:cubicBezTo>
                  <a:lnTo>
                    <a:pt x="5847" y="28826"/>
                  </a:lnTo>
                  <a:cubicBezTo>
                    <a:pt x="6014" y="29278"/>
                    <a:pt x="6716" y="29409"/>
                    <a:pt x="7109" y="29064"/>
                  </a:cubicBezTo>
                  <a:lnTo>
                    <a:pt x="15431" y="218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51;p29"/>
            <p:cNvSpPr/>
            <p:nvPr/>
          </p:nvSpPr>
          <p:spPr>
            <a:xfrm>
              <a:off x="4798525" y="3239675"/>
              <a:ext cx="386100" cy="735225"/>
            </a:xfrm>
            <a:custGeom>
              <a:avLst/>
              <a:gdLst/>
              <a:ahLst/>
              <a:cxnLst/>
              <a:rect l="l" t="t" r="r" b="b"/>
              <a:pathLst>
                <a:path w="15444" h="29409" extrusionOk="0">
                  <a:moveTo>
                    <a:pt x="6132" y="1"/>
                  </a:moveTo>
                  <a:lnTo>
                    <a:pt x="14229" y="10740"/>
                  </a:lnTo>
                  <a:cubicBezTo>
                    <a:pt x="15205" y="12026"/>
                    <a:pt x="15443" y="13597"/>
                    <a:pt x="14883" y="15050"/>
                  </a:cubicBezTo>
                  <a:lnTo>
                    <a:pt x="9597" y="28826"/>
                  </a:lnTo>
                  <a:cubicBezTo>
                    <a:pt x="9418" y="29278"/>
                    <a:pt x="8716" y="29409"/>
                    <a:pt x="8323" y="29064"/>
                  </a:cubicBezTo>
                  <a:lnTo>
                    <a:pt x="1" y="218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52;p29"/>
            <p:cNvSpPr/>
            <p:nvPr/>
          </p:nvSpPr>
          <p:spPr>
            <a:xfrm>
              <a:off x="4047850" y="2109475"/>
              <a:ext cx="1045975" cy="1691300"/>
            </a:xfrm>
            <a:custGeom>
              <a:avLst/>
              <a:gdLst/>
              <a:ahLst/>
              <a:cxnLst/>
              <a:rect l="l" t="t" r="r" b="b"/>
              <a:pathLst>
                <a:path w="41839" h="67652" extrusionOk="0">
                  <a:moveTo>
                    <a:pt x="20919" y="1"/>
                  </a:moveTo>
                  <a:cubicBezTo>
                    <a:pt x="4739" y="10895"/>
                    <a:pt x="0" y="42220"/>
                    <a:pt x="11121" y="67652"/>
                  </a:cubicBezTo>
                  <a:lnTo>
                    <a:pt x="30718" y="67652"/>
                  </a:lnTo>
                  <a:cubicBezTo>
                    <a:pt x="41839" y="42220"/>
                    <a:pt x="37088" y="10895"/>
                    <a:pt x="209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53;p29"/>
            <p:cNvSpPr/>
            <p:nvPr/>
          </p:nvSpPr>
          <p:spPr>
            <a:xfrm>
              <a:off x="4367525" y="2575600"/>
              <a:ext cx="406325" cy="406325"/>
            </a:xfrm>
            <a:custGeom>
              <a:avLst/>
              <a:gdLst/>
              <a:ahLst/>
              <a:cxnLst/>
              <a:rect l="l" t="t" r="r" b="b"/>
              <a:pathLst>
                <a:path w="16253" h="16253" extrusionOk="0">
                  <a:moveTo>
                    <a:pt x="8132" y="1"/>
                  </a:moveTo>
                  <a:cubicBezTo>
                    <a:pt x="3644" y="1"/>
                    <a:pt x="0" y="3632"/>
                    <a:pt x="0" y="8121"/>
                  </a:cubicBezTo>
                  <a:cubicBezTo>
                    <a:pt x="0" y="12609"/>
                    <a:pt x="3644" y="16253"/>
                    <a:pt x="8132" y="16253"/>
                  </a:cubicBezTo>
                  <a:cubicBezTo>
                    <a:pt x="12621" y="16253"/>
                    <a:pt x="16252" y="12609"/>
                    <a:pt x="16252" y="8121"/>
                  </a:cubicBezTo>
                  <a:cubicBezTo>
                    <a:pt x="16252" y="3632"/>
                    <a:pt x="12621" y="1"/>
                    <a:pt x="8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54;p29"/>
            <p:cNvSpPr/>
            <p:nvPr/>
          </p:nvSpPr>
          <p:spPr>
            <a:xfrm>
              <a:off x="4406225" y="2614000"/>
              <a:ext cx="329225" cy="329225"/>
            </a:xfrm>
            <a:custGeom>
              <a:avLst/>
              <a:gdLst/>
              <a:ahLst/>
              <a:cxnLst/>
              <a:rect l="l" t="t" r="r" b="b"/>
              <a:pathLst>
                <a:path w="13169" h="13169" extrusionOk="0">
                  <a:moveTo>
                    <a:pt x="6584" y="1"/>
                  </a:moveTo>
                  <a:cubicBezTo>
                    <a:pt x="2941" y="1"/>
                    <a:pt x="0" y="2953"/>
                    <a:pt x="0" y="6585"/>
                  </a:cubicBezTo>
                  <a:cubicBezTo>
                    <a:pt x="0" y="10228"/>
                    <a:pt x="2941" y="13169"/>
                    <a:pt x="6584" y="13169"/>
                  </a:cubicBezTo>
                  <a:cubicBezTo>
                    <a:pt x="10216" y="13169"/>
                    <a:pt x="13169" y="10228"/>
                    <a:pt x="13169" y="6585"/>
                  </a:cubicBezTo>
                  <a:cubicBezTo>
                    <a:pt x="13169" y="2953"/>
                    <a:pt x="10216" y="1"/>
                    <a:pt x="65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55;p29"/>
            <p:cNvSpPr/>
            <p:nvPr/>
          </p:nvSpPr>
          <p:spPr>
            <a:xfrm>
              <a:off x="4308875" y="2109475"/>
              <a:ext cx="523900" cy="340850"/>
            </a:xfrm>
            <a:custGeom>
              <a:avLst/>
              <a:gdLst/>
              <a:ahLst/>
              <a:cxnLst/>
              <a:rect l="l" t="t" r="r" b="b"/>
              <a:pathLst>
                <a:path w="20956" h="13634" extrusionOk="0">
                  <a:moveTo>
                    <a:pt x="10478" y="13633"/>
                  </a:moveTo>
                  <a:cubicBezTo>
                    <a:pt x="14015" y="13633"/>
                    <a:pt x="17515" y="13312"/>
                    <a:pt x="20956" y="12705"/>
                  </a:cubicBezTo>
                  <a:cubicBezTo>
                    <a:pt x="18336" y="7335"/>
                    <a:pt x="14824" y="2930"/>
                    <a:pt x="10478" y="1"/>
                  </a:cubicBezTo>
                  <a:lnTo>
                    <a:pt x="10478" y="1"/>
                  </a:lnTo>
                  <a:lnTo>
                    <a:pt x="10478" y="1"/>
                  </a:lnTo>
                  <a:cubicBezTo>
                    <a:pt x="6133" y="2930"/>
                    <a:pt x="2608" y="7335"/>
                    <a:pt x="1" y="12705"/>
                  </a:cubicBezTo>
                  <a:cubicBezTo>
                    <a:pt x="3442" y="13312"/>
                    <a:pt x="6930" y="13633"/>
                    <a:pt x="10478" y="1363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56;p29"/>
            <p:cNvSpPr/>
            <p:nvPr/>
          </p:nvSpPr>
          <p:spPr>
            <a:xfrm>
              <a:off x="4501175" y="3246525"/>
              <a:ext cx="141400" cy="728975"/>
            </a:xfrm>
            <a:custGeom>
              <a:avLst/>
              <a:gdLst/>
              <a:ahLst/>
              <a:cxnLst/>
              <a:rect l="l" t="t" r="r" b="b"/>
              <a:pathLst>
                <a:path w="5656" h="29159" extrusionOk="0">
                  <a:moveTo>
                    <a:pt x="2834" y="0"/>
                  </a:moveTo>
                  <a:lnTo>
                    <a:pt x="2834" y="0"/>
                  </a:lnTo>
                  <a:cubicBezTo>
                    <a:pt x="2596" y="0"/>
                    <a:pt x="2393" y="131"/>
                    <a:pt x="2358" y="310"/>
                  </a:cubicBezTo>
                  <a:lnTo>
                    <a:pt x="369" y="9311"/>
                  </a:lnTo>
                  <a:cubicBezTo>
                    <a:pt x="60" y="10728"/>
                    <a:pt x="0" y="12169"/>
                    <a:pt x="203" y="13585"/>
                  </a:cubicBezTo>
                  <a:lnTo>
                    <a:pt x="2334" y="28837"/>
                  </a:lnTo>
                  <a:cubicBezTo>
                    <a:pt x="2358" y="29016"/>
                    <a:pt x="2560" y="29159"/>
                    <a:pt x="2810" y="29159"/>
                  </a:cubicBezTo>
                  <a:lnTo>
                    <a:pt x="2858" y="29159"/>
                  </a:lnTo>
                  <a:cubicBezTo>
                    <a:pt x="3096" y="29159"/>
                    <a:pt x="3298" y="29016"/>
                    <a:pt x="3334" y="28837"/>
                  </a:cubicBezTo>
                  <a:lnTo>
                    <a:pt x="5465" y="13585"/>
                  </a:lnTo>
                  <a:cubicBezTo>
                    <a:pt x="5656" y="12169"/>
                    <a:pt x="5596" y="10728"/>
                    <a:pt x="5287" y="9311"/>
                  </a:cubicBezTo>
                  <a:lnTo>
                    <a:pt x="3298" y="310"/>
                  </a:lnTo>
                  <a:cubicBezTo>
                    <a:pt x="3263" y="131"/>
                    <a:pt x="3060" y="0"/>
                    <a:pt x="28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ZoneTexte 15"/>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13920220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881622" y="1013828"/>
            <a:ext cx="4307960" cy="23395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accent6"/>
                </a:solidFill>
              </a:rPr>
              <a:t>Thank you !</a:t>
            </a:r>
            <a:endParaRPr dirty="0">
              <a:solidFill>
                <a:schemeClr val="accent6"/>
              </a:solidFill>
            </a:endParaRPr>
          </a:p>
        </p:txBody>
      </p:sp>
      <p:grpSp>
        <p:nvGrpSpPr>
          <p:cNvPr id="57" name="Google Shape;57;p15"/>
          <p:cNvGrpSpPr/>
          <p:nvPr/>
        </p:nvGrpSpPr>
        <p:grpSpPr>
          <a:xfrm rot="-3885513">
            <a:off x="3690205" y="-824178"/>
            <a:ext cx="7721278" cy="3370581"/>
            <a:chOff x="2520320" y="2141863"/>
            <a:chExt cx="3853264" cy="1682071"/>
          </a:xfrm>
        </p:grpSpPr>
        <p:sp>
          <p:nvSpPr>
            <p:cNvPr id="58" name="Google Shape;58;p15"/>
            <p:cNvSpPr/>
            <p:nvPr/>
          </p:nvSpPr>
          <p:spPr>
            <a:xfrm>
              <a:off x="3190380" y="2732119"/>
              <a:ext cx="93023" cy="502014"/>
            </a:xfrm>
            <a:custGeom>
              <a:avLst/>
              <a:gdLst/>
              <a:ahLst/>
              <a:cxnLst/>
              <a:rect l="l" t="t" r="r" b="b"/>
              <a:pathLst>
                <a:path w="4525" h="24420" extrusionOk="0">
                  <a:moveTo>
                    <a:pt x="3334" y="0"/>
                  </a:moveTo>
                  <a:cubicBezTo>
                    <a:pt x="1500" y="0"/>
                    <a:pt x="0" y="1500"/>
                    <a:pt x="0" y="3334"/>
                  </a:cubicBezTo>
                  <a:lnTo>
                    <a:pt x="0" y="21086"/>
                  </a:lnTo>
                  <a:cubicBezTo>
                    <a:pt x="0" y="21455"/>
                    <a:pt x="72" y="21812"/>
                    <a:pt x="179" y="22146"/>
                  </a:cubicBezTo>
                  <a:cubicBezTo>
                    <a:pt x="643" y="23503"/>
                    <a:pt x="1905" y="24420"/>
                    <a:pt x="3334" y="24420"/>
                  </a:cubicBezTo>
                  <a:lnTo>
                    <a:pt x="4524" y="24420"/>
                  </a:lnTo>
                  <a:lnTo>
                    <a:pt x="4524"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3283385" y="2633474"/>
              <a:ext cx="93023" cy="699304"/>
            </a:xfrm>
            <a:custGeom>
              <a:avLst/>
              <a:gdLst/>
              <a:ahLst/>
              <a:cxnLst/>
              <a:rect l="l" t="t" r="r" b="b"/>
              <a:pathLst>
                <a:path w="4525" h="34017" extrusionOk="0">
                  <a:moveTo>
                    <a:pt x="1655" y="0"/>
                  </a:moveTo>
                  <a:cubicBezTo>
                    <a:pt x="739" y="0"/>
                    <a:pt x="0" y="738"/>
                    <a:pt x="0" y="1655"/>
                  </a:cubicBezTo>
                  <a:lnTo>
                    <a:pt x="0" y="32361"/>
                  </a:lnTo>
                  <a:cubicBezTo>
                    <a:pt x="0" y="33278"/>
                    <a:pt x="739" y="34016"/>
                    <a:pt x="1655" y="34016"/>
                  </a:cubicBezTo>
                  <a:lnTo>
                    <a:pt x="4525" y="34016"/>
                  </a:lnTo>
                  <a:lnTo>
                    <a:pt x="45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2892988" y="2141863"/>
              <a:ext cx="1156750" cy="513280"/>
            </a:xfrm>
            <a:custGeom>
              <a:avLst/>
              <a:gdLst/>
              <a:ahLst/>
              <a:cxnLst/>
              <a:rect l="l" t="t" r="r" b="b"/>
              <a:pathLst>
                <a:path w="56269" h="24968" extrusionOk="0">
                  <a:moveTo>
                    <a:pt x="0" y="0"/>
                  </a:moveTo>
                  <a:lnTo>
                    <a:pt x="25241" y="24968"/>
                  </a:lnTo>
                  <a:lnTo>
                    <a:pt x="25253" y="24968"/>
                  </a:lnTo>
                  <a:cubicBezTo>
                    <a:pt x="32504" y="22646"/>
                    <a:pt x="39886" y="20741"/>
                    <a:pt x="47196" y="19324"/>
                  </a:cubicBezTo>
                  <a:lnTo>
                    <a:pt x="47411" y="19277"/>
                  </a:lnTo>
                  <a:lnTo>
                    <a:pt x="47685" y="19229"/>
                  </a:lnTo>
                  <a:lnTo>
                    <a:pt x="48387" y="19098"/>
                  </a:lnTo>
                  <a:cubicBezTo>
                    <a:pt x="48470" y="19086"/>
                    <a:pt x="48542" y="19062"/>
                    <a:pt x="48625" y="19050"/>
                  </a:cubicBezTo>
                  <a:cubicBezTo>
                    <a:pt x="51149" y="18574"/>
                    <a:pt x="53673" y="18157"/>
                    <a:pt x="56269" y="17788"/>
                  </a:cubicBezTo>
                  <a:lnTo>
                    <a:pt x="42029" y="4608"/>
                  </a:lnTo>
                  <a:cubicBezTo>
                    <a:pt x="38826" y="1632"/>
                    <a:pt x="34635" y="0"/>
                    <a:pt x="302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2892988" y="3310633"/>
              <a:ext cx="1156750" cy="513300"/>
            </a:xfrm>
            <a:custGeom>
              <a:avLst/>
              <a:gdLst/>
              <a:ahLst/>
              <a:cxnLst/>
              <a:rect l="l" t="t" r="r" b="b"/>
              <a:pathLst>
                <a:path w="56269" h="24969" extrusionOk="0">
                  <a:moveTo>
                    <a:pt x="25241" y="1"/>
                  </a:moveTo>
                  <a:lnTo>
                    <a:pt x="0" y="24968"/>
                  </a:lnTo>
                  <a:lnTo>
                    <a:pt x="30266" y="24968"/>
                  </a:lnTo>
                  <a:cubicBezTo>
                    <a:pt x="34635" y="24968"/>
                    <a:pt x="38826" y="23337"/>
                    <a:pt x="42029" y="20360"/>
                  </a:cubicBezTo>
                  <a:lnTo>
                    <a:pt x="56269" y="7180"/>
                  </a:lnTo>
                  <a:cubicBezTo>
                    <a:pt x="53673" y="6811"/>
                    <a:pt x="51149" y="6394"/>
                    <a:pt x="48625" y="5918"/>
                  </a:cubicBezTo>
                  <a:cubicBezTo>
                    <a:pt x="48542" y="5906"/>
                    <a:pt x="48470" y="5882"/>
                    <a:pt x="48387" y="5870"/>
                  </a:cubicBezTo>
                  <a:lnTo>
                    <a:pt x="47685" y="5739"/>
                  </a:lnTo>
                  <a:lnTo>
                    <a:pt x="47411" y="5692"/>
                  </a:lnTo>
                  <a:lnTo>
                    <a:pt x="47196" y="5644"/>
                  </a:lnTo>
                  <a:cubicBezTo>
                    <a:pt x="39886" y="4227"/>
                    <a:pt x="32504" y="2310"/>
                    <a:pt x="252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5829447" y="2691241"/>
              <a:ext cx="544136" cy="583771"/>
            </a:xfrm>
            <a:custGeom>
              <a:avLst/>
              <a:gdLst/>
              <a:ahLst/>
              <a:cxnLst/>
              <a:rect l="l" t="t" r="r" b="b"/>
              <a:pathLst>
                <a:path w="26469" h="28397" extrusionOk="0">
                  <a:moveTo>
                    <a:pt x="1" y="0"/>
                  </a:moveTo>
                  <a:lnTo>
                    <a:pt x="1" y="28396"/>
                  </a:lnTo>
                  <a:cubicBezTo>
                    <a:pt x="7597" y="25717"/>
                    <a:pt x="15217" y="22539"/>
                    <a:pt x="22670" y="18812"/>
                  </a:cubicBezTo>
                  <a:cubicBezTo>
                    <a:pt x="26468" y="16907"/>
                    <a:pt x="26468" y="11501"/>
                    <a:pt x="22670" y="9596"/>
                  </a:cubicBezTo>
                  <a:cubicBezTo>
                    <a:pt x="15217" y="5858"/>
                    <a:pt x="7597" y="2679"/>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 name="Google Shape;63;p15"/>
            <p:cNvSpPr/>
            <p:nvPr/>
          </p:nvSpPr>
          <p:spPr>
            <a:xfrm>
              <a:off x="3364898" y="2531406"/>
              <a:ext cx="455513" cy="903440"/>
            </a:xfrm>
            <a:custGeom>
              <a:avLst/>
              <a:gdLst/>
              <a:ahLst/>
              <a:cxnLst/>
              <a:rect l="l" t="t" r="r" b="b"/>
              <a:pathLst>
                <a:path w="22158" h="43947" extrusionOk="0">
                  <a:moveTo>
                    <a:pt x="22158" y="0"/>
                  </a:moveTo>
                  <a:cubicBezTo>
                    <a:pt x="14443" y="1405"/>
                    <a:pt x="6763" y="3001"/>
                    <a:pt x="0" y="4489"/>
                  </a:cubicBezTo>
                  <a:lnTo>
                    <a:pt x="0" y="39469"/>
                  </a:lnTo>
                  <a:cubicBezTo>
                    <a:pt x="6763" y="40958"/>
                    <a:pt x="14443" y="42553"/>
                    <a:pt x="22158" y="43946"/>
                  </a:cubicBezTo>
                  <a:lnTo>
                    <a:pt x="22158" y="43910"/>
                  </a:lnTo>
                  <a:lnTo>
                    <a:pt x="22158"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 name="Google Shape;64;p15"/>
            <p:cNvSpPr/>
            <p:nvPr/>
          </p:nvSpPr>
          <p:spPr>
            <a:xfrm>
              <a:off x="3820403" y="2458715"/>
              <a:ext cx="505221" cy="1048823"/>
            </a:xfrm>
            <a:custGeom>
              <a:avLst/>
              <a:gdLst/>
              <a:ahLst/>
              <a:cxnLst/>
              <a:rect l="l" t="t" r="r" b="b"/>
              <a:pathLst>
                <a:path w="24576" h="51019" extrusionOk="0">
                  <a:moveTo>
                    <a:pt x="24575" y="0"/>
                  </a:moveTo>
                  <a:cubicBezTo>
                    <a:pt x="17170" y="667"/>
                    <a:pt x="8561" y="1988"/>
                    <a:pt x="1" y="3536"/>
                  </a:cubicBezTo>
                  <a:lnTo>
                    <a:pt x="1" y="47446"/>
                  </a:lnTo>
                  <a:lnTo>
                    <a:pt x="1" y="47482"/>
                  </a:lnTo>
                  <a:cubicBezTo>
                    <a:pt x="8561" y="49042"/>
                    <a:pt x="17170" y="50352"/>
                    <a:pt x="24575" y="51018"/>
                  </a:cubicBezTo>
                  <a:lnTo>
                    <a:pt x="24575" y="0"/>
                  </a:ln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 name="Google Shape;65;p15"/>
            <p:cNvSpPr/>
            <p:nvPr/>
          </p:nvSpPr>
          <p:spPr>
            <a:xfrm>
              <a:off x="4325617" y="2449042"/>
              <a:ext cx="504954" cy="1068168"/>
            </a:xfrm>
            <a:custGeom>
              <a:avLst/>
              <a:gdLst/>
              <a:ahLst/>
              <a:cxnLst/>
              <a:rect l="l" t="t" r="r" b="b"/>
              <a:pathLst>
                <a:path w="24563" h="51960" extrusionOk="0">
                  <a:moveTo>
                    <a:pt x="9156" y="1"/>
                  </a:moveTo>
                  <a:cubicBezTo>
                    <a:pt x="6418" y="1"/>
                    <a:pt x="3322" y="167"/>
                    <a:pt x="0" y="465"/>
                  </a:cubicBezTo>
                  <a:lnTo>
                    <a:pt x="0" y="51483"/>
                  </a:lnTo>
                  <a:cubicBezTo>
                    <a:pt x="3322" y="51781"/>
                    <a:pt x="6418" y="51960"/>
                    <a:pt x="9156" y="51960"/>
                  </a:cubicBezTo>
                  <a:cubicBezTo>
                    <a:pt x="13859" y="51960"/>
                    <a:pt x="19038" y="51698"/>
                    <a:pt x="24563" y="51150"/>
                  </a:cubicBezTo>
                  <a:lnTo>
                    <a:pt x="24563" y="798"/>
                  </a:lnTo>
                  <a:cubicBezTo>
                    <a:pt x="19038" y="263"/>
                    <a:pt x="13859" y="1"/>
                    <a:pt x="9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 name="Google Shape;66;p15"/>
            <p:cNvSpPr/>
            <p:nvPr/>
          </p:nvSpPr>
          <p:spPr>
            <a:xfrm>
              <a:off x="4828604" y="2465694"/>
              <a:ext cx="504974" cy="1034865"/>
            </a:xfrm>
            <a:custGeom>
              <a:avLst/>
              <a:gdLst/>
              <a:ahLst/>
              <a:cxnLst/>
              <a:rect l="l" t="t" r="r" b="b"/>
              <a:pathLst>
                <a:path w="24564" h="50340" extrusionOk="0">
                  <a:moveTo>
                    <a:pt x="1" y="0"/>
                  </a:moveTo>
                  <a:lnTo>
                    <a:pt x="1" y="50340"/>
                  </a:lnTo>
                  <a:cubicBezTo>
                    <a:pt x="7633" y="49578"/>
                    <a:pt x="15931" y="48268"/>
                    <a:pt x="24563" y="46339"/>
                  </a:cubicBezTo>
                  <a:lnTo>
                    <a:pt x="24563" y="4001"/>
                  </a:lnTo>
                  <a:cubicBezTo>
                    <a:pt x="15931" y="2060"/>
                    <a:pt x="7633" y="75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 name="Google Shape;67;p15"/>
            <p:cNvSpPr/>
            <p:nvPr/>
          </p:nvSpPr>
          <p:spPr>
            <a:xfrm>
              <a:off x="5330609" y="2547924"/>
              <a:ext cx="501767" cy="870405"/>
            </a:xfrm>
            <a:custGeom>
              <a:avLst/>
              <a:gdLst/>
              <a:ahLst/>
              <a:cxnLst/>
              <a:rect l="l" t="t" r="r" b="b"/>
              <a:pathLst>
                <a:path w="24408" h="42340" extrusionOk="0">
                  <a:moveTo>
                    <a:pt x="0" y="1"/>
                  </a:moveTo>
                  <a:lnTo>
                    <a:pt x="0" y="42339"/>
                  </a:lnTo>
                  <a:cubicBezTo>
                    <a:pt x="7894" y="40577"/>
                    <a:pt x="16050" y="38291"/>
                    <a:pt x="24229" y="35410"/>
                  </a:cubicBezTo>
                  <a:cubicBezTo>
                    <a:pt x="24277" y="35398"/>
                    <a:pt x="24265" y="35374"/>
                    <a:pt x="24408" y="35362"/>
                  </a:cubicBezTo>
                  <a:lnTo>
                    <a:pt x="24408" y="6966"/>
                  </a:lnTo>
                  <a:cubicBezTo>
                    <a:pt x="24265" y="6954"/>
                    <a:pt x="24277" y="6942"/>
                    <a:pt x="24229" y="6918"/>
                  </a:cubicBezTo>
                  <a:cubicBezTo>
                    <a:pt x="16050" y="4049"/>
                    <a:pt x="7894" y="1763"/>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 name="Google Shape;68;p15"/>
            <p:cNvSpPr/>
            <p:nvPr/>
          </p:nvSpPr>
          <p:spPr>
            <a:xfrm rot="5400000">
              <a:off x="2594207" y="2667746"/>
              <a:ext cx="482987" cy="630761"/>
            </a:xfrm>
            <a:custGeom>
              <a:avLst/>
              <a:gdLst/>
              <a:ahLst/>
              <a:cxnLst/>
              <a:rect l="l" t="t" r="r" b="b"/>
              <a:pathLst>
                <a:path w="19823" h="25888" extrusionOk="0">
                  <a:moveTo>
                    <a:pt x="9356" y="1"/>
                  </a:moveTo>
                  <a:cubicBezTo>
                    <a:pt x="9349" y="1"/>
                    <a:pt x="9342" y="1"/>
                    <a:pt x="9335" y="1"/>
                  </a:cubicBezTo>
                  <a:cubicBezTo>
                    <a:pt x="2823" y="1"/>
                    <a:pt x="1" y="4108"/>
                    <a:pt x="13" y="8204"/>
                  </a:cubicBezTo>
                  <a:cubicBezTo>
                    <a:pt x="25" y="13872"/>
                    <a:pt x="2977" y="14562"/>
                    <a:pt x="4359" y="21492"/>
                  </a:cubicBezTo>
                  <a:cubicBezTo>
                    <a:pt x="4436" y="21901"/>
                    <a:pt x="4646" y="22097"/>
                    <a:pt x="4844" y="22097"/>
                  </a:cubicBezTo>
                  <a:cubicBezTo>
                    <a:pt x="5045" y="22097"/>
                    <a:pt x="5234" y="21898"/>
                    <a:pt x="5263" y="21515"/>
                  </a:cubicBezTo>
                  <a:cubicBezTo>
                    <a:pt x="5507" y="18402"/>
                    <a:pt x="6880" y="17284"/>
                    <a:pt x="8156" y="17284"/>
                  </a:cubicBezTo>
                  <a:cubicBezTo>
                    <a:pt x="8875" y="17284"/>
                    <a:pt x="9564" y="17640"/>
                    <a:pt x="10002" y="18194"/>
                  </a:cubicBezTo>
                  <a:cubicBezTo>
                    <a:pt x="11502" y="20075"/>
                    <a:pt x="10788" y="23004"/>
                    <a:pt x="9609" y="25337"/>
                  </a:cubicBezTo>
                  <a:cubicBezTo>
                    <a:pt x="9506" y="25563"/>
                    <a:pt x="9661" y="25887"/>
                    <a:pt x="9851" y="25887"/>
                  </a:cubicBezTo>
                  <a:cubicBezTo>
                    <a:pt x="9881" y="25887"/>
                    <a:pt x="9912" y="25879"/>
                    <a:pt x="9943" y="25861"/>
                  </a:cubicBezTo>
                  <a:cubicBezTo>
                    <a:pt x="12455" y="24409"/>
                    <a:pt x="17336" y="19610"/>
                    <a:pt x="18336" y="13633"/>
                  </a:cubicBezTo>
                  <a:cubicBezTo>
                    <a:pt x="19823" y="4739"/>
                    <a:pt x="14955" y="1"/>
                    <a:pt x="9356" y="1"/>
                  </a:cubicBezTo>
                  <a:close/>
                </a:path>
              </a:pathLst>
            </a:custGeom>
            <a:gradFill>
              <a:gsLst>
                <a:gs pos="0">
                  <a:srgbClr val="FCBD24"/>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Picture 2" descr="IDEAS? What Should We Do N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sp>
        <p:nvSpPr>
          <p:cNvPr id="18" name="Google Shape;56;p15"/>
          <p:cNvSpPr txBox="1">
            <a:spLocks noGrp="1"/>
          </p:cNvSpPr>
          <p:nvPr>
            <p:ph type="subTitle" idx="1"/>
          </p:nvPr>
        </p:nvSpPr>
        <p:spPr>
          <a:xfrm>
            <a:off x="1999769" y="2892859"/>
            <a:ext cx="2240094" cy="657226"/>
          </a:xfrm>
          <a:prstGeom prst="rect">
            <a:avLst/>
          </a:prstGeom>
        </p:spPr>
        <p:txBody>
          <a:bodyPr spcFirstLastPara="1" wrap="square" lIns="91425" tIns="91425" rIns="91425" bIns="91425" anchor="ctr" anchorCtr="0">
            <a:noAutofit/>
          </a:bodyPr>
          <a:lstStyle/>
          <a:p>
            <a:r>
              <a:rPr lang="en-US" sz="1500" dirty="0" err="1" smtClean="0">
                <a:solidFill>
                  <a:schemeClr val="accent6"/>
                </a:solidFill>
              </a:rPr>
              <a:t>Yassir</a:t>
            </a:r>
            <a:r>
              <a:rPr lang="en-US" sz="1500" dirty="0" smtClean="0">
                <a:solidFill>
                  <a:schemeClr val="accent6"/>
                </a:solidFill>
              </a:rPr>
              <a:t> </a:t>
            </a:r>
            <a:r>
              <a:rPr lang="en-US" sz="1500" dirty="0">
                <a:solidFill>
                  <a:schemeClr val="accent6"/>
                </a:solidFill>
              </a:rPr>
              <a:t>AZELMAD</a:t>
            </a:r>
          </a:p>
          <a:p>
            <a:r>
              <a:rPr lang="en-US" sz="1500" dirty="0" smtClean="0">
                <a:solidFill>
                  <a:schemeClr val="accent6"/>
                </a:solidFill>
              </a:rPr>
              <a:t>24 </a:t>
            </a:r>
            <a:r>
              <a:rPr lang="en-US" sz="1500" dirty="0">
                <a:solidFill>
                  <a:schemeClr val="accent6"/>
                </a:solidFill>
              </a:rPr>
              <a:t>November </a:t>
            </a:r>
            <a:r>
              <a:rPr lang="en-US" sz="1500" dirty="0" smtClean="0">
                <a:solidFill>
                  <a:schemeClr val="accent6"/>
                </a:solidFill>
              </a:rPr>
              <a:t>2022</a:t>
            </a:r>
            <a:endParaRPr lang="en-US" sz="1500" dirty="0">
              <a:solidFill>
                <a:schemeClr val="accent6"/>
              </a:solidFill>
            </a:endParaRPr>
          </a:p>
        </p:txBody>
      </p:sp>
      <p:pic>
        <p:nvPicPr>
          <p:cNvPr id="19" name="Imag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622" y="2755754"/>
            <a:ext cx="1021898" cy="976148"/>
          </a:xfrm>
          <a:prstGeom prst="rect">
            <a:avLst/>
          </a:prstGeom>
          <a:ln>
            <a:noFill/>
          </a:ln>
          <a:effectLst>
            <a:softEdge rad="112500"/>
          </a:effectLst>
        </p:spPr>
      </p:pic>
      <p:pic>
        <p:nvPicPr>
          <p:cNvPr id="20" name="Picture 14" descr="Ibm Logo Png - Ibm Logo White Vector, Transparent Png - 3282x1325(#4569767)  - PngFi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941" y="4355449"/>
            <a:ext cx="1200884" cy="54182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Fichier:SpaceX-Logo.svg — Wikipédi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9485" y="4396337"/>
            <a:ext cx="3268413" cy="403104"/>
          </a:xfrm>
          <a:prstGeom prst="rect">
            <a:avLst/>
          </a:prstGeom>
          <a:noFill/>
          <a:extLst>
            <a:ext uri="{909E8E84-426E-40DD-AFC4-6F175D3DCCD1}">
              <a14:hiddenFill xmlns:a14="http://schemas.microsoft.com/office/drawing/2010/main">
                <a:solidFill>
                  <a:srgbClr val="FFFFFF"/>
                </a:solidFill>
              </a14:hiddenFill>
            </a:ext>
          </a:extLst>
        </p:spPr>
      </p:pic>
      <p:sp>
        <p:nvSpPr>
          <p:cNvPr id="22" name="ZoneTexte 21"/>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469005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598758" y="1796300"/>
            <a:ext cx="4307960" cy="87880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accent6"/>
                </a:solidFill>
              </a:rPr>
              <a:t>Methodology</a:t>
            </a:r>
            <a:endParaRPr dirty="0">
              <a:solidFill>
                <a:schemeClr val="accent6"/>
              </a:solidFill>
            </a:endParaRPr>
          </a:p>
        </p:txBody>
      </p:sp>
      <p:sp>
        <p:nvSpPr>
          <p:cNvPr id="56" name="Google Shape;56;p15"/>
          <p:cNvSpPr txBox="1">
            <a:spLocks noGrp="1"/>
          </p:cNvSpPr>
          <p:nvPr>
            <p:ph type="subTitle" idx="1"/>
          </p:nvPr>
        </p:nvSpPr>
        <p:spPr>
          <a:xfrm>
            <a:off x="512644" y="2659159"/>
            <a:ext cx="2240094" cy="453621"/>
          </a:xfrm>
          <a:prstGeom prst="rect">
            <a:avLst/>
          </a:prstGeom>
        </p:spPr>
        <p:txBody>
          <a:bodyPr spcFirstLastPara="1" wrap="square" lIns="91425" tIns="91425" rIns="91425" bIns="91425" anchor="ctr" anchorCtr="0">
            <a:noAutofit/>
          </a:bodyPr>
          <a:lstStyle/>
          <a:p>
            <a:r>
              <a:rPr lang="en-US" sz="1500" dirty="0" smtClean="0">
                <a:solidFill>
                  <a:schemeClr val="accent6"/>
                </a:solidFill>
              </a:rPr>
              <a:t>Section 1</a:t>
            </a:r>
            <a:endParaRPr lang="en-US" sz="1500" dirty="0">
              <a:solidFill>
                <a:schemeClr val="accent6"/>
              </a:solidFill>
            </a:endParaRPr>
          </a:p>
        </p:txBody>
      </p:sp>
      <p:grpSp>
        <p:nvGrpSpPr>
          <p:cNvPr id="57" name="Google Shape;57;p15"/>
          <p:cNvGrpSpPr/>
          <p:nvPr/>
        </p:nvGrpSpPr>
        <p:grpSpPr>
          <a:xfrm rot="-3885513">
            <a:off x="3690205" y="-824178"/>
            <a:ext cx="7721278" cy="3370581"/>
            <a:chOff x="2520320" y="2141863"/>
            <a:chExt cx="3853264" cy="1682071"/>
          </a:xfrm>
        </p:grpSpPr>
        <p:sp>
          <p:nvSpPr>
            <p:cNvPr id="58" name="Google Shape;58;p15"/>
            <p:cNvSpPr/>
            <p:nvPr/>
          </p:nvSpPr>
          <p:spPr>
            <a:xfrm>
              <a:off x="3190380" y="2732119"/>
              <a:ext cx="93023" cy="502014"/>
            </a:xfrm>
            <a:custGeom>
              <a:avLst/>
              <a:gdLst/>
              <a:ahLst/>
              <a:cxnLst/>
              <a:rect l="l" t="t" r="r" b="b"/>
              <a:pathLst>
                <a:path w="4525" h="24420" extrusionOk="0">
                  <a:moveTo>
                    <a:pt x="3334" y="0"/>
                  </a:moveTo>
                  <a:cubicBezTo>
                    <a:pt x="1500" y="0"/>
                    <a:pt x="0" y="1500"/>
                    <a:pt x="0" y="3334"/>
                  </a:cubicBezTo>
                  <a:lnTo>
                    <a:pt x="0" y="21086"/>
                  </a:lnTo>
                  <a:cubicBezTo>
                    <a:pt x="0" y="21455"/>
                    <a:pt x="72" y="21812"/>
                    <a:pt x="179" y="22146"/>
                  </a:cubicBezTo>
                  <a:cubicBezTo>
                    <a:pt x="643" y="23503"/>
                    <a:pt x="1905" y="24420"/>
                    <a:pt x="3334" y="24420"/>
                  </a:cubicBezTo>
                  <a:lnTo>
                    <a:pt x="4524" y="24420"/>
                  </a:lnTo>
                  <a:lnTo>
                    <a:pt x="4524"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3283385" y="2633474"/>
              <a:ext cx="93023" cy="699304"/>
            </a:xfrm>
            <a:custGeom>
              <a:avLst/>
              <a:gdLst/>
              <a:ahLst/>
              <a:cxnLst/>
              <a:rect l="l" t="t" r="r" b="b"/>
              <a:pathLst>
                <a:path w="4525" h="34017" extrusionOk="0">
                  <a:moveTo>
                    <a:pt x="1655" y="0"/>
                  </a:moveTo>
                  <a:cubicBezTo>
                    <a:pt x="739" y="0"/>
                    <a:pt x="0" y="738"/>
                    <a:pt x="0" y="1655"/>
                  </a:cubicBezTo>
                  <a:lnTo>
                    <a:pt x="0" y="32361"/>
                  </a:lnTo>
                  <a:cubicBezTo>
                    <a:pt x="0" y="33278"/>
                    <a:pt x="739" y="34016"/>
                    <a:pt x="1655" y="34016"/>
                  </a:cubicBezTo>
                  <a:lnTo>
                    <a:pt x="4525" y="34016"/>
                  </a:lnTo>
                  <a:lnTo>
                    <a:pt x="45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2892988" y="2141863"/>
              <a:ext cx="1156750" cy="513280"/>
            </a:xfrm>
            <a:custGeom>
              <a:avLst/>
              <a:gdLst/>
              <a:ahLst/>
              <a:cxnLst/>
              <a:rect l="l" t="t" r="r" b="b"/>
              <a:pathLst>
                <a:path w="56269" h="24968" extrusionOk="0">
                  <a:moveTo>
                    <a:pt x="0" y="0"/>
                  </a:moveTo>
                  <a:lnTo>
                    <a:pt x="25241" y="24968"/>
                  </a:lnTo>
                  <a:lnTo>
                    <a:pt x="25253" y="24968"/>
                  </a:lnTo>
                  <a:cubicBezTo>
                    <a:pt x="32504" y="22646"/>
                    <a:pt x="39886" y="20741"/>
                    <a:pt x="47196" y="19324"/>
                  </a:cubicBezTo>
                  <a:lnTo>
                    <a:pt x="47411" y="19277"/>
                  </a:lnTo>
                  <a:lnTo>
                    <a:pt x="47685" y="19229"/>
                  </a:lnTo>
                  <a:lnTo>
                    <a:pt x="48387" y="19098"/>
                  </a:lnTo>
                  <a:cubicBezTo>
                    <a:pt x="48470" y="19086"/>
                    <a:pt x="48542" y="19062"/>
                    <a:pt x="48625" y="19050"/>
                  </a:cubicBezTo>
                  <a:cubicBezTo>
                    <a:pt x="51149" y="18574"/>
                    <a:pt x="53673" y="18157"/>
                    <a:pt x="56269" y="17788"/>
                  </a:cubicBezTo>
                  <a:lnTo>
                    <a:pt x="42029" y="4608"/>
                  </a:lnTo>
                  <a:cubicBezTo>
                    <a:pt x="38826" y="1632"/>
                    <a:pt x="34635" y="0"/>
                    <a:pt x="302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2892988" y="3310633"/>
              <a:ext cx="1156750" cy="513300"/>
            </a:xfrm>
            <a:custGeom>
              <a:avLst/>
              <a:gdLst/>
              <a:ahLst/>
              <a:cxnLst/>
              <a:rect l="l" t="t" r="r" b="b"/>
              <a:pathLst>
                <a:path w="56269" h="24969" extrusionOk="0">
                  <a:moveTo>
                    <a:pt x="25241" y="1"/>
                  </a:moveTo>
                  <a:lnTo>
                    <a:pt x="0" y="24968"/>
                  </a:lnTo>
                  <a:lnTo>
                    <a:pt x="30266" y="24968"/>
                  </a:lnTo>
                  <a:cubicBezTo>
                    <a:pt x="34635" y="24968"/>
                    <a:pt x="38826" y="23337"/>
                    <a:pt x="42029" y="20360"/>
                  </a:cubicBezTo>
                  <a:lnTo>
                    <a:pt x="56269" y="7180"/>
                  </a:lnTo>
                  <a:cubicBezTo>
                    <a:pt x="53673" y="6811"/>
                    <a:pt x="51149" y="6394"/>
                    <a:pt x="48625" y="5918"/>
                  </a:cubicBezTo>
                  <a:cubicBezTo>
                    <a:pt x="48542" y="5906"/>
                    <a:pt x="48470" y="5882"/>
                    <a:pt x="48387" y="5870"/>
                  </a:cubicBezTo>
                  <a:lnTo>
                    <a:pt x="47685" y="5739"/>
                  </a:lnTo>
                  <a:lnTo>
                    <a:pt x="47411" y="5692"/>
                  </a:lnTo>
                  <a:lnTo>
                    <a:pt x="47196" y="5644"/>
                  </a:lnTo>
                  <a:cubicBezTo>
                    <a:pt x="39886" y="4227"/>
                    <a:pt x="32504" y="2310"/>
                    <a:pt x="252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5829447" y="2691241"/>
              <a:ext cx="544136" cy="583771"/>
            </a:xfrm>
            <a:custGeom>
              <a:avLst/>
              <a:gdLst/>
              <a:ahLst/>
              <a:cxnLst/>
              <a:rect l="l" t="t" r="r" b="b"/>
              <a:pathLst>
                <a:path w="26469" h="28397" extrusionOk="0">
                  <a:moveTo>
                    <a:pt x="1" y="0"/>
                  </a:moveTo>
                  <a:lnTo>
                    <a:pt x="1" y="28396"/>
                  </a:lnTo>
                  <a:cubicBezTo>
                    <a:pt x="7597" y="25717"/>
                    <a:pt x="15217" y="22539"/>
                    <a:pt x="22670" y="18812"/>
                  </a:cubicBezTo>
                  <a:cubicBezTo>
                    <a:pt x="26468" y="16907"/>
                    <a:pt x="26468" y="11501"/>
                    <a:pt x="22670" y="9596"/>
                  </a:cubicBezTo>
                  <a:cubicBezTo>
                    <a:pt x="15217" y="5858"/>
                    <a:pt x="7597" y="2679"/>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 name="Google Shape;63;p15"/>
            <p:cNvSpPr/>
            <p:nvPr/>
          </p:nvSpPr>
          <p:spPr>
            <a:xfrm>
              <a:off x="3364898" y="2531406"/>
              <a:ext cx="455513" cy="903440"/>
            </a:xfrm>
            <a:custGeom>
              <a:avLst/>
              <a:gdLst/>
              <a:ahLst/>
              <a:cxnLst/>
              <a:rect l="l" t="t" r="r" b="b"/>
              <a:pathLst>
                <a:path w="22158" h="43947" extrusionOk="0">
                  <a:moveTo>
                    <a:pt x="22158" y="0"/>
                  </a:moveTo>
                  <a:cubicBezTo>
                    <a:pt x="14443" y="1405"/>
                    <a:pt x="6763" y="3001"/>
                    <a:pt x="0" y="4489"/>
                  </a:cubicBezTo>
                  <a:lnTo>
                    <a:pt x="0" y="39469"/>
                  </a:lnTo>
                  <a:cubicBezTo>
                    <a:pt x="6763" y="40958"/>
                    <a:pt x="14443" y="42553"/>
                    <a:pt x="22158" y="43946"/>
                  </a:cubicBezTo>
                  <a:lnTo>
                    <a:pt x="22158" y="43910"/>
                  </a:lnTo>
                  <a:lnTo>
                    <a:pt x="22158"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 name="Google Shape;64;p15"/>
            <p:cNvSpPr/>
            <p:nvPr/>
          </p:nvSpPr>
          <p:spPr>
            <a:xfrm>
              <a:off x="3820403" y="2458715"/>
              <a:ext cx="505221" cy="1048823"/>
            </a:xfrm>
            <a:custGeom>
              <a:avLst/>
              <a:gdLst/>
              <a:ahLst/>
              <a:cxnLst/>
              <a:rect l="l" t="t" r="r" b="b"/>
              <a:pathLst>
                <a:path w="24576" h="51019" extrusionOk="0">
                  <a:moveTo>
                    <a:pt x="24575" y="0"/>
                  </a:moveTo>
                  <a:cubicBezTo>
                    <a:pt x="17170" y="667"/>
                    <a:pt x="8561" y="1988"/>
                    <a:pt x="1" y="3536"/>
                  </a:cubicBezTo>
                  <a:lnTo>
                    <a:pt x="1" y="47446"/>
                  </a:lnTo>
                  <a:lnTo>
                    <a:pt x="1" y="47482"/>
                  </a:lnTo>
                  <a:cubicBezTo>
                    <a:pt x="8561" y="49042"/>
                    <a:pt x="17170" y="50352"/>
                    <a:pt x="24575" y="51018"/>
                  </a:cubicBezTo>
                  <a:lnTo>
                    <a:pt x="24575" y="0"/>
                  </a:ln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 name="Google Shape;65;p15"/>
            <p:cNvSpPr/>
            <p:nvPr/>
          </p:nvSpPr>
          <p:spPr>
            <a:xfrm>
              <a:off x="4325617" y="2449042"/>
              <a:ext cx="504954" cy="1068168"/>
            </a:xfrm>
            <a:custGeom>
              <a:avLst/>
              <a:gdLst/>
              <a:ahLst/>
              <a:cxnLst/>
              <a:rect l="l" t="t" r="r" b="b"/>
              <a:pathLst>
                <a:path w="24563" h="51960" extrusionOk="0">
                  <a:moveTo>
                    <a:pt x="9156" y="1"/>
                  </a:moveTo>
                  <a:cubicBezTo>
                    <a:pt x="6418" y="1"/>
                    <a:pt x="3322" y="167"/>
                    <a:pt x="0" y="465"/>
                  </a:cubicBezTo>
                  <a:lnTo>
                    <a:pt x="0" y="51483"/>
                  </a:lnTo>
                  <a:cubicBezTo>
                    <a:pt x="3322" y="51781"/>
                    <a:pt x="6418" y="51960"/>
                    <a:pt x="9156" y="51960"/>
                  </a:cubicBezTo>
                  <a:cubicBezTo>
                    <a:pt x="13859" y="51960"/>
                    <a:pt x="19038" y="51698"/>
                    <a:pt x="24563" y="51150"/>
                  </a:cubicBezTo>
                  <a:lnTo>
                    <a:pt x="24563" y="798"/>
                  </a:lnTo>
                  <a:cubicBezTo>
                    <a:pt x="19038" y="263"/>
                    <a:pt x="13859" y="1"/>
                    <a:pt x="9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 name="Google Shape;66;p15"/>
            <p:cNvSpPr/>
            <p:nvPr/>
          </p:nvSpPr>
          <p:spPr>
            <a:xfrm>
              <a:off x="4828604" y="2465694"/>
              <a:ext cx="504974" cy="1034865"/>
            </a:xfrm>
            <a:custGeom>
              <a:avLst/>
              <a:gdLst/>
              <a:ahLst/>
              <a:cxnLst/>
              <a:rect l="l" t="t" r="r" b="b"/>
              <a:pathLst>
                <a:path w="24564" h="50340" extrusionOk="0">
                  <a:moveTo>
                    <a:pt x="1" y="0"/>
                  </a:moveTo>
                  <a:lnTo>
                    <a:pt x="1" y="50340"/>
                  </a:lnTo>
                  <a:cubicBezTo>
                    <a:pt x="7633" y="49578"/>
                    <a:pt x="15931" y="48268"/>
                    <a:pt x="24563" y="46339"/>
                  </a:cubicBezTo>
                  <a:lnTo>
                    <a:pt x="24563" y="4001"/>
                  </a:lnTo>
                  <a:cubicBezTo>
                    <a:pt x="15931" y="2060"/>
                    <a:pt x="7633" y="75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 name="Google Shape;67;p15"/>
            <p:cNvSpPr/>
            <p:nvPr/>
          </p:nvSpPr>
          <p:spPr>
            <a:xfrm>
              <a:off x="5330609" y="2547924"/>
              <a:ext cx="501767" cy="870405"/>
            </a:xfrm>
            <a:custGeom>
              <a:avLst/>
              <a:gdLst/>
              <a:ahLst/>
              <a:cxnLst/>
              <a:rect l="l" t="t" r="r" b="b"/>
              <a:pathLst>
                <a:path w="24408" h="42340" extrusionOk="0">
                  <a:moveTo>
                    <a:pt x="0" y="1"/>
                  </a:moveTo>
                  <a:lnTo>
                    <a:pt x="0" y="42339"/>
                  </a:lnTo>
                  <a:cubicBezTo>
                    <a:pt x="7894" y="40577"/>
                    <a:pt x="16050" y="38291"/>
                    <a:pt x="24229" y="35410"/>
                  </a:cubicBezTo>
                  <a:cubicBezTo>
                    <a:pt x="24277" y="35398"/>
                    <a:pt x="24265" y="35374"/>
                    <a:pt x="24408" y="35362"/>
                  </a:cubicBezTo>
                  <a:lnTo>
                    <a:pt x="24408" y="6966"/>
                  </a:lnTo>
                  <a:cubicBezTo>
                    <a:pt x="24265" y="6954"/>
                    <a:pt x="24277" y="6942"/>
                    <a:pt x="24229" y="6918"/>
                  </a:cubicBezTo>
                  <a:cubicBezTo>
                    <a:pt x="16050" y="4049"/>
                    <a:pt x="7894" y="1763"/>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 name="Google Shape;68;p15"/>
            <p:cNvSpPr/>
            <p:nvPr/>
          </p:nvSpPr>
          <p:spPr>
            <a:xfrm rot="5400000">
              <a:off x="2594207" y="2667746"/>
              <a:ext cx="482987" cy="630761"/>
            </a:xfrm>
            <a:custGeom>
              <a:avLst/>
              <a:gdLst/>
              <a:ahLst/>
              <a:cxnLst/>
              <a:rect l="l" t="t" r="r" b="b"/>
              <a:pathLst>
                <a:path w="19823" h="25888" extrusionOk="0">
                  <a:moveTo>
                    <a:pt x="9356" y="1"/>
                  </a:moveTo>
                  <a:cubicBezTo>
                    <a:pt x="9349" y="1"/>
                    <a:pt x="9342" y="1"/>
                    <a:pt x="9335" y="1"/>
                  </a:cubicBezTo>
                  <a:cubicBezTo>
                    <a:pt x="2823" y="1"/>
                    <a:pt x="1" y="4108"/>
                    <a:pt x="13" y="8204"/>
                  </a:cubicBezTo>
                  <a:cubicBezTo>
                    <a:pt x="25" y="13872"/>
                    <a:pt x="2977" y="14562"/>
                    <a:pt x="4359" y="21492"/>
                  </a:cubicBezTo>
                  <a:cubicBezTo>
                    <a:pt x="4436" y="21901"/>
                    <a:pt x="4646" y="22097"/>
                    <a:pt x="4844" y="22097"/>
                  </a:cubicBezTo>
                  <a:cubicBezTo>
                    <a:pt x="5045" y="22097"/>
                    <a:pt x="5234" y="21898"/>
                    <a:pt x="5263" y="21515"/>
                  </a:cubicBezTo>
                  <a:cubicBezTo>
                    <a:pt x="5507" y="18402"/>
                    <a:pt x="6880" y="17284"/>
                    <a:pt x="8156" y="17284"/>
                  </a:cubicBezTo>
                  <a:cubicBezTo>
                    <a:pt x="8875" y="17284"/>
                    <a:pt x="9564" y="17640"/>
                    <a:pt x="10002" y="18194"/>
                  </a:cubicBezTo>
                  <a:cubicBezTo>
                    <a:pt x="11502" y="20075"/>
                    <a:pt x="10788" y="23004"/>
                    <a:pt x="9609" y="25337"/>
                  </a:cubicBezTo>
                  <a:cubicBezTo>
                    <a:pt x="9506" y="25563"/>
                    <a:pt x="9661" y="25887"/>
                    <a:pt x="9851" y="25887"/>
                  </a:cubicBezTo>
                  <a:cubicBezTo>
                    <a:pt x="9881" y="25887"/>
                    <a:pt x="9912" y="25879"/>
                    <a:pt x="9943" y="25861"/>
                  </a:cubicBezTo>
                  <a:cubicBezTo>
                    <a:pt x="12455" y="24409"/>
                    <a:pt x="17336" y="19610"/>
                    <a:pt x="18336" y="13633"/>
                  </a:cubicBezTo>
                  <a:cubicBezTo>
                    <a:pt x="19823" y="4739"/>
                    <a:pt x="14955" y="1"/>
                    <a:pt x="9356" y="1"/>
                  </a:cubicBezTo>
                  <a:close/>
                </a:path>
              </a:pathLst>
            </a:custGeom>
            <a:gradFill>
              <a:gsLst>
                <a:gs pos="0">
                  <a:srgbClr val="FCBD24"/>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 name="Picture 2" descr="IDEAS? What Should We Do N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sp>
        <p:nvSpPr>
          <p:cNvPr id="32" name="ZoneTexte 31"/>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18591148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34" name="Google Shape;634;p26"/>
          <p:cNvSpPr txBox="1">
            <a:spLocks noGrp="1"/>
          </p:cNvSpPr>
          <p:nvPr>
            <p:ph type="title"/>
          </p:nvPr>
        </p:nvSpPr>
        <p:spPr>
          <a:xfrm>
            <a:off x="602297" y="206095"/>
            <a:ext cx="7708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smtClean="0">
                <a:solidFill>
                  <a:srgbClr val="23295F"/>
                </a:solidFill>
              </a:rPr>
              <a:t>Methodology</a:t>
            </a:r>
            <a:endParaRPr dirty="0">
              <a:solidFill>
                <a:srgbClr val="23295F"/>
              </a:solidFill>
            </a:endParaRPr>
          </a:p>
        </p:txBody>
      </p:sp>
      <p:cxnSp>
        <p:nvCxnSpPr>
          <p:cNvPr id="3" name="Connecteur droit 2"/>
          <p:cNvCxnSpPr/>
          <p:nvPr/>
        </p:nvCxnSpPr>
        <p:spPr>
          <a:xfrm flipV="1">
            <a:off x="602297" y="730274"/>
            <a:ext cx="7973890" cy="49088"/>
          </a:xfrm>
          <a:prstGeom prst="line">
            <a:avLst/>
          </a:prstGeom>
          <a:ln w="12700">
            <a:solidFill>
              <a:srgbClr val="23295F"/>
            </a:solidFill>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602296" y="941337"/>
            <a:ext cx="7973891" cy="3923125"/>
          </a:xfrm>
          <a:prstGeom prst="rect">
            <a:avLst/>
          </a:prstGeom>
          <a:noFill/>
        </p:spPr>
        <p:txBody>
          <a:bodyPr wrap="square" rtlCol="0">
            <a:spAutoFit/>
          </a:bodyPr>
          <a:lstStyle/>
          <a:p>
            <a:pPr>
              <a:spcBef>
                <a:spcPts val="1400"/>
              </a:spcBef>
            </a:pPr>
            <a:r>
              <a:rPr lang="en-US" sz="1800" b="1" dirty="0">
                <a:solidFill>
                  <a:srgbClr val="23295F"/>
                </a:solidFill>
                <a:latin typeface="Roboto"/>
                <a:ea typeface="Roboto"/>
                <a:cs typeface="Roboto"/>
              </a:rPr>
              <a:t>Executive Summary</a:t>
            </a:r>
          </a:p>
          <a:p>
            <a:pPr marL="285750" indent="-285750">
              <a:lnSpc>
                <a:spcPct val="120000"/>
              </a:lnSpc>
              <a:spcBef>
                <a:spcPts val="1400"/>
              </a:spcBef>
              <a:buFont typeface="Arial" panose="020B0604020202020204" pitchFamily="34" charset="0"/>
              <a:buChar char="•"/>
            </a:pPr>
            <a:r>
              <a:rPr lang="en-US" dirty="0">
                <a:latin typeface="Roboto"/>
                <a:ea typeface="Roboto"/>
                <a:cs typeface="Roboto"/>
              </a:rPr>
              <a:t>Data collection methodology :</a:t>
            </a:r>
          </a:p>
          <a:p>
            <a:pPr lvl="1">
              <a:lnSpc>
                <a:spcPct val="120000"/>
              </a:lnSpc>
              <a:spcBef>
                <a:spcPts val="1400"/>
              </a:spcBef>
            </a:pPr>
            <a:r>
              <a:rPr lang="en-US" sz="1100" dirty="0" smtClean="0">
                <a:solidFill>
                  <a:schemeClr val="bg2">
                    <a:lumMod val="50000"/>
                  </a:schemeClr>
                </a:solidFill>
                <a:latin typeface="Abadi"/>
              </a:rPr>
              <a:t>              Data </a:t>
            </a:r>
            <a:r>
              <a:rPr lang="en-US" sz="1100" dirty="0">
                <a:solidFill>
                  <a:schemeClr val="bg2">
                    <a:lumMod val="50000"/>
                  </a:schemeClr>
                </a:solidFill>
                <a:latin typeface="Abadi"/>
              </a:rPr>
              <a:t>was collected using SpaceX API and web scraping from Wikipedia. </a:t>
            </a:r>
          </a:p>
          <a:p>
            <a:pPr marL="285750" indent="-285750">
              <a:lnSpc>
                <a:spcPct val="120000"/>
              </a:lnSpc>
              <a:spcBef>
                <a:spcPts val="1400"/>
              </a:spcBef>
              <a:buFont typeface="Arial" panose="020B0604020202020204" pitchFamily="34" charset="0"/>
              <a:buChar char="•"/>
            </a:pPr>
            <a:r>
              <a:rPr lang="en-US" dirty="0">
                <a:latin typeface="Roboto"/>
                <a:ea typeface="Roboto"/>
                <a:cs typeface="Roboto"/>
              </a:rPr>
              <a:t>Perform data </a:t>
            </a:r>
            <a:r>
              <a:rPr lang="en-US" dirty="0" smtClean="0">
                <a:latin typeface="Roboto"/>
                <a:ea typeface="Roboto"/>
                <a:cs typeface="Roboto"/>
              </a:rPr>
              <a:t>wrangling :</a:t>
            </a:r>
            <a:endParaRPr lang="en-US" dirty="0">
              <a:latin typeface="Roboto"/>
              <a:ea typeface="Roboto"/>
              <a:cs typeface="Roboto"/>
            </a:endParaRPr>
          </a:p>
          <a:p>
            <a:pPr lvl="1">
              <a:lnSpc>
                <a:spcPct val="120000"/>
              </a:lnSpc>
              <a:spcBef>
                <a:spcPts val="1400"/>
              </a:spcBef>
            </a:pPr>
            <a:r>
              <a:rPr lang="en-US" sz="1100" dirty="0" smtClean="0">
                <a:solidFill>
                  <a:schemeClr val="bg2">
                    <a:lumMod val="50000"/>
                  </a:schemeClr>
                </a:solidFill>
                <a:latin typeface="Abadi"/>
              </a:rPr>
              <a:t>             One-hot </a:t>
            </a:r>
            <a:r>
              <a:rPr lang="en-US" sz="1100" dirty="0">
                <a:solidFill>
                  <a:schemeClr val="bg2">
                    <a:lumMod val="50000"/>
                  </a:schemeClr>
                </a:solidFill>
                <a:latin typeface="Abadi"/>
              </a:rPr>
              <a:t>encoding was applied to categorical features</a:t>
            </a:r>
          </a:p>
          <a:p>
            <a:pPr marL="285750" indent="-285750">
              <a:lnSpc>
                <a:spcPct val="120000"/>
              </a:lnSpc>
              <a:spcBef>
                <a:spcPts val="1400"/>
              </a:spcBef>
              <a:buFont typeface="Arial" panose="020B0604020202020204" pitchFamily="34" charset="0"/>
              <a:buChar char="•"/>
            </a:pPr>
            <a:r>
              <a:rPr lang="en-US" dirty="0">
                <a:latin typeface="Roboto"/>
                <a:ea typeface="Roboto"/>
                <a:cs typeface="Roboto"/>
              </a:rPr>
              <a:t>Perform exploratory data analysis (EDA) using visualization and SQL</a:t>
            </a:r>
          </a:p>
          <a:p>
            <a:pPr marL="285750" indent="-285750">
              <a:lnSpc>
                <a:spcPct val="120000"/>
              </a:lnSpc>
              <a:spcBef>
                <a:spcPts val="1400"/>
              </a:spcBef>
              <a:buFont typeface="Arial" panose="020B0604020202020204" pitchFamily="34" charset="0"/>
              <a:buChar char="•"/>
            </a:pPr>
            <a:r>
              <a:rPr lang="en-US" dirty="0">
                <a:latin typeface="Roboto"/>
                <a:ea typeface="Roboto"/>
                <a:cs typeface="Roboto"/>
              </a:rPr>
              <a:t>Perform interactive visual analytics using Folium and </a:t>
            </a:r>
            <a:r>
              <a:rPr lang="en-US" dirty="0" err="1">
                <a:latin typeface="Roboto"/>
                <a:ea typeface="Roboto"/>
                <a:cs typeface="Roboto"/>
              </a:rPr>
              <a:t>Plotly</a:t>
            </a:r>
            <a:r>
              <a:rPr lang="en-US" dirty="0">
                <a:latin typeface="Roboto"/>
                <a:ea typeface="Roboto"/>
                <a:cs typeface="Roboto"/>
              </a:rPr>
              <a:t> Dash</a:t>
            </a:r>
          </a:p>
          <a:p>
            <a:pPr marL="285750" indent="-285750">
              <a:lnSpc>
                <a:spcPct val="120000"/>
              </a:lnSpc>
              <a:spcBef>
                <a:spcPts val="1400"/>
              </a:spcBef>
              <a:buFont typeface="Arial" panose="020B0604020202020204" pitchFamily="34" charset="0"/>
              <a:buChar char="•"/>
            </a:pPr>
            <a:r>
              <a:rPr lang="en-US" dirty="0">
                <a:latin typeface="Roboto"/>
                <a:ea typeface="Roboto"/>
                <a:cs typeface="Roboto"/>
              </a:rPr>
              <a:t>Perform predictive analysis using classification </a:t>
            </a:r>
            <a:r>
              <a:rPr lang="en-US" dirty="0" smtClean="0">
                <a:latin typeface="Roboto"/>
                <a:ea typeface="Roboto"/>
                <a:cs typeface="Roboto"/>
              </a:rPr>
              <a:t>models :</a:t>
            </a:r>
            <a:endParaRPr lang="en-US" dirty="0">
              <a:latin typeface="Roboto"/>
              <a:ea typeface="Roboto"/>
              <a:cs typeface="Roboto"/>
            </a:endParaRPr>
          </a:p>
          <a:p>
            <a:pPr lvl="1">
              <a:lnSpc>
                <a:spcPct val="120000"/>
              </a:lnSpc>
              <a:spcBef>
                <a:spcPts val="1400"/>
              </a:spcBef>
            </a:pPr>
            <a:r>
              <a:rPr lang="en-US" sz="1100" dirty="0" smtClean="0">
                <a:solidFill>
                  <a:schemeClr val="bg2">
                    <a:lumMod val="50000"/>
                  </a:schemeClr>
                </a:solidFill>
                <a:latin typeface="Abadi"/>
              </a:rPr>
              <a:t>            How </a:t>
            </a:r>
            <a:r>
              <a:rPr lang="en-US" sz="1100" dirty="0">
                <a:solidFill>
                  <a:schemeClr val="bg2">
                    <a:lumMod val="50000"/>
                  </a:schemeClr>
                </a:solidFill>
                <a:latin typeface="Abadi"/>
              </a:rPr>
              <a:t>to build, tune, evaluate classification models</a:t>
            </a:r>
          </a:p>
          <a:p>
            <a:endParaRPr lang="fr-FR" dirty="0"/>
          </a:p>
        </p:txBody>
      </p:sp>
      <p:pic>
        <p:nvPicPr>
          <p:cNvPr id="5" name="Picture 2" descr="IDEAS? What Should We Do N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oogle Shape;652;p27"/>
          <p:cNvGrpSpPr/>
          <p:nvPr/>
        </p:nvGrpSpPr>
        <p:grpSpPr>
          <a:xfrm>
            <a:off x="6742587" y="1033404"/>
            <a:ext cx="1833600" cy="3403060"/>
            <a:chOff x="3794823" y="2219470"/>
            <a:chExt cx="1523050" cy="2826697"/>
          </a:xfrm>
        </p:grpSpPr>
        <p:sp>
          <p:nvSpPr>
            <p:cNvPr id="7" name="Google Shape;653;p27"/>
            <p:cNvSpPr/>
            <p:nvPr/>
          </p:nvSpPr>
          <p:spPr>
            <a:xfrm>
              <a:off x="4583946" y="3760119"/>
              <a:ext cx="733927" cy="1286048"/>
            </a:xfrm>
            <a:custGeom>
              <a:avLst/>
              <a:gdLst/>
              <a:ahLst/>
              <a:cxnLst/>
              <a:rect l="l" t="t" r="r" b="b"/>
              <a:pathLst>
                <a:path w="37053" h="102740" extrusionOk="0">
                  <a:moveTo>
                    <a:pt x="13990" y="0"/>
                  </a:moveTo>
                  <a:lnTo>
                    <a:pt x="0" y="102739"/>
                  </a:lnTo>
                  <a:lnTo>
                    <a:pt x="37053" y="102739"/>
                  </a:lnTo>
                  <a:lnTo>
                    <a:pt x="23063" y="0"/>
                  </a:lnTo>
                  <a:close/>
                </a:path>
              </a:pathLst>
            </a:custGeom>
            <a:gradFill>
              <a:gsLst>
                <a:gs pos="0">
                  <a:srgbClr val="FDD77C">
                    <a:alpha val="51372"/>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54;p27"/>
            <p:cNvSpPr/>
            <p:nvPr/>
          </p:nvSpPr>
          <p:spPr>
            <a:xfrm>
              <a:off x="3794823" y="3760119"/>
              <a:ext cx="789111" cy="1286048"/>
            </a:xfrm>
            <a:custGeom>
              <a:avLst/>
              <a:gdLst/>
              <a:ahLst/>
              <a:cxnLst/>
              <a:rect l="l" t="t" r="r" b="b"/>
              <a:pathLst>
                <a:path w="39839" h="102740" extrusionOk="0">
                  <a:moveTo>
                    <a:pt x="16777" y="0"/>
                  </a:moveTo>
                  <a:lnTo>
                    <a:pt x="1" y="102739"/>
                  </a:lnTo>
                  <a:lnTo>
                    <a:pt x="39839" y="102739"/>
                  </a:lnTo>
                  <a:lnTo>
                    <a:pt x="25861" y="0"/>
                  </a:lnTo>
                  <a:close/>
                </a:path>
              </a:pathLst>
            </a:custGeom>
            <a:gradFill>
              <a:gsLst>
                <a:gs pos="0">
                  <a:srgbClr val="FDD77C">
                    <a:alpha val="51372"/>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55;p27"/>
            <p:cNvSpPr/>
            <p:nvPr/>
          </p:nvSpPr>
          <p:spPr>
            <a:xfrm>
              <a:off x="4164847" y="3532319"/>
              <a:ext cx="789349" cy="1513541"/>
            </a:xfrm>
            <a:custGeom>
              <a:avLst/>
              <a:gdLst/>
              <a:ahLst/>
              <a:cxnLst/>
              <a:rect l="l" t="t" r="r" b="b"/>
              <a:pathLst>
                <a:path w="39851" h="116718" extrusionOk="0">
                  <a:moveTo>
                    <a:pt x="16788" y="0"/>
                  </a:moveTo>
                  <a:lnTo>
                    <a:pt x="0" y="116717"/>
                  </a:lnTo>
                  <a:lnTo>
                    <a:pt x="39851" y="116717"/>
                  </a:lnTo>
                  <a:lnTo>
                    <a:pt x="25861" y="0"/>
                  </a:lnTo>
                  <a:close/>
                </a:path>
              </a:pathLst>
            </a:custGeom>
            <a:gradFill>
              <a:gsLst>
                <a:gs pos="0">
                  <a:srgbClr val="FCBD24">
                    <a:alpha val="51400"/>
                  </a:srgbClr>
                </a:gs>
                <a:gs pos="100000">
                  <a:srgbClr val="FFFFFF">
                    <a:alpha val="51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56;p27"/>
            <p:cNvSpPr/>
            <p:nvPr/>
          </p:nvSpPr>
          <p:spPr>
            <a:xfrm>
              <a:off x="3989487" y="3153667"/>
              <a:ext cx="399755" cy="686667"/>
            </a:xfrm>
            <a:custGeom>
              <a:avLst/>
              <a:gdLst/>
              <a:ahLst/>
              <a:cxnLst/>
              <a:rect l="l" t="t" r="r" b="b"/>
              <a:pathLst>
                <a:path w="20182" h="34667" extrusionOk="0">
                  <a:moveTo>
                    <a:pt x="10341" y="1"/>
                  </a:moveTo>
                  <a:cubicBezTo>
                    <a:pt x="10249" y="1"/>
                    <a:pt x="10156" y="3"/>
                    <a:pt x="10061" y="8"/>
                  </a:cubicBezTo>
                  <a:cubicBezTo>
                    <a:pt x="5572" y="234"/>
                    <a:pt x="4120" y="5211"/>
                    <a:pt x="3679" y="8961"/>
                  </a:cubicBezTo>
                  <a:cubicBezTo>
                    <a:pt x="3572" y="9926"/>
                    <a:pt x="3524" y="10890"/>
                    <a:pt x="3524" y="11867"/>
                  </a:cubicBezTo>
                  <a:lnTo>
                    <a:pt x="3524" y="31286"/>
                  </a:lnTo>
                  <a:lnTo>
                    <a:pt x="0" y="34667"/>
                  </a:lnTo>
                  <a:lnTo>
                    <a:pt x="20181" y="34667"/>
                  </a:lnTo>
                  <a:lnTo>
                    <a:pt x="17050" y="31286"/>
                  </a:lnTo>
                  <a:lnTo>
                    <a:pt x="17050" y="10771"/>
                  </a:lnTo>
                  <a:cubicBezTo>
                    <a:pt x="17050" y="10771"/>
                    <a:pt x="16472" y="1"/>
                    <a:pt x="10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57;p27"/>
            <p:cNvSpPr/>
            <p:nvPr/>
          </p:nvSpPr>
          <p:spPr>
            <a:xfrm>
              <a:off x="4751020" y="3153667"/>
              <a:ext cx="399755" cy="686667"/>
            </a:xfrm>
            <a:custGeom>
              <a:avLst/>
              <a:gdLst/>
              <a:ahLst/>
              <a:cxnLst/>
              <a:rect l="l" t="t" r="r" b="b"/>
              <a:pathLst>
                <a:path w="20182" h="34667" extrusionOk="0">
                  <a:moveTo>
                    <a:pt x="10341" y="1"/>
                  </a:moveTo>
                  <a:cubicBezTo>
                    <a:pt x="10249" y="1"/>
                    <a:pt x="10156" y="3"/>
                    <a:pt x="10061" y="8"/>
                  </a:cubicBezTo>
                  <a:cubicBezTo>
                    <a:pt x="5573" y="234"/>
                    <a:pt x="4108" y="5211"/>
                    <a:pt x="3680" y="8961"/>
                  </a:cubicBezTo>
                  <a:cubicBezTo>
                    <a:pt x="3572" y="9926"/>
                    <a:pt x="3513" y="10890"/>
                    <a:pt x="3513" y="11867"/>
                  </a:cubicBezTo>
                  <a:lnTo>
                    <a:pt x="3513" y="31286"/>
                  </a:lnTo>
                  <a:lnTo>
                    <a:pt x="1" y="34667"/>
                  </a:lnTo>
                  <a:lnTo>
                    <a:pt x="20182" y="34667"/>
                  </a:lnTo>
                  <a:lnTo>
                    <a:pt x="17038" y="31286"/>
                  </a:lnTo>
                  <a:lnTo>
                    <a:pt x="17038" y="10771"/>
                  </a:lnTo>
                  <a:cubicBezTo>
                    <a:pt x="17038" y="10771"/>
                    <a:pt x="16472" y="1"/>
                    <a:pt x="10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58;p27"/>
            <p:cNvSpPr/>
            <p:nvPr/>
          </p:nvSpPr>
          <p:spPr>
            <a:xfrm>
              <a:off x="4155027" y="2219470"/>
              <a:ext cx="808938" cy="1524663"/>
            </a:xfrm>
            <a:custGeom>
              <a:avLst/>
              <a:gdLst/>
              <a:ahLst/>
              <a:cxnLst/>
              <a:rect l="l" t="t" r="r" b="b"/>
              <a:pathLst>
                <a:path w="40840" h="76974" extrusionOk="0">
                  <a:moveTo>
                    <a:pt x="20794" y="0"/>
                  </a:moveTo>
                  <a:cubicBezTo>
                    <a:pt x="20651" y="0"/>
                    <a:pt x="20507" y="4"/>
                    <a:pt x="20361" y="11"/>
                  </a:cubicBezTo>
                  <a:cubicBezTo>
                    <a:pt x="11276" y="476"/>
                    <a:pt x="8323" y="17335"/>
                    <a:pt x="7454" y="24931"/>
                  </a:cubicBezTo>
                  <a:cubicBezTo>
                    <a:pt x="7228" y="26884"/>
                    <a:pt x="7121" y="28848"/>
                    <a:pt x="7121" y="30813"/>
                  </a:cubicBezTo>
                  <a:lnTo>
                    <a:pt x="7121" y="70115"/>
                  </a:lnTo>
                  <a:lnTo>
                    <a:pt x="1" y="76973"/>
                  </a:lnTo>
                  <a:lnTo>
                    <a:pt x="40839" y="76973"/>
                  </a:lnTo>
                  <a:lnTo>
                    <a:pt x="34505" y="70115"/>
                  </a:lnTo>
                  <a:lnTo>
                    <a:pt x="34505" y="28598"/>
                  </a:lnTo>
                  <a:cubicBezTo>
                    <a:pt x="34505" y="28598"/>
                    <a:pt x="33341" y="0"/>
                    <a:pt x="20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59;p27"/>
            <p:cNvSpPr/>
            <p:nvPr/>
          </p:nvSpPr>
          <p:spPr>
            <a:xfrm>
              <a:off x="4299126" y="2219470"/>
              <a:ext cx="536783" cy="555382"/>
            </a:xfrm>
            <a:custGeom>
              <a:avLst/>
              <a:gdLst/>
              <a:ahLst/>
              <a:cxnLst/>
              <a:rect l="l" t="t" r="r" b="b"/>
              <a:pathLst>
                <a:path w="27100" h="28039" extrusionOk="0">
                  <a:moveTo>
                    <a:pt x="13516" y="0"/>
                  </a:moveTo>
                  <a:cubicBezTo>
                    <a:pt x="13374" y="0"/>
                    <a:pt x="13230" y="4"/>
                    <a:pt x="13086" y="11"/>
                  </a:cubicBezTo>
                  <a:cubicBezTo>
                    <a:pt x="4001" y="476"/>
                    <a:pt x="1048" y="17335"/>
                    <a:pt x="179" y="24931"/>
                  </a:cubicBezTo>
                  <a:cubicBezTo>
                    <a:pt x="108" y="25586"/>
                    <a:pt x="48" y="26229"/>
                    <a:pt x="1" y="26872"/>
                  </a:cubicBezTo>
                  <a:cubicBezTo>
                    <a:pt x="4073" y="27622"/>
                    <a:pt x="8514" y="28039"/>
                    <a:pt x="13169" y="28039"/>
                  </a:cubicBezTo>
                  <a:cubicBezTo>
                    <a:pt x="18110" y="28039"/>
                    <a:pt x="22825" y="27574"/>
                    <a:pt x="27099" y="26729"/>
                  </a:cubicBezTo>
                  <a:cubicBezTo>
                    <a:pt x="26594" y="20396"/>
                    <a:pt x="24118" y="0"/>
                    <a:pt x="135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60;p27"/>
            <p:cNvSpPr/>
            <p:nvPr/>
          </p:nvSpPr>
          <p:spPr>
            <a:xfrm>
              <a:off x="4400190" y="2935429"/>
              <a:ext cx="343621" cy="343640"/>
            </a:xfrm>
            <a:custGeom>
              <a:avLst/>
              <a:gdLst/>
              <a:ahLst/>
              <a:cxnLst/>
              <a:rect l="l" t="t" r="r" b="b"/>
              <a:pathLst>
                <a:path w="17348" h="17349" extrusionOk="0">
                  <a:moveTo>
                    <a:pt x="8680" y="1"/>
                  </a:moveTo>
                  <a:cubicBezTo>
                    <a:pt x="3882" y="1"/>
                    <a:pt x="0" y="3882"/>
                    <a:pt x="0" y="8680"/>
                  </a:cubicBezTo>
                  <a:cubicBezTo>
                    <a:pt x="0" y="13467"/>
                    <a:pt x="3882" y="17348"/>
                    <a:pt x="8680" y="17348"/>
                  </a:cubicBezTo>
                  <a:cubicBezTo>
                    <a:pt x="13466" y="17348"/>
                    <a:pt x="17348" y="13467"/>
                    <a:pt x="17348" y="8680"/>
                  </a:cubicBezTo>
                  <a:cubicBezTo>
                    <a:pt x="17348" y="3882"/>
                    <a:pt x="13466" y="1"/>
                    <a:pt x="86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61;p27"/>
            <p:cNvSpPr/>
            <p:nvPr/>
          </p:nvSpPr>
          <p:spPr>
            <a:xfrm>
              <a:off x="4443350" y="2978589"/>
              <a:ext cx="257299" cy="257319"/>
            </a:xfrm>
            <a:custGeom>
              <a:avLst/>
              <a:gdLst/>
              <a:ahLst/>
              <a:cxnLst/>
              <a:rect l="l" t="t" r="r" b="b"/>
              <a:pathLst>
                <a:path w="12990" h="12991" extrusionOk="0">
                  <a:moveTo>
                    <a:pt x="6501" y="1"/>
                  </a:moveTo>
                  <a:cubicBezTo>
                    <a:pt x="2917" y="1"/>
                    <a:pt x="0" y="2918"/>
                    <a:pt x="0" y="6501"/>
                  </a:cubicBezTo>
                  <a:cubicBezTo>
                    <a:pt x="0" y="10085"/>
                    <a:pt x="2917" y="12990"/>
                    <a:pt x="6501" y="12990"/>
                  </a:cubicBezTo>
                  <a:cubicBezTo>
                    <a:pt x="10085" y="12990"/>
                    <a:pt x="12990" y="10085"/>
                    <a:pt x="12990" y="6501"/>
                  </a:cubicBezTo>
                  <a:cubicBezTo>
                    <a:pt x="12990" y="2918"/>
                    <a:pt x="10085" y="1"/>
                    <a:pt x="65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ZoneTexte 15"/>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3343412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34" name="Google Shape;634;p26"/>
          <p:cNvSpPr txBox="1">
            <a:spLocks noGrp="1"/>
          </p:cNvSpPr>
          <p:nvPr>
            <p:ph type="title"/>
          </p:nvPr>
        </p:nvSpPr>
        <p:spPr>
          <a:xfrm>
            <a:off x="602297" y="348970"/>
            <a:ext cx="7708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smtClean="0">
                <a:solidFill>
                  <a:srgbClr val="23295F"/>
                </a:solidFill>
              </a:rPr>
              <a:t>Data Collection</a:t>
            </a:r>
            <a:endParaRPr dirty="0">
              <a:solidFill>
                <a:srgbClr val="23295F"/>
              </a:solidFill>
            </a:endParaRPr>
          </a:p>
        </p:txBody>
      </p:sp>
      <p:cxnSp>
        <p:nvCxnSpPr>
          <p:cNvPr id="3" name="Connecteur droit 2"/>
          <p:cNvCxnSpPr/>
          <p:nvPr/>
        </p:nvCxnSpPr>
        <p:spPr>
          <a:xfrm flipV="1">
            <a:off x="602297" y="894582"/>
            <a:ext cx="7973890" cy="49088"/>
          </a:xfrm>
          <a:prstGeom prst="line">
            <a:avLst/>
          </a:prstGeom>
          <a:ln w="12700">
            <a:solidFill>
              <a:srgbClr val="23295F"/>
            </a:solidFill>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652303" y="1241375"/>
            <a:ext cx="7973891" cy="3498394"/>
          </a:xfrm>
          <a:prstGeom prst="rect">
            <a:avLst/>
          </a:prstGeom>
          <a:noFill/>
        </p:spPr>
        <p:txBody>
          <a:bodyPr wrap="square" rtlCol="0">
            <a:spAutoFit/>
          </a:bodyPr>
          <a:lstStyle/>
          <a:p>
            <a:pPr>
              <a:spcBef>
                <a:spcPts val="1400"/>
              </a:spcBef>
            </a:pPr>
            <a:r>
              <a:rPr lang="en-US" sz="1800" b="1" dirty="0">
                <a:solidFill>
                  <a:srgbClr val="23295F"/>
                </a:solidFill>
                <a:latin typeface="Roboto"/>
                <a:ea typeface="Roboto"/>
                <a:cs typeface="Roboto"/>
              </a:rPr>
              <a:t>The data was collected using various methods</a:t>
            </a:r>
          </a:p>
          <a:p>
            <a:pPr marL="285750" lvl="1" indent="-285750" algn="just">
              <a:spcBef>
                <a:spcPts val="1400"/>
              </a:spcBef>
              <a:buFont typeface="Arial" panose="020B0604020202020204" pitchFamily="34" charset="0"/>
              <a:buChar char="•"/>
            </a:pPr>
            <a:r>
              <a:rPr lang="en-US" dirty="0">
                <a:latin typeface="Roboto"/>
                <a:ea typeface="Roboto"/>
                <a:cs typeface="Roboto"/>
              </a:rPr>
              <a:t>Data collection was done using get request to the SpaceX API.</a:t>
            </a:r>
          </a:p>
          <a:p>
            <a:pPr marL="285750" lvl="1" indent="-285750" algn="just">
              <a:spcBef>
                <a:spcPts val="1400"/>
              </a:spcBef>
              <a:buFont typeface="Arial" panose="020B0604020202020204" pitchFamily="34" charset="0"/>
              <a:buChar char="•"/>
            </a:pPr>
            <a:r>
              <a:rPr lang="en-US" dirty="0">
                <a:latin typeface="Roboto"/>
                <a:ea typeface="Roboto"/>
                <a:cs typeface="Roboto"/>
              </a:rPr>
              <a:t>Next, we decoded the response content as a </a:t>
            </a:r>
            <a:r>
              <a:rPr lang="en-US" dirty="0" err="1">
                <a:latin typeface="Roboto"/>
                <a:ea typeface="Roboto"/>
                <a:cs typeface="Roboto"/>
              </a:rPr>
              <a:t>Json</a:t>
            </a:r>
            <a:r>
              <a:rPr lang="en-US" dirty="0">
                <a:latin typeface="Roboto"/>
                <a:ea typeface="Roboto"/>
                <a:cs typeface="Roboto"/>
              </a:rPr>
              <a:t> using </a:t>
            </a:r>
            <a:r>
              <a:rPr lang="en-US" b="1" dirty="0">
                <a:solidFill>
                  <a:schemeClr val="accent3">
                    <a:lumMod val="25000"/>
                  </a:schemeClr>
                </a:solidFill>
                <a:latin typeface="Abadi" panose="020B0604020104020204" pitchFamily="34" charset="0"/>
              </a:rPr>
              <a:t>.</a:t>
            </a:r>
            <a:r>
              <a:rPr lang="en-US" b="1" dirty="0" err="1">
                <a:solidFill>
                  <a:schemeClr val="accent3">
                    <a:lumMod val="25000"/>
                  </a:schemeClr>
                </a:solidFill>
                <a:latin typeface="Abadi" panose="020B0604020104020204" pitchFamily="34" charset="0"/>
              </a:rPr>
              <a:t>json</a:t>
            </a:r>
            <a:r>
              <a:rPr lang="en-US" b="1" dirty="0">
                <a:solidFill>
                  <a:schemeClr val="accent3">
                    <a:lumMod val="25000"/>
                  </a:schemeClr>
                </a:solidFill>
                <a:latin typeface="Abadi" panose="020B0604020104020204" pitchFamily="34" charset="0"/>
              </a:rPr>
              <a:t>() </a:t>
            </a:r>
            <a:r>
              <a:rPr lang="en-US" dirty="0">
                <a:latin typeface="Roboto"/>
                <a:ea typeface="Roboto"/>
                <a:cs typeface="Roboto"/>
              </a:rPr>
              <a:t>function call and turn it into a </a:t>
            </a:r>
            <a:r>
              <a:rPr lang="en-US" b="1" dirty="0">
                <a:solidFill>
                  <a:schemeClr val="accent3">
                    <a:lumMod val="25000"/>
                  </a:schemeClr>
                </a:solidFill>
                <a:latin typeface="Abadi" panose="020B0604020104020204" pitchFamily="34" charset="0"/>
              </a:rPr>
              <a:t>pandas </a:t>
            </a:r>
            <a:r>
              <a:rPr lang="en-US" b="1" dirty="0" err="1">
                <a:solidFill>
                  <a:schemeClr val="accent3">
                    <a:lumMod val="25000"/>
                  </a:schemeClr>
                </a:solidFill>
                <a:latin typeface="Abadi" panose="020B0604020104020204" pitchFamily="34" charset="0"/>
              </a:rPr>
              <a:t>dataframe</a:t>
            </a:r>
            <a:r>
              <a:rPr lang="en-US" dirty="0">
                <a:solidFill>
                  <a:schemeClr val="accent3">
                    <a:lumMod val="25000"/>
                  </a:schemeClr>
                </a:solidFill>
                <a:latin typeface="Abadi" panose="020B0604020104020204" pitchFamily="34" charset="0"/>
              </a:rPr>
              <a:t> </a:t>
            </a:r>
            <a:r>
              <a:rPr lang="en-US" dirty="0">
                <a:latin typeface="Roboto"/>
                <a:ea typeface="Roboto"/>
                <a:cs typeface="Roboto"/>
              </a:rPr>
              <a:t>using</a:t>
            </a:r>
            <a:r>
              <a:rPr lang="en-US" dirty="0">
                <a:solidFill>
                  <a:schemeClr val="accent3">
                    <a:lumMod val="25000"/>
                  </a:schemeClr>
                </a:solidFill>
                <a:latin typeface="Abadi" panose="020B0604020104020204" pitchFamily="34" charset="0"/>
              </a:rPr>
              <a:t> </a:t>
            </a:r>
            <a:r>
              <a:rPr lang="en-US" b="1" dirty="0">
                <a:solidFill>
                  <a:schemeClr val="accent3">
                    <a:lumMod val="25000"/>
                  </a:schemeClr>
                </a:solidFill>
                <a:latin typeface="Abadi" panose="020B0604020104020204" pitchFamily="34" charset="0"/>
              </a:rPr>
              <a:t>.</a:t>
            </a:r>
            <a:r>
              <a:rPr lang="en-US" b="1" dirty="0" err="1">
                <a:solidFill>
                  <a:schemeClr val="accent3">
                    <a:lumMod val="25000"/>
                  </a:schemeClr>
                </a:solidFill>
                <a:latin typeface="Abadi" panose="020B0604020104020204" pitchFamily="34" charset="0"/>
              </a:rPr>
              <a:t>json_normalize</a:t>
            </a:r>
            <a:r>
              <a:rPr lang="en-US" b="1" dirty="0">
                <a:solidFill>
                  <a:schemeClr val="accent3">
                    <a:lumMod val="25000"/>
                  </a:schemeClr>
                </a:solidFill>
                <a:latin typeface="Abadi" panose="020B0604020104020204" pitchFamily="34" charset="0"/>
              </a:rPr>
              <a:t>().</a:t>
            </a:r>
          </a:p>
          <a:p>
            <a:pPr marL="285750" lvl="1" indent="-285750" algn="just">
              <a:spcBef>
                <a:spcPts val="1400"/>
              </a:spcBef>
              <a:buFont typeface="Arial" panose="020B0604020202020204" pitchFamily="34" charset="0"/>
              <a:buChar char="•"/>
            </a:pPr>
            <a:r>
              <a:rPr lang="en-US" dirty="0">
                <a:latin typeface="Roboto"/>
                <a:ea typeface="Roboto"/>
                <a:cs typeface="Roboto"/>
              </a:rPr>
              <a:t>We then </a:t>
            </a:r>
            <a:r>
              <a:rPr lang="en-US" b="1" dirty="0">
                <a:solidFill>
                  <a:schemeClr val="accent3">
                    <a:lumMod val="25000"/>
                  </a:schemeClr>
                </a:solidFill>
                <a:latin typeface="Abadi" panose="020B0604020104020204" pitchFamily="34" charset="0"/>
              </a:rPr>
              <a:t>cleaned</a:t>
            </a:r>
            <a:r>
              <a:rPr lang="en-US" dirty="0">
                <a:solidFill>
                  <a:schemeClr val="accent3">
                    <a:lumMod val="25000"/>
                  </a:schemeClr>
                </a:solidFill>
                <a:latin typeface="Abadi" panose="020B0604020104020204" pitchFamily="34" charset="0"/>
              </a:rPr>
              <a:t> </a:t>
            </a:r>
            <a:r>
              <a:rPr lang="en-US" dirty="0">
                <a:latin typeface="Roboto"/>
                <a:ea typeface="Roboto"/>
                <a:cs typeface="Roboto"/>
              </a:rPr>
              <a:t>the data, checked for </a:t>
            </a:r>
            <a:r>
              <a:rPr lang="en-US" b="1" dirty="0">
                <a:solidFill>
                  <a:schemeClr val="accent3">
                    <a:lumMod val="25000"/>
                  </a:schemeClr>
                </a:solidFill>
                <a:latin typeface="Abadi" panose="020B0604020104020204" pitchFamily="34" charset="0"/>
              </a:rPr>
              <a:t>missing values </a:t>
            </a:r>
            <a:r>
              <a:rPr lang="en-US" dirty="0">
                <a:latin typeface="Roboto"/>
                <a:ea typeface="Roboto"/>
                <a:cs typeface="Roboto"/>
              </a:rPr>
              <a:t>and fill in missing values where necessary.</a:t>
            </a:r>
          </a:p>
          <a:p>
            <a:pPr marL="285750" lvl="1" indent="-285750" algn="just">
              <a:spcBef>
                <a:spcPts val="1400"/>
              </a:spcBef>
              <a:buFont typeface="Arial" panose="020B0604020202020204" pitchFamily="34" charset="0"/>
              <a:buChar char="•"/>
            </a:pPr>
            <a:r>
              <a:rPr lang="en-US" dirty="0">
                <a:latin typeface="Roboto"/>
                <a:ea typeface="Roboto"/>
                <a:cs typeface="Roboto"/>
              </a:rPr>
              <a:t>In addition, we performed </a:t>
            </a:r>
            <a:r>
              <a:rPr lang="en-US" b="1" dirty="0">
                <a:solidFill>
                  <a:schemeClr val="accent3">
                    <a:lumMod val="25000"/>
                  </a:schemeClr>
                </a:solidFill>
                <a:latin typeface="Abadi" panose="020B0604020104020204" pitchFamily="34" charset="0"/>
              </a:rPr>
              <a:t>web scraping </a:t>
            </a:r>
            <a:r>
              <a:rPr lang="en-US" dirty="0">
                <a:latin typeface="Roboto"/>
                <a:ea typeface="Roboto"/>
                <a:cs typeface="Roboto"/>
              </a:rPr>
              <a:t>from Wikipedia for Falcon 9 launch records with </a:t>
            </a:r>
            <a:r>
              <a:rPr lang="en-US" b="1" dirty="0" err="1">
                <a:solidFill>
                  <a:schemeClr val="accent3">
                    <a:lumMod val="25000"/>
                  </a:schemeClr>
                </a:solidFill>
                <a:latin typeface="Abadi" panose="020B0604020104020204" pitchFamily="34" charset="0"/>
              </a:rPr>
              <a:t>BeautifulSoup</a:t>
            </a:r>
            <a:r>
              <a:rPr lang="en-US" dirty="0">
                <a:solidFill>
                  <a:schemeClr val="accent3">
                    <a:lumMod val="25000"/>
                  </a:schemeClr>
                </a:solidFill>
                <a:latin typeface="Abadi" panose="020B0604020104020204" pitchFamily="34" charset="0"/>
              </a:rPr>
              <a:t>. </a:t>
            </a:r>
          </a:p>
          <a:p>
            <a:pPr marL="285750" lvl="1" indent="-285750" algn="just">
              <a:spcBef>
                <a:spcPts val="1400"/>
              </a:spcBef>
              <a:buFont typeface="Arial" panose="020B0604020202020204" pitchFamily="34" charset="0"/>
              <a:buChar char="•"/>
            </a:pPr>
            <a:r>
              <a:rPr lang="en-US" dirty="0">
                <a:latin typeface="Roboto"/>
                <a:ea typeface="Roboto"/>
                <a:cs typeface="Roboto"/>
              </a:rPr>
              <a:t>The objective was to extract the launch records as HTML table, parse the table and convert it to a pandas </a:t>
            </a:r>
            <a:r>
              <a:rPr lang="en-US" dirty="0" err="1">
                <a:latin typeface="Roboto"/>
                <a:ea typeface="Roboto"/>
                <a:cs typeface="Roboto"/>
              </a:rPr>
              <a:t>dataframe</a:t>
            </a:r>
            <a:r>
              <a:rPr lang="en-US" dirty="0">
                <a:latin typeface="Roboto"/>
                <a:ea typeface="Roboto"/>
                <a:cs typeface="Roboto"/>
              </a:rPr>
              <a:t> for future analysis.</a:t>
            </a:r>
          </a:p>
          <a:p>
            <a:endParaRPr lang="fr-FR" dirty="0"/>
          </a:p>
        </p:txBody>
      </p:sp>
      <p:pic>
        <p:nvPicPr>
          <p:cNvPr id="5" name="Picture 2" descr="IDEAS? What Should We Do N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oogle Shape;812;p30"/>
          <p:cNvGrpSpPr/>
          <p:nvPr/>
        </p:nvGrpSpPr>
        <p:grpSpPr>
          <a:xfrm rot="19297425">
            <a:off x="8416181" y="-99761"/>
            <a:ext cx="595822" cy="2635616"/>
            <a:chOff x="4160788" y="1392725"/>
            <a:chExt cx="821250" cy="3750775"/>
          </a:xfrm>
        </p:grpSpPr>
        <p:sp>
          <p:nvSpPr>
            <p:cNvPr id="7" name="Google Shape;813;p30"/>
            <p:cNvSpPr/>
            <p:nvPr/>
          </p:nvSpPr>
          <p:spPr>
            <a:xfrm>
              <a:off x="4413788" y="3644100"/>
              <a:ext cx="314650" cy="1499400"/>
            </a:xfrm>
            <a:custGeom>
              <a:avLst/>
              <a:gdLst/>
              <a:ahLst/>
              <a:cxnLst/>
              <a:rect l="l" t="t" r="r" b="b"/>
              <a:pathLst>
                <a:path w="12586" h="59976" extrusionOk="0">
                  <a:moveTo>
                    <a:pt x="6272" y="1"/>
                  </a:moveTo>
                  <a:cubicBezTo>
                    <a:pt x="3134" y="1"/>
                    <a:pt x="0" y="4126"/>
                    <a:pt x="12" y="12374"/>
                  </a:cubicBezTo>
                  <a:cubicBezTo>
                    <a:pt x="36" y="28876"/>
                    <a:pt x="6346" y="59975"/>
                    <a:pt x="6346" y="59975"/>
                  </a:cubicBezTo>
                  <a:cubicBezTo>
                    <a:pt x="6346" y="59975"/>
                    <a:pt x="12585" y="28853"/>
                    <a:pt x="12562" y="12362"/>
                  </a:cubicBezTo>
                  <a:cubicBezTo>
                    <a:pt x="12550" y="4120"/>
                    <a:pt x="9409" y="1"/>
                    <a:pt x="6272" y="1"/>
                  </a:cubicBezTo>
                  <a:close/>
                </a:path>
              </a:pathLst>
            </a:custGeom>
            <a:gradFill>
              <a:gsLst>
                <a:gs pos="0">
                  <a:srgbClr val="FCBD24"/>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4;p30"/>
            <p:cNvSpPr/>
            <p:nvPr/>
          </p:nvSpPr>
          <p:spPr>
            <a:xfrm>
              <a:off x="4160788" y="3036975"/>
              <a:ext cx="217900" cy="512875"/>
            </a:xfrm>
            <a:custGeom>
              <a:avLst/>
              <a:gdLst/>
              <a:ahLst/>
              <a:cxnLst/>
              <a:rect l="l" t="t" r="r" b="b"/>
              <a:pathLst>
                <a:path w="8716" h="20515" extrusionOk="0">
                  <a:moveTo>
                    <a:pt x="6763" y="0"/>
                  </a:moveTo>
                  <a:cubicBezTo>
                    <a:pt x="2358" y="4012"/>
                    <a:pt x="0" y="9858"/>
                    <a:pt x="381" y="15859"/>
                  </a:cubicBezTo>
                  <a:lnTo>
                    <a:pt x="667" y="20514"/>
                  </a:lnTo>
                  <a:lnTo>
                    <a:pt x="8716" y="12371"/>
                  </a:lnTo>
                  <a:lnTo>
                    <a:pt x="8716" y="6025"/>
                  </a:lnTo>
                  <a:lnTo>
                    <a:pt x="8596" y="6025"/>
                  </a:lnTo>
                  <a:lnTo>
                    <a:pt x="67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15;p30"/>
            <p:cNvSpPr/>
            <p:nvPr/>
          </p:nvSpPr>
          <p:spPr>
            <a:xfrm>
              <a:off x="4764438" y="3036375"/>
              <a:ext cx="217600" cy="512275"/>
            </a:xfrm>
            <a:custGeom>
              <a:avLst/>
              <a:gdLst/>
              <a:ahLst/>
              <a:cxnLst/>
              <a:rect l="l" t="t" r="r" b="b"/>
              <a:pathLst>
                <a:path w="8704" h="20491" extrusionOk="0">
                  <a:moveTo>
                    <a:pt x="1917" y="0"/>
                  </a:moveTo>
                  <a:lnTo>
                    <a:pt x="95" y="6049"/>
                  </a:lnTo>
                  <a:lnTo>
                    <a:pt x="0" y="6049"/>
                  </a:lnTo>
                  <a:lnTo>
                    <a:pt x="0" y="12371"/>
                  </a:lnTo>
                  <a:lnTo>
                    <a:pt x="8061" y="20491"/>
                  </a:lnTo>
                  <a:lnTo>
                    <a:pt x="8346" y="15836"/>
                  </a:lnTo>
                  <a:cubicBezTo>
                    <a:pt x="8703" y="9835"/>
                    <a:pt x="6334" y="4001"/>
                    <a:pt x="19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16;p30"/>
            <p:cNvSpPr/>
            <p:nvPr/>
          </p:nvSpPr>
          <p:spPr>
            <a:xfrm>
              <a:off x="4312288" y="1392725"/>
              <a:ext cx="517950" cy="2128250"/>
            </a:xfrm>
            <a:custGeom>
              <a:avLst/>
              <a:gdLst/>
              <a:ahLst/>
              <a:cxnLst/>
              <a:rect l="l" t="t" r="r" b="b"/>
              <a:pathLst>
                <a:path w="20718" h="85130" extrusionOk="0">
                  <a:moveTo>
                    <a:pt x="10299" y="0"/>
                  </a:moveTo>
                  <a:cubicBezTo>
                    <a:pt x="10299" y="0"/>
                    <a:pt x="0" y="23420"/>
                    <a:pt x="36" y="52280"/>
                  </a:cubicBezTo>
                  <a:cubicBezTo>
                    <a:pt x="60" y="64734"/>
                    <a:pt x="1989" y="76164"/>
                    <a:pt x="4191" y="85130"/>
                  </a:cubicBezTo>
                  <a:lnTo>
                    <a:pt x="16645" y="85118"/>
                  </a:lnTo>
                  <a:cubicBezTo>
                    <a:pt x="18812" y="76140"/>
                    <a:pt x="20717" y="64699"/>
                    <a:pt x="20705" y="52256"/>
                  </a:cubicBezTo>
                  <a:cubicBezTo>
                    <a:pt x="20670" y="23384"/>
                    <a:pt x="10299" y="0"/>
                    <a:pt x="10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7;p30"/>
            <p:cNvSpPr/>
            <p:nvPr/>
          </p:nvSpPr>
          <p:spPr>
            <a:xfrm>
              <a:off x="4417063" y="3520650"/>
              <a:ext cx="311375" cy="139925"/>
            </a:xfrm>
            <a:custGeom>
              <a:avLst/>
              <a:gdLst/>
              <a:ahLst/>
              <a:cxnLst/>
              <a:rect l="l" t="t" r="r" b="b"/>
              <a:pathLst>
                <a:path w="12455" h="5597" extrusionOk="0">
                  <a:moveTo>
                    <a:pt x="12454" y="1"/>
                  </a:moveTo>
                  <a:lnTo>
                    <a:pt x="0" y="13"/>
                  </a:lnTo>
                  <a:lnTo>
                    <a:pt x="631" y="5597"/>
                  </a:lnTo>
                  <a:lnTo>
                    <a:pt x="11692" y="5585"/>
                  </a:lnTo>
                  <a:lnTo>
                    <a:pt x="124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8;p30"/>
            <p:cNvSpPr/>
            <p:nvPr/>
          </p:nvSpPr>
          <p:spPr>
            <a:xfrm>
              <a:off x="4425688" y="3659950"/>
              <a:ext cx="292325" cy="28300"/>
            </a:xfrm>
            <a:custGeom>
              <a:avLst/>
              <a:gdLst/>
              <a:ahLst/>
              <a:cxnLst/>
              <a:rect l="l" t="t" r="r" b="b"/>
              <a:pathLst>
                <a:path w="11693" h="1132" extrusionOk="0">
                  <a:moveTo>
                    <a:pt x="11347" y="1"/>
                  </a:moveTo>
                  <a:lnTo>
                    <a:pt x="286" y="13"/>
                  </a:lnTo>
                  <a:lnTo>
                    <a:pt x="1" y="1132"/>
                  </a:lnTo>
                  <a:lnTo>
                    <a:pt x="11693" y="1096"/>
                  </a:lnTo>
                  <a:lnTo>
                    <a:pt x="113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19;p30"/>
            <p:cNvSpPr/>
            <p:nvPr/>
          </p:nvSpPr>
          <p:spPr>
            <a:xfrm>
              <a:off x="4447713" y="1392725"/>
              <a:ext cx="245300" cy="375050"/>
            </a:xfrm>
            <a:custGeom>
              <a:avLst/>
              <a:gdLst/>
              <a:ahLst/>
              <a:cxnLst/>
              <a:rect l="l" t="t" r="r" b="b"/>
              <a:pathLst>
                <a:path w="9812" h="15002" extrusionOk="0">
                  <a:moveTo>
                    <a:pt x="4835" y="0"/>
                  </a:moveTo>
                  <a:cubicBezTo>
                    <a:pt x="4835" y="0"/>
                    <a:pt x="2477" y="5465"/>
                    <a:pt x="1" y="14359"/>
                  </a:cubicBezTo>
                  <a:cubicBezTo>
                    <a:pt x="1" y="14359"/>
                    <a:pt x="1049" y="15002"/>
                    <a:pt x="4954" y="15002"/>
                  </a:cubicBezTo>
                  <a:cubicBezTo>
                    <a:pt x="8454" y="15002"/>
                    <a:pt x="9812" y="14347"/>
                    <a:pt x="9812" y="14347"/>
                  </a:cubicBezTo>
                  <a:cubicBezTo>
                    <a:pt x="7299" y="5453"/>
                    <a:pt x="4835" y="0"/>
                    <a:pt x="48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0;p30"/>
            <p:cNvSpPr/>
            <p:nvPr/>
          </p:nvSpPr>
          <p:spPr>
            <a:xfrm>
              <a:off x="4542963" y="3036375"/>
              <a:ext cx="57175" cy="419425"/>
            </a:xfrm>
            <a:custGeom>
              <a:avLst/>
              <a:gdLst/>
              <a:ahLst/>
              <a:cxnLst/>
              <a:rect l="l" t="t" r="r" b="b"/>
              <a:pathLst>
                <a:path w="2287" h="16777" extrusionOk="0">
                  <a:moveTo>
                    <a:pt x="1" y="0"/>
                  </a:moveTo>
                  <a:lnTo>
                    <a:pt x="763" y="16776"/>
                  </a:lnTo>
                  <a:lnTo>
                    <a:pt x="1560" y="16776"/>
                  </a:lnTo>
                  <a:lnTo>
                    <a:pt x="22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21;p30"/>
            <p:cNvSpPr/>
            <p:nvPr/>
          </p:nvSpPr>
          <p:spPr>
            <a:xfrm>
              <a:off x="4432838" y="2246700"/>
              <a:ext cx="277425" cy="277125"/>
            </a:xfrm>
            <a:custGeom>
              <a:avLst/>
              <a:gdLst/>
              <a:ahLst/>
              <a:cxnLst/>
              <a:rect l="l" t="t" r="r" b="b"/>
              <a:pathLst>
                <a:path w="11097" h="11085" extrusionOk="0">
                  <a:moveTo>
                    <a:pt x="5549" y="0"/>
                  </a:moveTo>
                  <a:cubicBezTo>
                    <a:pt x="2489" y="0"/>
                    <a:pt x="0" y="2477"/>
                    <a:pt x="0" y="5548"/>
                  </a:cubicBezTo>
                  <a:cubicBezTo>
                    <a:pt x="0" y="8608"/>
                    <a:pt x="2489" y="11085"/>
                    <a:pt x="5549" y="11085"/>
                  </a:cubicBezTo>
                  <a:cubicBezTo>
                    <a:pt x="8609" y="11085"/>
                    <a:pt x="11097" y="8608"/>
                    <a:pt x="11097" y="5548"/>
                  </a:cubicBezTo>
                  <a:cubicBezTo>
                    <a:pt x="11097" y="2477"/>
                    <a:pt x="8609" y="0"/>
                    <a:pt x="55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2;p30"/>
            <p:cNvSpPr/>
            <p:nvPr/>
          </p:nvSpPr>
          <p:spPr>
            <a:xfrm>
              <a:off x="4405738" y="2219600"/>
              <a:ext cx="331625" cy="331325"/>
            </a:xfrm>
            <a:custGeom>
              <a:avLst/>
              <a:gdLst/>
              <a:ahLst/>
              <a:cxnLst/>
              <a:rect l="l" t="t" r="r" b="b"/>
              <a:pathLst>
                <a:path w="13265" h="13253" extrusionOk="0">
                  <a:moveTo>
                    <a:pt x="6633" y="2168"/>
                  </a:moveTo>
                  <a:cubicBezTo>
                    <a:pt x="9097" y="2168"/>
                    <a:pt x="11098" y="4168"/>
                    <a:pt x="11098" y="6632"/>
                  </a:cubicBezTo>
                  <a:cubicBezTo>
                    <a:pt x="11098" y="9085"/>
                    <a:pt x="9097" y="11097"/>
                    <a:pt x="6633" y="11097"/>
                  </a:cubicBezTo>
                  <a:cubicBezTo>
                    <a:pt x="4168" y="11097"/>
                    <a:pt x="2168" y="9085"/>
                    <a:pt x="2168" y="6632"/>
                  </a:cubicBezTo>
                  <a:cubicBezTo>
                    <a:pt x="2168" y="4168"/>
                    <a:pt x="4168" y="2168"/>
                    <a:pt x="6633" y="2168"/>
                  </a:cubicBezTo>
                  <a:close/>
                  <a:moveTo>
                    <a:pt x="6633" y="1"/>
                  </a:moveTo>
                  <a:cubicBezTo>
                    <a:pt x="2978" y="1"/>
                    <a:pt x="1" y="2977"/>
                    <a:pt x="1" y="6632"/>
                  </a:cubicBezTo>
                  <a:cubicBezTo>
                    <a:pt x="1" y="10288"/>
                    <a:pt x="2978" y="13252"/>
                    <a:pt x="6633" y="13252"/>
                  </a:cubicBezTo>
                  <a:cubicBezTo>
                    <a:pt x="10288" y="13252"/>
                    <a:pt x="13265" y="10288"/>
                    <a:pt x="13265" y="6632"/>
                  </a:cubicBezTo>
                  <a:cubicBezTo>
                    <a:pt x="13265" y="2977"/>
                    <a:pt x="10288" y="1"/>
                    <a:pt x="66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3;p30"/>
            <p:cNvSpPr/>
            <p:nvPr/>
          </p:nvSpPr>
          <p:spPr>
            <a:xfrm>
              <a:off x="4497438" y="2690800"/>
              <a:ext cx="148850" cy="148850"/>
            </a:xfrm>
            <a:custGeom>
              <a:avLst/>
              <a:gdLst/>
              <a:ahLst/>
              <a:cxnLst/>
              <a:rect l="l" t="t" r="r" b="b"/>
              <a:pathLst>
                <a:path w="5954" h="5954" extrusionOk="0">
                  <a:moveTo>
                    <a:pt x="2977" y="0"/>
                  </a:moveTo>
                  <a:cubicBezTo>
                    <a:pt x="1334" y="0"/>
                    <a:pt x="0" y="1334"/>
                    <a:pt x="0" y="2977"/>
                  </a:cubicBezTo>
                  <a:cubicBezTo>
                    <a:pt x="0" y="4620"/>
                    <a:pt x="1334" y="5953"/>
                    <a:pt x="2977" y="5953"/>
                  </a:cubicBezTo>
                  <a:cubicBezTo>
                    <a:pt x="4620" y="5953"/>
                    <a:pt x="5953" y="4620"/>
                    <a:pt x="5953" y="2977"/>
                  </a:cubicBezTo>
                  <a:cubicBezTo>
                    <a:pt x="5953" y="1334"/>
                    <a:pt x="4620" y="0"/>
                    <a:pt x="29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4;p30"/>
            <p:cNvSpPr/>
            <p:nvPr/>
          </p:nvSpPr>
          <p:spPr>
            <a:xfrm>
              <a:off x="4482838" y="2676500"/>
              <a:ext cx="178025" cy="177725"/>
            </a:xfrm>
            <a:custGeom>
              <a:avLst/>
              <a:gdLst/>
              <a:ahLst/>
              <a:cxnLst/>
              <a:rect l="l" t="t" r="r" b="b"/>
              <a:pathLst>
                <a:path w="7121" h="7109" extrusionOk="0">
                  <a:moveTo>
                    <a:pt x="3561" y="1156"/>
                  </a:moveTo>
                  <a:cubicBezTo>
                    <a:pt x="4882" y="1156"/>
                    <a:pt x="5954" y="2227"/>
                    <a:pt x="5954" y="3549"/>
                  </a:cubicBezTo>
                  <a:cubicBezTo>
                    <a:pt x="5954" y="4870"/>
                    <a:pt x="4882" y="5954"/>
                    <a:pt x="3561" y="5954"/>
                  </a:cubicBezTo>
                  <a:cubicBezTo>
                    <a:pt x="2239" y="5954"/>
                    <a:pt x="1168" y="4870"/>
                    <a:pt x="1168" y="3549"/>
                  </a:cubicBezTo>
                  <a:cubicBezTo>
                    <a:pt x="1168" y="2227"/>
                    <a:pt x="2239" y="1156"/>
                    <a:pt x="3561" y="1156"/>
                  </a:cubicBezTo>
                  <a:close/>
                  <a:moveTo>
                    <a:pt x="3561" y="1"/>
                  </a:moveTo>
                  <a:cubicBezTo>
                    <a:pt x="1596" y="1"/>
                    <a:pt x="1" y="1596"/>
                    <a:pt x="1" y="3549"/>
                  </a:cubicBezTo>
                  <a:cubicBezTo>
                    <a:pt x="1" y="5513"/>
                    <a:pt x="1596" y="7109"/>
                    <a:pt x="3561" y="7109"/>
                  </a:cubicBezTo>
                  <a:cubicBezTo>
                    <a:pt x="5525" y="7109"/>
                    <a:pt x="7121" y="5513"/>
                    <a:pt x="7121" y="3549"/>
                  </a:cubicBezTo>
                  <a:cubicBezTo>
                    <a:pt x="7121" y="1596"/>
                    <a:pt x="5525" y="1"/>
                    <a:pt x="35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5;p30"/>
            <p:cNvSpPr/>
            <p:nvPr/>
          </p:nvSpPr>
          <p:spPr>
            <a:xfrm>
              <a:off x="4497438" y="1930875"/>
              <a:ext cx="148850" cy="148850"/>
            </a:xfrm>
            <a:custGeom>
              <a:avLst/>
              <a:gdLst/>
              <a:ahLst/>
              <a:cxnLst/>
              <a:rect l="l" t="t" r="r" b="b"/>
              <a:pathLst>
                <a:path w="5954" h="5954" extrusionOk="0">
                  <a:moveTo>
                    <a:pt x="2977" y="1"/>
                  </a:moveTo>
                  <a:cubicBezTo>
                    <a:pt x="1334" y="1"/>
                    <a:pt x="0" y="1334"/>
                    <a:pt x="0" y="2977"/>
                  </a:cubicBezTo>
                  <a:cubicBezTo>
                    <a:pt x="0" y="4620"/>
                    <a:pt x="1334" y="5954"/>
                    <a:pt x="2977" y="5954"/>
                  </a:cubicBezTo>
                  <a:cubicBezTo>
                    <a:pt x="4620" y="5954"/>
                    <a:pt x="5953" y="4620"/>
                    <a:pt x="5953" y="2977"/>
                  </a:cubicBezTo>
                  <a:cubicBezTo>
                    <a:pt x="5953" y="1334"/>
                    <a:pt x="4620" y="1"/>
                    <a:pt x="29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6;p30"/>
            <p:cNvSpPr/>
            <p:nvPr/>
          </p:nvSpPr>
          <p:spPr>
            <a:xfrm>
              <a:off x="4482838" y="1916300"/>
              <a:ext cx="178025" cy="178025"/>
            </a:xfrm>
            <a:custGeom>
              <a:avLst/>
              <a:gdLst/>
              <a:ahLst/>
              <a:cxnLst/>
              <a:rect l="l" t="t" r="r" b="b"/>
              <a:pathLst>
                <a:path w="7121" h="7121" extrusionOk="0">
                  <a:moveTo>
                    <a:pt x="3561" y="1167"/>
                  </a:moveTo>
                  <a:cubicBezTo>
                    <a:pt x="4882" y="1167"/>
                    <a:pt x="5954" y="2238"/>
                    <a:pt x="5954" y="3560"/>
                  </a:cubicBezTo>
                  <a:cubicBezTo>
                    <a:pt x="5954" y="4882"/>
                    <a:pt x="4882" y="5953"/>
                    <a:pt x="3561" y="5953"/>
                  </a:cubicBezTo>
                  <a:cubicBezTo>
                    <a:pt x="2239" y="5953"/>
                    <a:pt x="1168" y="4882"/>
                    <a:pt x="1168" y="3560"/>
                  </a:cubicBezTo>
                  <a:cubicBezTo>
                    <a:pt x="1168" y="2238"/>
                    <a:pt x="2239" y="1167"/>
                    <a:pt x="3561" y="1167"/>
                  </a:cubicBezTo>
                  <a:close/>
                  <a:moveTo>
                    <a:pt x="3561" y="0"/>
                  </a:moveTo>
                  <a:cubicBezTo>
                    <a:pt x="1596" y="0"/>
                    <a:pt x="1" y="1596"/>
                    <a:pt x="1" y="3560"/>
                  </a:cubicBezTo>
                  <a:cubicBezTo>
                    <a:pt x="1" y="5525"/>
                    <a:pt x="1596" y="7120"/>
                    <a:pt x="3561" y="7120"/>
                  </a:cubicBezTo>
                  <a:cubicBezTo>
                    <a:pt x="5525" y="7120"/>
                    <a:pt x="7121" y="5525"/>
                    <a:pt x="7121" y="3560"/>
                  </a:cubicBezTo>
                  <a:cubicBezTo>
                    <a:pt x="7121" y="1596"/>
                    <a:pt x="5525" y="0"/>
                    <a:pt x="35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ZoneTexte 20"/>
          <p:cNvSpPr txBox="1"/>
          <p:nvPr/>
        </p:nvSpPr>
        <p:spPr>
          <a:xfrm>
            <a:off x="6256324" y="4732355"/>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979923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34" name="Google Shape;634;p26"/>
          <p:cNvSpPr txBox="1">
            <a:spLocks noGrp="1"/>
          </p:cNvSpPr>
          <p:nvPr>
            <p:ph type="title"/>
          </p:nvPr>
        </p:nvSpPr>
        <p:spPr>
          <a:xfrm>
            <a:off x="602297" y="348970"/>
            <a:ext cx="7708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smtClean="0">
                <a:solidFill>
                  <a:srgbClr val="23295F"/>
                </a:solidFill>
              </a:rPr>
              <a:t>Data Collection – SpaceX API</a:t>
            </a:r>
            <a:endParaRPr dirty="0">
              <a:solidFill>
                <a:srgbClr val="23295F"/>
              </a:solidFill>
            </a:endParaRPr>
          </a:p>
        </p:txBody>
      </p:sp>
      <p:cxnSp>
        <p:nvCxnSpPr>
          <p:cNvPr id="3" name="Connecteur droit 2"/>
          <p:cNvCxnSpPr/>
          <p:nvPr/>
        </p:nvCxnSpPr>
        <p:spPr>
          <a:xfrm flipV="1">
            <a:off x="602297" y="894582"/>
            <a:ext cx="7973890" cy="49088"/>
          </a:xfrm>
          <a:prstGeom prst="line">
            <a:avLst/>
          </a:prstGeom>
          <a:ln w="12700">
            <a:solidFill>
              <a:srgbClr val="23295F"/>
            </a:solidFill>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602297" y="1555930"/>
            <a:ext cx="3608367" cy="2949525"/>
          </a:xfrm>
          <a:prstGeom prst="rect">
            <a:avLst/>
          </a:prstGeom>
          <a:noFill/>
        </p:spPr>
        <p:txBody>
          <a:bodyPr wrap="square" rtlCol="0">
            <a:spAutoFit/>
          </a:bodyPr>
          <a:lstStyle/>
          <a:p>
            <a:pPr lvl="1" algn="just">
              <a:spcBef>
                <a:spcPts val="1400"/>
              </a:spcBef>
            </a:pPr>
            <a:r>
              <a:rPr lang="en-US" sz="1600" dirty="0">
                <a:latin typeface="Roboto"/>
                <a:ea typeface="Roboto"/>
                <a:cs typeface="Roboto"/>
              </a:rPr>
              <a:t>We used the get request to the SpaceX API to collect data, clean the requested data and did some basic data wrangling and formatting</a:t>
            </a:r>
            <a:r>
              <a:rPr lang="en-US" sz="1600" dirty="0" smtClean="0">
                <a:latin typeface="Roboto"/>
                <a:ea typeface="Roboto"/>
                <a:cs typeface="Roboto"/>
              </a:rPr>
              <a:t>.</a:t>
            </a:r>
          </a:p>
          <a:p>
            <a:pPr lvl="1" algn="just">
              <a:spcBef>
                <a:spcPts val="1400"/>
              </a:spcBef>
            </a:pPr>
            <a:endParaRPr lang="en-US" sz="1600" dirty="0">
              <a:solidFill>
                <a:schemeClr val="accent3">
                  <a:lumMod val="25000"/>
                </a:schemeClr>
              </a:solidFill>
              <a:latin typeface="Abadi" panose="020B0604020104020204" pitchFamily="34" charset="0"/>
            </a:endParaRPr>
          </a:p>
          <a:p>
            <a:r>
              <a:rPr lang="en-US" sz="1600" dirty="0">
                <a:latin typeface="Roboto"/>
                <a:ea typeface="Roboto"/>
                <a:cs typeface="Roboto"/>
              </a:rPr>
              <a:t>The link to the notebook is :</a:t>
            </a:r>
          </a:p>
          <a:p>
            <a:endParaRPr lang="en-US" sz="1600" dirty="0" smtClean="0">
              <a:solidFill>
                <a:schemeClr val="accent3">
                  <a:lumMod val="25000"/>
                </a:schemeClr>
              </a:solidFill>
              <a:latin typeface="Abadi" panose="020B0604020104020204" pitchFamily="34" charset="0"/>
            </a:endParaRPr>
          </a:p>
          <a:p>
            <a:r>
              <a:rPr lang="en-US" sz="1600" u="sng" dirty="0" smtClean="0">
                <a:solidFill>
                  <a:srgbClr val="1C7DDB"/>
                </a:solidFill>
                <a:latin typeface="Abadi" panose="020B0604020104020204" pitchFamily="34" charset="0"/>
              </a:rPr>
              <a:t>https://github.com/bigayass/Falcon9Prediction/blob/master/Data%20Collection%20API.ipynb</a:t>
            </a:r>
            <a:endParaRPr lang="en-US" sz="1600" u="sng" dirty="0" smtClean="0"/>
          </a:p>
          <a:p>
            <a:endParaRPr lang="fr-FR" dirty="0"/>
          </a:p>
        </p:txBody>
      </p:sp>
      <p:pic>
        <p:nvPicPr>
          <p:cNvPr id="5" name="Picture 8">
            <a:extLst>
              <a:ext uri="{FF2B5EF4-FFF2-40B4-BE49-F238E27FC236}">
                <a16:creationId xmlns="" xmlns:a16="http://schemas.microsoft.com/office/drawing/2014/main" id="{61E4AF22-EFED-4B80-BCDB-9BE50C288589}"/>
              </a:ext>
            </a:extLst>
          </p:cNvPr>
          <p:cNvPicPr>
            <a:picLocks noChangeAspect="1"/>
          </p:cNvPicPr>
          <p:nvPr/>
        </p:nvPicPr>
        <p:blipFill>
          <a:blip r:embed="rId3"/>
          <a:stretch>
            <a:fillRect/>
          </a:stretch>
        </p:blipFill>
        <p:spPr>
          <a:xfrm>
            <a:off x="4552411" y="1172185"/>
            <a:ext cx="3942659" cy="3671602"/>
          </a:xfrm>
          <a:prstGeom prst="rect">
            <a:avLst/>
          </a:prstGeom>
        </p:spPr>
      </p:pic>
      <p:pic>
        <p:nvPicPr>
          <p:cNvPr id="6" name="Picture 2" descr="IDEAS? What Should We Do N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oogle Shape;812;p30"/>
          <p:cNvGrpSpPr/>
          <p:nvPr/>
        </p:nvGrpSpPr>
        <p:grpSpPr>
          <a:xfrm rot="19297425">
            <a:off x="8416181" y="-99761"/>
            <a:ext cx="595822" cy="2635616"/>
            <a:chOff x="4160788" y="1392725"/>
            <a:chExt cx="821250" cy="3750775"/>
          </a:xfrm>
        </p:grpSpPr>
        <p:sp>
          <p:nvSpPr>
            <p:cNvPr id="8" name="Google Shape;813;p30"/>
            <p:cNvSpPr/>
            <p:nvPr/>
          </p:nvSpPr>
          <p:spPr>
            <a:xfrm>
              <a:off x="4413788" y="3644100"/>
              <a:ext cx="314650" cy="1499400"/>
            </a:xfrm>
            <a:custGeom>
              <a:avLst/>
              <a:gdLst/>
              <a:ahLst/>
              <a:cxnLst/>
              <a:rect l="l" t="t" r="r" b="b"/>
              <a:pathLst>
                <a:path w="12586" h="59976" extrusionOk="0">
                  <a:moveTo>
                    <a:pt x="6272" y="1"/>
                  </a:moveTo>
                  <a:cubicBezTo>
                    <a:pt x="3134" y="1"/>
                    <a:pt x="0" y="4126"/>
                    <a:pt x="12" y="12374"/>
                  </a:cubicBezTo>
                  <a:cubicBezTo>
                    <a:pt x="36" y="28876"/>
                    <a:pt x="6346" y="59975"/>
                    <a:pt x="6346" y="59975"/>
                  </a:cubicBezTo>
                  <a:cubicBezTo>
                    <a:pt x="6346" y="59975"/>
                    <a:pt x="12585" y="28853"/>
                    <a:pt x="12562" y="12362"/>
                  </a:cubicBezTo>
                  <a:cubicBezTo>
                    <a:pt x="12550" y="4120"/>
                    <a:pt x="9409" y="1"/>
                    <a:pt x="6272" y="1"/>
                  </a:cubicBezTo>
                  <a:close/>
                </a:path>
              </a:pathLst>
            </a:custGeom>
            <a:gradFill>
              <a:gsLst>
                <a:gs pos="0">
                  <a:srgbClr val="FCBD24"/>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14;p30"/>
            <p:cNvSpPr/>
            <p:nvPr/>
          </p:nvSpPr>
          <p:spPr>
            <a:xfrm>
              <a:off x="4160788" y="3036975"/>
              <a:ext cx="217900" cy="512875"/>
            </a:xfrm>
            <a:custGeom>
              <a:avLst/>
              <a:gdLst/>
              <a:ahLst/>
              <a:cxnLst/>
              <a:rect l="l" t="t" r="r" b="b"/>
              <a:pathLst>
                <a:path w="8716" h="20515" extrusionOk="0">
                  <a:moveTo>
                    <a:pt x="6763" y="0"/>
                  </a:moveTo>
                  <a:cubicBezTo>
                    <a:pt x="2358" y="4012"/>
                    <a:pt x="0" y="9858"/>
                    <a:pt x="381" y="15859"/>
                  </a:cubicBezTo>
                  <a:lnTo>
                    <a:pt x="667" y="20514"/>
                  </a:lnTo>
                  <a:lnTo>
                    <a:pt x="8716" y="12371"/>
                  </a:lnTo>
                  <a:lnTo>
                    <a:pt x="8716" y="6025"/>
                  </a:lnTo>
                  <a:lnTo>
                    <a:pt x="8596" y="6025"/>
                  </a:lnTo>
                  <a:lnTo>
                    <a:pt x="67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15;p30"/>
            <p:cNvSpPr/>
            <p:nvPr/>
          </p:nvSpPr>
          <p:spPr>
            <a:xfrm>
              <a:off x="4764438" y="3036375"/>
              <a:ext cx="217600" cy="512275"/>
            </a:xfrm>
            <a:custGeom>
              <a:avLst/>
              <a:gdLst/>
              <a:ahLst/>
              <a:cxnLst/>
              <a:rect l="l" t="t" r="r" b="b"/>
              <a:pathLst>
                <a:path w="8704" h="20491" extrusionOk="0">
                  <a:moveTo>
                    <a:pt x="1917" y="0"/>
                  </a:moveTo>
                  <a:lnTo>
                    <a:pt x="95" y="6049"/>
                  </a:lnTo>
                  <a:lnTo>
                    <a:pt x="0" y="6049"/>
                  </a:lnTo>
                  <a:lnTo>
                    <a:pt x="0" y="12371"/>
                  </a:lnTo>
                  <a:lnTo>
                    <a:pt x="8061" y="20491"/>
                  </a:lnTo>
                  <a:lnTo>
                    <a:pt x="8346" y="15836"/>
                  </a:lnTo>
                  <a:cubicBezTo>
                    <a:pt x="8703" y="9835"/>
                    <a:pt x="6334" y="4001"/>
                    <a:pt x="19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6;p30"/>
            <p:cNvSpPr/>
            <p:nvPr/>
          </p:nvSpPr>
          <p:spPr>
            <a:xfrm>
              <a:off x="4312288" y="1392725"/>
              <a:ext cx="517950" cy="2128250"/>
            </a:xfrm>
            <a:custGeom>
              <a:avLst/>
              <a:gdLst/>
              <a:ahLst/>
              <a:cxnLst/>
              <a:rect l="l" t="t" r="r" b="b"/>
              <a:pathLst>
                <a:path w="20718" h="85130" extrusionOk="0">
                  <a:moveTo>
                    <a:pt x="10299" y="0"/>
                  </a:moveTo>
                  <a:cubicBezTo>
                    <a:pt x="10299" y="0"/>
                    <a:pt x="0" y="23420"/>
                    <a:pt x="36" y="52280"/>
                  </a:cubicBezTo>
                  <a:cubicBezTo>
                    <a:pt x="60" y="64734"/>
                    <a:pt x="1989" y="76164"/>
                    <a:pt x="4191" y="85130"/>
                  </a:cubicBezTo>
                  <a:lnTo>
                    <a:pt x="16645" y="85118"/>
                  </a:lnTo>
                  <a:cubicBezTo>
                    <a:pt x="18812" y="76140"/>
                    <a:pt x="20717" y="64699"/>
                    <a:pt x="20705" y="52256"/>
                  </a:cubicBezTo>
                  <a:cubicBezTo>
                    <a:pt x="20670" y="23384"/>
                    <a:pt x="10299" y="0"/>
                    <a:pt x="10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7;p30"/>
            <p:cNvSpPr/>
            <p:nvPr/>
          </p:nvSpPr>
          <p:spPr>
            <a:xfrm>
              <a:off x="4417063" y="3520650"/>
              <a:ext cx="311375" cy="139925"/>
            </a:xfrm>
            <a:custGeom>
              <a:avLst/>
              <a:gdLst/>
              <a:ahLst/>
              <a:cxnLst/>
              <a:rect l="l" t="t" r="r" b="b"/>
              <a:pathLst>
                <a:path w="12455" h="5597" extrusionOk="0">
                  <a:moveTo>
                    <a:pt x="12454" y="1"/>
                  </a:moveTo>
                  <a:lnTo>
                    <a:pt x="0" y="13"/>
                  </a:lnTo>
                  <a:lnTo>
                    <a:pt x="631" y="5597"/>
                  </a:lnTo>
                  <a:lnTo>
                    <a:pt x="11692" y="5585"/>
                  </a:lnTo>
                  <a:lnTo>
                    <a:pt x="124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18;p30"/>
            <p:cNvSpPr/>
            <p:nvPr/>
          </p:nvSpPr>
          <p:spPr>
            <a:xfrm>
              <a:off x="4425688" y="3659950"/>
              <a:ext cx="292325" cy="28300"/>
            </a:xfrm>
            <a:custGeom>
              <a:avLst/>
              <a:gdLst/>
              <a:ahLst/>
              <a:cxnLst/>
              <a:rect l="l" t="t" r="r" b="b"/>
              <a:pathLst>
                <a:path w="11693" h="1132" extrusionOk="0">
                  <a:moveTo>
                    <a:pt x="11347" y="1"/>
                  </a:moveTo>
                  <a:lnTo>
                    <a:pt x="286" y="13"/>
                  </a:lnTo>
                  <a:lnTo>
                    <a:pt x="1" y="1132"/>
                  </a:lnTo>
                  <a:lnTo>
                    <a:pt x="11693" y="1096"/>
                  </a:lnTo>
                  <a:lnTo>
                    <a:pt x="113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19;p30"/>
            <p:cNvSpPr/>
            <p:nvPr/>
          </p:nvSpPr>
          <p:spPr>
            <a:xfrm>
              <a:off x="4447713" y="1392725"/>
              <a:ext cx="245300" cy="375050"/>
            </a:xfrm>
            <a:custGeom>
              <a:avLst/>
              <a:gdLst/>
              <a:ahLst/>
              <a:cxnLst/>
              <a:rect l="l" t="t" r="r" b="b"/>
              <a:pathLst>
                <a:path w="9812" h="15002" extrusionOk="0">
                  <a:moveTo>
                    <a:pt x="4835" y="0"/>
                  </a:moveTo>
                  <a:cubicBezTo>
                    <a:pt x="4835" y="0"/>
                    <a:pt x="2477" y="5465"/>
                    <a:pt x="1" y="14359"/>
                  </a:cubicBezTo>
                  <a:cubicBezTo>
                    <a:pt x="1" y="14359"/>
                    <a:pt x="1049" y="15002"/>
                    <a:pt x="4954" y="15002"/>
                  </a:cubicBezTo>
                  <a:cubicBezTo>
                    <a:pt x="8454" y="15002"/>
                    <a:pt x="9812" y="14347"/>
                    <a:pt x="9812" y="14347"/>
                  </a:cubicBezTo>
                  <a:cubicBezTo>
                    <a:pt x="7299" y="5453"/>
                    <a:pt x="4835" y="0"/>
                    <a:pt x="48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20;p30"/>
            <p:cNvSpPr/>
            <p:nvPr/>
          </p:nvSpPr>
          <p:spPr>
            <a:xfrm>
              <a:off x="4542963" y="3036375"/>
              <a:ext cx="57175" cy="419425"/>
            </a:xfrm>
            <a:custGeom>
              <a:avLst/>
              <a:gdLst/>
              <a:ahLst/>
              <a:cxnLst/>
              <a:rect l="l" t="t" r="r" b="b"/>
              <a:pathLst>
                <a:path w="2287" h="16777" extrusionOk="0">
                  <a:moveTo>
                    <a:pt x="1" y="0"/>
                  </a:moveTo>
                  <a:lnTo>
                    <a:pt x="763" y="16776"/>
                  </a:lnTo>
                  <a:lnTo>
                    <a:pt x="1560" y="16776"/>
                  </a:lnTo>
                  <a:lnTo>
                    <a:pt x="22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1;p30"/>
            <p:cNvSpPr/>
            <p:nvPr/>
          </p:nvSpPr>
          <p:spPr>
            <a:xfrm>
              <a:off x="4432838" y="2246700"/>
              <a:ext cx="277425" cy="277125"/>
            </a:xfrm>
            <a:custGeom>
              <a:avLst/>
              <a:gdLst/>
              <a:ahLst/>
              <a:cxnLst/>
              <a:rect l="l" t="t" r="r" b="b"/>
              <a:pathLst>
                <a:path w="11097" h="11085" extrusionOk="0">
                  <a:moveTo>
                    <a:pt x="5549" y="0"/>
                  </a:moveTo>
                  <a:cubicBezTo>
                    <a:pt x="2489" y="0"/>
                    <a:pt x="0" y="2477"/>
                    <a:pt x="0" y="5548"/>
                  </a:cubicBezTo>
                  <a:cubicBezTo>
                    <a:pt x="0" y="8608"/>
                    <a:pt x="2489" y="11085"/>
                    <a:pt x="5549" y="11085"/>
                  </a:cubicBezTo>
                  <a:cubicBezTo>
                    <a:pt x="8609" y="11085"/>
                    <a:pt x="11097" y="8608"/>
                    <a:pt x="11097" y="5548"/>
                  </a:cubicBezTo>
                  <a:cubicBezTo>
                    <a:pt x="11097" y="2477"/>
                    <a:pt x="8609" y="0"/>
                    <a:pt x="55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2;p30"/>
            <p:cNvSpPr/>
            <p:nvPr/>
          </p:nvSpPr>
          <p:spPr>
            <a:xfrm>
              <a:off x="4405738" y="2219600"/>
              <a:ext cx="331625" cy="331325"/>
            </a:xfrm>
            <a:custGeom>
              <a:avLst/>
              <a:gdLst/>
              <a:ahLst/>
              <a:cxnLst/>
              <a:rect l="l" t="t" r="r" b="b"/>
              <a:pathLst>
                <a:path w="13265" h="13253" extrusionOk="0">
                  <a:moveTo>
                    <a:pt x="6633" y="2168"/>
                  </a:moveTo>
                  <a:cubicBezTo>
                    <a:pt x="9097" y="2168"/>
                    <a:pt x="11098" y="4168"/>
                    <a:pt x="11098" y="6632"/>
                  </a:cubicBezTo>
                  <a:cubicBezTo>
                    <a:pt x="11098" y="9085"/>
                    <a:pt x="9097" y="11097"/>
                    <a:pt x="6633" y="11097"/>
                  </a:cubicBezTo>
                  <a:cubicBezTo>
                    <a:pt x="4168" y="11097"/>
                    <a:pt x="2168" y="9085"/>
                    <a:pt x="2168" y="6632"/>
                  </a:cubicBezTo>
                  <a:cubicBezTo>
                    <a:pt x="2168" y="4168"/>
                    <a:pt x="4168" y="2168"/>
                    <a:pt x="6633" y="2168"/>
                  </a:cubicBezTo>
                  <a:close/>
                  <a:moveTo>
                    <a:pt x="6633" y="1"/>
                  </a:moveTo>
                  <a:cubicBezTo>
                    <a:pt x="2978" y="1"/>
                    <a:pt x="1" y="2977"/>
                    <a:pt x="1" y="6632"/>
                  </a:cubicBezTo>
                  <a:cubicBezTo>
                    <a:pt x="1" y="10288"/>
                    <a:pt x="2978" y="13252"/>
                    <a:pt x="6633" y="13252"/>
                  </a:cubicBezTo>
                  <a:cubicBezTo>
                    <a:pt x="10288" y="13252"/>
                    <a:pt x="13265" y="10288"/>
                    <a:pt x="13265" y="6632"/>
                  </a:cubicBezTo>
                  <a:cubicBezTo>
                    <a:pt x="13265" y="2977"/>
                    <a:pt x="10288" y="1"/>
                    <a:pt x="66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3;p30"/>
            <p:cNvSpPr/>
            <p:nvPr/>
          </p:nvSpPr>
          <p:spPr>
            <a:xfrm>
              <a:off x="4497438" y="2690800"/>
              <a:ext cx="148850" cy="148850"/>
            </a:xfrm>
            <a:custGeom>
              <a:avLst/>
              <a:gdLst/>
              <a:ahLst/>
              <a:cxnLst/>
              <a:rect l="l" t="t" r="r" b="b"/>
              <a:pathLst>
                <a:path w="5954" h="5954" extrusionOk="0">
                  <a:moveTo>
                    <a:pt x="2977" y="0"/>
                  </a:moveTo>
                  <a:cubicBezTo>
                    <a:pt x="1334" y="0"/>
                    <a:pt x="0" y="1334"/>
                    <a:pt x="0" y="2977"/>
                  </a:cubicBezTo>
                  <a:cubicBezTo>
                    <a:pt x="0" y="4620"/>
                    <a:pt x="1334" y="5953"/>
                    <a:pt x="2977" y="5953"/>
                  </a:cubicBezTo>
                  <a:cubicBezTo>
                    <a:pt x="4620" y="5953"/>
                    <a:pt x="5953" y="4620"/>
                    <a:pt x="5953" y="2977"/>
                  </a:cubicBezTo>
                  <a:cubicBezTo>
                    <a:pt x="5953" y="1334"/>
                    <a:pt x="4620" y="0"/>
                    <a:pt x="29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4;p30"/>
            <p:cNvSpPr/>
            <p:nvPr/>
          </p:nvSpPr>
          <p:spPr>
            <a:xfrm>
              <a:off x="4482838" y="2676500"/>
              <a:ext cx="178025" cy="177725"/>
            </a:xfrm>
            <a:custGeom>
              <a:avLst/>
              <a:gdLst/>
              <a:ahLst/>
              <a:cxnLst/>
              <a:rect l="l" t="t" r="r" b="b"/>
              <a:pathLst>
                <a:path w="7121" h="7109" extrusionOk="0">
                  <a:moveTo>
                    <a:pt x="3561" y="1156"/>
                  </a:moveTo>
                  <a:cubicBezTo>
                    <a:pt x="4882" y="1156"/>
                    <a:pt x="5954" y="2227"/>
                    <a:pt x="5954" y="3549"/>
                  </a:cubicBezTo>
                  <a:cubicBezTo>
                    <a:pt x="5954" y="4870"/>
                    <a:pt x="4882" y="5954"/>
                    <a:pt x="3561" y="5954"/>
                  </a:cubicBezTo>
                  <a:cubicBezTo>
                    <a:pt x="2239" y="5954"/>
                    <a:pt x="1168" y="4870"/>
                    <a:pt x="1168" y="3549"/>
                  </a:cubicBezTo>
                  <a:cubicBezTo>
                    <a:pt x="1168" y="2227"/>
                    <a:pt x="2239" y="1156"/>
                    <a:pt x="3561" y="1156"/>
                  </a:cubicBezTo>
                  <a:close/>
                  <a:moveTo>
                    <a:pt x="3561" y="1"/>
                  </a:moveTo>
                  <a:cubicBezTo>
                    <a:pt x="1596" y="1"/>
                    <a:pt x="1" y="1596"/>
                    <a:pt x="1" y="3549"/>
                  </a:cubicBezTo>
                  <a:cubicBezTo>
                    <a:pt x="1" y="5513"/>
                    <a:pt x="1596" y="7109"/>
                    <a:pt x="3561" y="7109"/>
                  </a:cubicBezTo>
                  <a:cubicBezTo>
                    <a:pt x="5525" y="7109"/>
                    <a:pt x="7121" y="5513"/>
                    <a:pt x="7121" y="3549"/>
                  </a:cubicBezTo>
                  <a:cubicBezTo>
                    <a:pt x="7121" y="1596"/>
                    <a:pt x="5525" y="1"/>
                    <a:pt x="35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5;p30"/>
            <p:cNvSpPr/>
            <p:nvPr/>
          </p:nvSpPr>
          <p:spPr>
            <a:xfrm>
              <a:off x="4497438" y="1930875"/>
              <a:ext cx="148850" cy="148850"/>
            </a:xfrm>
            <a:custGeom>
              <a:avLst/>
              <a:gdLst/>
              <a:ahLst/>
              <a:cxnLst/>
              <a:rect l="l" t="t" r="r" b="b"/>
              <a:pathLst>
                <a:path w="5954" h="5954" extrusionOk="0">
                  <a:moveTo>
                    <a:pt x="2977" y="1"/>
                  </a:moveTo>
                  <a:cubicBezTo>
                    <a:pt x="1334" y="1"/>
                    <a:pt x="0" y="1334"/>
                    <a:pt x="0" y="2977"/>
                  </a:cubicBezTo>
                  <a:cubicBezTo>
                    <a:pt x="0" y="4620"/>
                    <a:pt x="1334" y="5954"/>
                    <a:pt x="2977" y="5954"/>
                  </a:cubicBezTo>
                  <a:cubicBezTo>
                    <a:pt x="4620" y="5954"/>
                    <a:pt x="5953" y="4620"/>
                    <a:pt x="5953" y="2977"/>
                  </a:cubicBezTo>
                  <a:cubicBezTo>
                    <a:pt x="5953" y="1334"/>
                    <a:pt x="4620" y="1"/>
                    <a:pt x="29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6;p30"/>
            <p:cNvSpPr/>
            <p:nvPr/>
          </p:nvSpPr>
          <p:spPr>
            <a:xfrm>
              <a:off x="4482838" y="1916300"/>
              <a:ext cx="178025" cy="178025"/>
            </a:xfrm>
            <a:custGeom>
              <a:avLst/>
              <a:gdLst/>
              <a:ahLst/>
              <a:cxnLst/>
              <a:rect l="l" t="t" r="r" b="b"/>
              <a:pathLst>
                <a:path w="7121" h="7121" extrusionOk="0">
                  <a:moveTo>
                    <a:pt x="3561" y="1167"/>
                  </a:moveTo>
                  <a:cubicBezTo>
                    <a:pt x="4882" y="1167"/>
                    <a:pt x="5954" y="2238"/>
                    <a:pt x="5954" y="3560"/>
                  </a:cubicBezTo>
                  <a:cubicBezTo>
                    <a:pt x="5954" y="4882"/>
                    <a:pt x="4882" y="5953"/>
                    <a:pt x="3561" y="5953"/>
                  </a:cubicBezTo>
                  <a:cubicBezTo>
                    <a:pt x="2239" y="5953"/>
                    <a:pt x="1168" y="4882"/>
                    <a:pt x="1168" y="3560"/>
                  </a:cubicBezTo>
                  <a:cubicBezTo>
                    <a:pt x="1168" y="2238"/>
                    <a:pt x="2239" y="1167"/>
                    <a:pt x="3561" y="1167"/>
                  </a:cubicBezTo>
                  <a:close/>
                  <a:moveTo>
                    <a:pt x="3561" y="0"/>
                  </a:moveTo>
                  <a:cubicBezTo>
                    <a:pt x="1596" y="0"/>
                    <a:pt x="1" y="1596"/>
                    <a:pt x="1" y="3560"/>
                  </a:cubicBezTo>
                  <a:cubicBezTo>
                    <a:pt x="1" y="5525"/>
                    <a:pt x="1596" y="7120"/>
                    <a:pt x="3561" y="7120"/>
                  </a:cubicBezTo>
                  <a:cubicBezTo>
                    <a:pt x="5525" y="7120"/>
                    <a:pt x="7121" y="5525"/>
                    <a:pt x="7121" y="3560"/>
                  </a:cubicBezTo>
                  <a:cubicBezTo>
                    <a:pt x="7121" y="1596"/>
                    <a:pt x="5525" y="0"/>
                    <a:pt x="35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ZoneTexte 21"/>
          <p:cNvSpPr txBox="1"/>
          <p:nvPr/>
        </p:nvSpPr>
        <p:spPr>
          <a:xfrm>
            <a:off x="6470776" y="4788071"/>
            <a:ext cx="1603219" cy="323165"/>
          </a:xfrm>
          <a:prstGeom prst="rect">
            <a:avLst/>
          </a:prstGeom>
          <a:noFill/>
        </p:spPr>
        <p:txBody>
          <a:bodyPr wrap="square" rtlCol="0">
            <a:spAutoFit/>
          </a:bodyPr>
          <a:lstStyle/>
          <a:p>
            <a:r>
              <a:rPr lang="fr-MA" sz="1500" dirty="0">
                <a:solidFill>
                  <a:schemeClr val="accent4"/>
                </a:solidFill>
                <a:latin typeface="Fira Sans Extra Condensed Medium"/>
                <a:ea typeface="Roboto"/>
                <a:cs typeface="Roboto"/>
              </a:rPr>
              <a:t>Yassir AZELMAD</a:t>
            </a:r>
            <a:endParaRPr lang="fr-FR" sz="15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1454302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34" name="Google Shape;634;p26"/>
          <p:cNvSpPr txBox="1">
            <a:spLocks noGrp="1"/>
          </p:cNvSpPr>
          <p:nvPr>
            <p:ph type="title"/>
          </p:nvPr>
        </p:nvSpPr>
        <p:spPr>
          <a:xfrm>
            <a:off x="602297" y="348970"/>
            <a:ext cx="7708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smtClean="0">
                <a:solidFill>
                  <a:srgbClr val="23295F"/>
                </a:solidFill>
              </a:rPr>
              <a:t>Data Collection – Web Scraping</a:t>
            </a:r>
            <a:endParaRPr dirty="0">
              <a:solidFill>
                <a:srgbClr val="23295F"/>
              </a:solidFill>
            </a:endParaRPr>
          </a:p>
        </p:txBody>
      </p:sp>
      <p:cxnSp>
        <p:nvCxnSpPr>
          <p:cNvPr id="3" name="Connecteur droit 2"/>
          <p:cNvCxnSpPr/>
          <p:nvPr/>
        </p:nvCxnSpPr>
        <p:spPr>
          <a:xfrm flipV="1">
            <a:off x="602297" y="894582"/>
            <a:ext cx="7973890" cy="49088"/>
          </a:xfrm>
          <a:prstGeom prst="line">
            <a:avLst/>
          </a:prstGeom>
          <a:ln w="12700">
            <a:solidFill>
              <a:srgbClr val="23295F"/>
            </a:solidFill>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528639" y="1288968"/>
            <a:ext cx="3682026" cy="3308598"/>
          </a:xfrm>
          <a:prstGeom prst="rect">
            <a:avLst/>
          </a:prstGeom>
          <a:noFill/>
        </p:spPr>
        <p:txBody>
          <a:bodyPr wrap="square" rtlCol="0">
            <a:spAutoFit/>
          </a:bodyPr>
          <a:lstStyle/>
          <a:p>
            <a:pPr>
              <a:spcBef>
                <a:spcPts val="1400"/>
              </a:spcBef>
            </a:pPr>
            <a:r>
              <a:rPr lang="en-US" sz="1600" dirty="0">
                <a:latin typeface="Roboto"/>
                <a:ea typeface="Roboto"/>
                <a:cs typeface="Roboto"/>
              </a:rPr>
              <a:t>We applied web scrapping to </a:t>
            </a:r>
            <a:r>
              <a:rPr lang="en-US" sz="1600" dirty="0" err="1">
                <a:latin typeface="Roboto"/>
                <a:ea typeface="Roboto"/>
                <a:cs typeface="Roboto"/>
              </a:rPr>
              <a:t>webscrap</a:t>
            </a:r>
            <a:r>
              <a:rPr lang="en-US" sz="1600" dirty="0">
                <a:latin typeface="Roboto"/>
                <a:ea typeface="Roboto"/>
                <a:cs typeface="Roboto"/>
              </a:rPr>
              <a:t> Falcon 9 launch records with </a:t>
            </a:r>
            <a:r>
              <a:rPr lang="en-US" sz="1600" dirty="0" err="1">
                <a:latin typeface="Roboto"/>
                <a:ea typeface="Roboto"/>
                <a:cs typeface="Roboto"/>
              </a:rPr>
              <a:t>BeautifulSoup</a:t>
            </a:r>
            <a:r>
              <a:rPr lang="en-US" sz="1600" dirty="0">
                <a:latin typeface="Roboto"/>
                <a:ea typeface="Roboto"/>
                <a:cs typeface="Roboto"/>
              </a:rPr>
              <a:t> </a:t>
            </a:r>
          </a:p>
          <a:p>
            <a:pPr>
              <a:spcBef>
                <a:spcPts val="1400"/>
              </a:spcBef>
            </a:pPr>
            <a:r>
              <a:rPr lang="en-US" sz="1600" dirty="0">
                <a:latin typeface="Roboto"/>
                <a:ea typeface="Roboto"/>
                <a:cs typeface="Roboto"/>
              </a:rPr>
              <a:t>We parsed the table and converted it into a pandas </a:t>
            </a:r>
            <a:r>
              <a:rPr lang="en-US" sz="1600" dirty="0" err="1">
                <a:latin typeface="Roboto"/>
                <a:ea typeface="Roboto"/>
                <a:cs typeface="Roboto"/>
              </a:rPr>
              <a:t>dataframe</a:t>
            </a:r>
            <a:r>
              <a:rPr lang="en-US" sz="1600" dirty="0">
                <a:latin typeface="Roboto"/>
                <a:ea typeface="Roboto"/>
                <a:cs typeface="Roboto"/>
              </a:rPr>
              <a:t>.</a:t>
            </a:r>
          </a:p>
          <a:p>
            <a:pPr lvl="1" algn="just">
              <a:spcBef>
                <a:spcPts val="1400"/>
              </a:spcBef>
            </a:pPr>
            <a:endParaRPr lang="en-US" sz="1600" dirty="0">
              <a:latin typeface="Roboto"/>
              <a:ea typeface="Roboto"/>
              <a:cs typeface="Roboto"/>
            </a:endParaRPr>
          </a:p>
          <a:p>
            <a:r>
              <a:rPr lang="en-US" sz="1600" dirty="0">
                <a:latin typeface="Roboto"/>
                <a:ea typeface="Roboto"/>
                <a:cs typeface="Roboto"/>
              </a:rPr>
              <a:t>The link to the notebook is :</a:t>
            </a:r>
          </a:p>
          <a:p>
            <a:pPr>
              <a:spcBef>
                <a:spcPts val="1400"/>
              </a:spcBef>
            </a:pPr>
            <a:r>
              <a:rPr lang="en-US" sz="1600" u="sng" dirty="0">
                <a:solidFill>
                  <a:srgbClr val="1C7DDB"/>
                </a:solidFill>
                <a:latin typeface="Abadi" panose="020B0604020104020204" pitchFamily="34" charset="0"/>
              </a:rPr>
              <a:t>https://github.com/bigayass/Falcon9Prediction/blob/master/Data%20Collection%20with%20Web%20Scraping.ipynb</a:t>
            </a:r>
            <a:endParaRPr lang="en-US" sz="1600" u="sng" dirty="0">
              <a:solidFill>
                <a:schemeClr val="accent3">
                  <a:lumMod val="25000"/>
                </a:schemeClr>
              </a:solidFill>
              <a:latin typeface="Abadi" panose="020B0604020104020204" pitchFamily="34" charset="0"/>
            </a:endParaRPr>
          </a:p>
          <a:p>
            <a:endParaRPr lang="fr-FR" dirty="0"/>
          </a:p>
        </p:txBody>
      </p:sp>
      <p:pic>
        <p:nvPicPr>
          <p:cNvPr id="6" name="Picture 6">
            <a:extLst>
              <a:ext uri="{FF2B5EF4-FFF2-40B4-BE49-F238E27FC236}">
                <a16:creationId xmlns="" xmlns:a16="http://schemas.microsoft.com/office/drawing/2014/main" id="{11B286EC-90E5-482C-9C00-C353EE9D2862}"/>
              </a:ext>
            </a:extLst>
          </p:cNvPr>
          <p:cNvPicPr>
            <a:picLocks noChangeAspect="1"/>
          </p:cNvPicPr>
          <p:nvPr/>
        </p:nvPicPr>
        <p:blipFill>
          <a:blip r:embed="rId3"/>
          <a:stretch>
            <a:fillRect/>
          </a:stretch>
        </p:blipFill>
        <p:spPr>
          <a:xfrm>
            <a:off x="4491887" y="1008082"/>
            <a:ext cx="3818910" cy="3919984"/>
          </a:xfrm>
          <a:prstGeom prst="rect">
            <a:avLst/>
          </a:prstGeom>
        </p:spPr>
      </p:pic>
      <p:pic>
        <p:nvPicPr>
          <p:cNvPr id="7" name="Picture 2" descr="IDEAS? What Should We Do N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4195" y="4711186"/>
            <a:ext cx="1284209" cy="367968"/>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812;p30"/>
          <p:cNvGrpSpPr/>
          <p:nvPr/>
        </p:nvGrpSpPr>
        <p:grpSpPr>
          <a:xfrm rot="19297425">
            <a:off x="8416181" y="-99761"/>
            <a:ext cx="595822" cy="2635616"/>
            <a:chOff x="4160788" y="1392725"/>
            <a:chExt cx="821250" cy="3750775"/>
          </a:xfrm>
        </p:grpSpPr>
        <p:sp>
          <p:nvSpPr>
            <p:cNvPr id="9" name="Google Shape;813;p30"/>
            <p:cNvSpPr/>
            <p:nvPr/>
          </p:nvSpPr>
          <p:spPr>
            <a:xfrm>
              <a:off x="4413788" y="3644100"/>
              <a:ext cx="314650" cy="1499400"/>
            </a:xfrm>
            <a:custGeom>
              <a:avLst/>
              <a:gdLst/>
              <a:ahLst/>
              <a:cxnLst/>
              <a:rect l="l" t="t" r="r" b="b"/>
              <a:pathLst>
                <a:path w="12586" h="59976" extrusionOk="0">
                  <a:moveTo>
                    <a:pt x="6272" y="1"/>
                  </a:moveTo>
                  <a:cubicBezTo>
                    <a:pt x="3134" y="1"/>
                    <a:pt x="0" y="4126"/>
                    <a:pt x="12" y="12374"/>
                  </a:cubicBezTo>
                  <a:cubicBezTo>
                    <a:pt x="36" y="28876"/>
                    <a:pt x="6346" y="59975"/>
                    <a:pt x="6346" y="59975"/>
                  </a:cubicBezTo>
                  <a:cubicBezTo>
                    <a:pt x="6346" y="59975"/>
                    <a:pt x="12585" y="28853"/>
                    <a:pt x="12562" y="12362"/>
                  </a:cubicBezTo>
                  <a:cubicBezTo>
                    <a:pt x="12550" y="4120"/>
                    <a:pt x="9409" y="1"/>
                    <a:pt x="6272" y="1"/>
                  </a:cubicBezTo>
                  <a:close/>
                </a:path>
              </a:pathLst>
            </a:custGeom>
            <a:gradFill>
              <a:gsLst>
                <a:gs pos="0">
                  <a:srgbClr val="FCBD24"/>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14;p30"/>
            <p:cNvSpPr/>
            <p:nvPr/>
          </p:nvSpPr>
          <p:spPr>
            <a:xfrm>
              <a:off x="4160788" y="3036975"/>
              <a:ext cx="217900" cy="512875"/>
            </a:xfrm>
            <a:custGeom>
              <a:avLst/>
              <a:gdLst/>
              <a:ahLst/>
              <a:cxnLst/>
              <a:rect l="l" t="t" r="r" b="b"/>
              <a:pathLst>
                <a:path w="8716" h="20515" extrusionOk="0">
                  <a:moveTo>
                    <a:pt x="6763" y="0"/>
                  </a:moveTo>
                  <a:cubicBezTo>
                    <a:pt x="2358" y="4012"/>
                    <a:pt x="0" y="9858"/>
                    <a:pt x="381" y="15859"/>
                  </a:cubicBezTo>
                  <a:lnTo>
                    <a:pt x="667" y="20514"/>
                  </a:lnTo>
                  <a:lnTo>
                    <a:pt x="8716" y="12371"/>
                  </a:lnTo>
                  <a:lnTo>
                    <a:pt x="8716" y="6025"/>
                  </a:lnTo>
                  <a:lnTo>
                    <a:pt x="8596" y="6025"/>
                  </a:lnTo>
                  <a:lnTo>
                    <a:pt x="67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5;p30"/>
            <p:cNvSpPr/>
            <p:nvPr/>
          </p:nvSpPr>
          <p:spPr>
            <a:xfrm>
              <a:off x="4764438" y="3036375"/>
              <a:ext cx="217600" cy="512275"/>
            </a:xfrm>
            <a:custGeom>
              <a:avLst/>
              <a:gdLst/>
              <a:ahLst/>
              <a:cxnLst/>
              <a:rect l="l" t="t" r="r" b="b"/>
              <a:pathLst>
                <a:path w="8704" h="20491" extrusionOk="0">
                  <a:moveTo>
                    <a:pt x="1917" y="0"/>
                  </a:moveTo>
                  <a:lnTo>
                    <a:pt x="95" y="6049"/>
                  </a:lnTo>
                  <a:lnTo>
                    <a:pt x="0" y="6049"/>
                  </a:lnTo>
                  <a:lnTo>
                    <a:pt x="0" y="12371"/>
                  </a:lnTo>
                  <a:lnTo>
                    <a:pt x="8061" y="20491"/>
                  </a:lnTo>
                  <a:lnTo>
                    <a:pt x="8346" y="15836"/>
                  </a:lnTo>
                  <a:cubicBezTo>
                    <a:pt x="8703" y="9835"/>
                    <a:pt x="6334" y="4001"/>
                    <a:pt x="19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6;p30"/>
            <p:cNvSpPr/>
            <p:nvPr/>
          </p:nvSpPr>
          <p:spPr>
            <a:xfrm>
              <a:off x="4312288" y="1392725"/>
              <a:ext cx="517950" cy="2128250"/>
            </a:xfrm>
            <a:custGeom>
              <a:avLst/>
              <a:gdLst/>
              <a:ahLst/>
              <a:cxnLst/>
              <a:rect l="l" t="t" r="r" b="b"/>
              <a:pathLst>
                <a:path w="20718" h="85130" extrusionOk="0">
                  <a:moveTo>
                    <a:pt x="10299" y="0"/>
                  </a:moveTo>
                  <a:cubicBezTo>
                    <a:pt x="10299" y="0"/>
                    <a:pt x="0" y="23420"/>
                    <a:pt x="36" y="52280"/>
                  </a:cubicBezTo>
                  <a:cubicBezTo>
                    <a:pt x="60" y="64734"/>
                    <a:pt x="1989" y="76164"/>
                    <a:pt x="4191" y="85130"/>
                  </a:cubicBezTo>
                  <a:lnTo>
                    <a:pt x="16645" y="85118"/>
                  </a:lnTo>
                  <a:cubicBezTo>
                    <a:pt x="18812" y="76140"/>
                    <a:pt x="20717" y="64699"/>
                    <a:pt x="20705" y="52256"/>
                  </a:cubicBezTo>
                  <a:cubicBezTo>
                    <a:pt x="20670" y="23384"/>
                    <a:pt x="10299" y="0"/>
                    <a:pt x="10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17;p30"/>
            <p:cNvSpPr/>
            <p:nvPr/>
          </p:nvSpPr>
          <p:spPr>
            <a:xfrm>
              <a:off x="4417063" y="3520650"/>
              <a:ext cx="311375" cy="139925"/>
            </a:xfrm>
            <a:custGeom>
              <a:avLst/>
              <a:gdLst/>
              <a:ahLst/>
              <a:cxnLst/>
              <a:rect l="l" t="t" r="r" b="b"/>
              <a:pathLst>
                <a:path w="12455" h="5597" extrusionOk="0">
                  <a:moveTo>
                    <a:pt x="12454" y="1"/>
                  </a:moveTo>
                  <a:lnTo>
                    <a:pt x="0" y="13"/>
                  </a:lnTo>
                  <a:lnTo>
                    <a:pt x="631" y="5597"/>
                  </a:lnTo>
                  <a:lnTo>
                    <a:pt x="11692" y="5585"/>
                  </a:lnTo>
                  <a:lnTo>
                    <a:pt x="124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18;p30"/>
            <p:cNvSpPr/>
            <p:nvPr/>
          </p:nvSpPr>
          <p:spPr>
            <a:xfrm>
              <a:off x="4425688" y="3659950"/>
              <a:ext cx="292325" cy="28300"/>
            </a:xfrm>
            <a:custGeom>
              <a:avLst/>
              <a:gdLst/>
              <a:ahLst/>
              <a:cxnLst/>
              <a:rect l="l" t="t" r="r" b="b"/>
              <a:pathLst>
                <a:path w="11693" h="1132" extrusionOk="0">
                  <a:moveTo>
                    <a:pt x="11347" y="1"/>
                  </a:moveTo>
                  <a:lnTo>
                    <a:pt x="286" y="13"/>
                  </a:lnTo>
                  <a:lnTo>
                    <a:pt x="1" y="1132"/>
                  </a:lnTo>
                  <a:lnTo>
                    <a:pt x="11693" y="1096"/>
                  </a:lnTo>
                  <a:lnTo>
                    <a:pt x="113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19;p30"/>
            <p:cNvSpPr/>
            <p:nvPr/>
          </p:nvSpPr>
          <p:spPr>
            <a:xfrm>
              <a:off x="4447713" y="1392725"/>
              <a:ext cx="245300" cy="375050"/>
            </a:xfrm>
            <a:custGeom>
              <a:avLst/>
              <a:gdLst/>
              <a:ahLst/>
              <a:cxnLst/>
              <a:rect l="l" t="t" r="r" b="b"/>
              <a:pathLst>
                <a:path w="9812" h="15002" extrusionOk="0">
                  <a:moveTo>
                    <a:pt x="4835" y="0"/>
                  </a:moveTo>
                  <a:cubicBezTo>
                    <a:pt x="4835" y="0"/>
                    <a:pt x="2477" y="5465"/>
                    <a:pt x="1" y="14359"/>
                  </a:cubicBezTo>
                  <a:cubicBezTo>
                    <a:pt x="1" y="14359"/>
                    <a:pt x="1049" y="15002"/>
                    <a:pt x="4954" y="15002"/>
                  </a:cubicBezTo>
                  <a:cubicBezTo>
                    <a:pt x="8454" y="15002"/>
                    <a:pt x="9812" y="14347"/>
                    <a:pt x="9812" y="14347"/>
                  </a:cubicBezTo>
                  <a:cubicBezTo>
                    <a:pt x="7299" y="5453"/>
                    <a:pt x="4835" y="0"/>
                    <a:pt x="48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0;p30"/>
            <p:cNvSpPr/>
            <p:nvPr/>
          </p:nvSpPr>
          <p:spPr>
            <a:xfrm>
              <a:off x="4542963" y="3036375"/>
              <a:ext cx="57175" cy="419425"/>
            </a:xfrm>
            <a:custGeom>
              <a:avLst/>
              <a:gdLst/>
              <a:ahLst/>
              <a:cxnLst/>
              <a:rect l="l" t="t" r="r" b="b"/>
              <a:pathLst>
                <a:path w="2287" h="16777" extrusionOk="0">
                  <a:moveTo>
                    <a:pt x="1" y="0"/>
                  </a:moveTo>
                  <a:lnTo>
                    <a:pt x="763" y="16776"/>
                  </a:lnTo>
                  <a:lnTo>
                    <a:pt x="1560" y="16776"/>
                  </a:lnTo>
                  <a:lnTo>
                    <a:pt x="22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1;p30"/>
            <p:cNvSpPr/>
            <p:nvPr/>
          </p:nvSpPr>
          <p:spPr>
            <a:xfrm>
              <a:off x="4432838" y="2246700"/>
              <a:ext cx="277425" cy="277125"/>
            </a:xfrm>
            <a:custGeom>
              <a:avLst/>
              <a:gdLst/>
              <a:ahLst/>
              <a:cxnLst/>
              <a:rect l="l" t="t" r="r" b="b"/>
              <a:pathLst>
                <a:path w="11097" h="11085" extrusionOk="0">
                  <a:moveTo>
                    <a:pt x="5549" y="0"/>
                  </a:moveTo>
                  <a:cubicBezTo>
                    <a:pt x="2489" y="0"/>
                    <a:pt x="0" y="2477"/>
                    <a:pt x="0" y="5548"/>
                  </a:cubicBezTo>
                  <a:cubicBezTo>
                    <a:pt x="0" y="8608"/>
                    <a:pt x="2489" y="11085"/>
                    <a:pt x="5549" y="11085"/>
                  </a:cubicBezTo>
                  <a:cubicBezTo>
                    <a:pt x="8609" y="11085"/>
                    <a:pt x="11097" y="8608"/>
                    <a:pt x="11097" y="5548"/>
                  </a:cubicBezTo>
                  <a:cubicBezTo>
                    <a:pt x="11097" y="2477"/>
                    <a:pt x="8609" y="0"/>
                    <a:pt x="55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2;p30"/>
            <p:cNvSpPr/>
            <p:nvPr/>
          </p:nvSpPr>
          <p:spPr>
            <a:xfrm>
              <a:off x="4405738" y="2219600"/>
              <a:ext cx="331625" cy="331325"/>
            </a:xfrm>
            <a:custGeom>
              <a:avLst/>
              <a:gdLst/>
              <a:ahLst/>
              <a:cxnLst/>
              <a:rect l="l" t="t" r="r" b="b"/>
              <a:pathLst>
                <a:path w="13265" h="13253" extrusionOk="0">
                  <a:moveTo>
                    <a:pt x="6633" y="2168"/>
                  </a:moveTo>
                  <a:cubicBezTo>
                    <a:pt x="9097" y="2168"/>
                    <a:pt x="11098" y="4168"/>
                    <a:pt x="11098" y="6632"/>
                  </a:cubicBezTo>
                  <a:cubicBezTo>
                    <a:pt x="11098" y="9085"/>
                    <a:pt x="9097" y="11097"/>
                    <a:pt x="6633" y="11097"/>
                  </a:cubicBezTo>
                  <a:cubicBezTo>
                    <a:pt x="4168" y="11097"/>
                    <a:pt x="2168" y="9085"/>
                    <a:pt x="2168" y="6632"/>
                  </a:cubicBezTo>
                  <a:cubicBezTo>
                    <a:pt x="2168" y="4168"/>
                    <a:pt x="4168" y="2168"/>
                    <a:pt x="6633" y="2168"/>
                  </a:cubicBezTo>
                  <a:close/>
                  <a:moveTo>
                    <a:pt x="6633" y="1"/>
                  </a:moveTo>
                  <a:cubicBezTo>
                    <a:pt x="2978" y="1"/>
                    <a:pt x="1" y="2977"/>
                    <a:pt x="1" y="6632"/>
                  </a:cubicBezTo>
                  <a:cubicBezTo>
                    <a:pt x="1" y="10288"/>
                    <a:pt x="2978" y="13252"/>
                    <a:pt x="6633" y="13252"/>
                  </a:cubicBezTo>
                  <a:cubicBezTo>
                    <a:pt x="10288" y="13252"/>
                    <a:pt x="13265" y="10288"/>
                    <a:pt x="13265" y="6632"/>
                  </a:cubicBezTo>
                  <a:cubicBezTo>
                    <a:pt x="13265" y="2977"/>
                    <a:pt x="10288" y="1"/>
                    <a:pt x="66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3;p30"/>
            <p:cNvSpPr/>
            <p:nvPr/>
          </p:nvSpPr>
          <p:spPr>
            <a:xfrm>
              <a:off x="4497438" y="2690800"/>
              <a:ext cx="148850" cy="148850"/>
            </a:xfrm>
            <a:custGeom>
              <a:avLst/>
              <a:gdLst/>
              <a:ahLst/>
              <a:cxnLst/>
              <a:rect l="l" t="t" r="r" b="b"/>
              <a:pathLst>
                <a:path w="5954" h="5954" extrusionOk="0">
                  <a:moveTo>
                    <a:pt x="2977" y="0"/>
                  </a:moveTo>
                  <a:cubicBezTo>
                    <a:pt x="1334" y="0"/>
                    <a:pt x="0" y="1334"/>
                    <a:pt x="0" y="2977"/>
                  </a:cubicBezTo>
                  <a:cubicBezTo>
                    <a:pt x="0" y="4620"/>
                    <a:pt x="1334" y="5953"/>
                    <a:pt x="2977" y="5953"/>
                  </a:cubicBezTo>
                  <a:cubicBezTo>
                    <a:pt x="4620" y="5953"/>
                    <a:pt x="5953" y="4620"/>
                    <a:pt x="5953" y="2977"/>
                  </a:cubicBezTo>
                  <a:cubicBezTo>
                    <a:pt x="5953" y="1334"/>
                    <a:pt x="4620" y="0"/>
                    <a:pt x="29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4;p30"/>
            <p:cNvSpPr/>
            <p:nvPr/>
          </p:nvSpPr>
          <p:spPr>
            <a:xfrm>
              <a:off x="4482838" y="2676500"/>
              <a:ext cx="178025" cy="177725"/>
            </a:xfrm>
            <a:custGeom>
              <a:avLst/>
              <a:gdLst/>
              <a:ahLst/>
              <a:cxnLst/>
              <a:rect l="l" t="t" r="r" b="b"/>
              <a:pathLst>
                <a:path w="7121" h="7109" extrusionOk="0">
                  <a:moveTo>
                    <a:pt x="3561" y="1156"/>
                  </a:moveTo>
                  <a:cubicBezTo>
                    <a:pt x="4882" y="1156"/>
                    <a:pt x="5954" y="2227"/>
                    <a:pt x="5954" y="3549"/>
                  </a:cubicBezTo>
                  <a:cubicBezTo>
                    <a:pt x="5954" y="4870"/>
                    <a:pt x="4882" y="5954"/>
                    <a:pt x="3561" y="5954"/>
                  </a:cubicBezTo>
                  <a:cubicBezTo>
                    <a:pt x="2239" y="5954"/>
                    <a:pt x="1168" y="4870"/>
                    <a:pt x="1168" y="3549"/>
                  </a:cubicBezTo>
                  <a:cubicBezTo>
                    <a:pt x="1168" y="2227"/>
                    <a:pt x="2239" y="1156"/>
                    <a:pt x="3561" y="1156"/>
                  </a:cubicBezTo>
                  <a:close/>
                  <a:moveTo>
                    <a:pt x="3561" y="1"/>
                  </a:moveTo>
                  <a:cubicBezTo>
                    <a:pt x="1596" y="1"/>
                    <a:pt x="1" y="1596"/>
                    <a:pt x="1" y="3549"/>
                  </a:cubicBezTo>
                  <a:cubicBezTo>
                    <a:pt x="1" y="5513"/>
                    <a:pt x="1596" y="7109"/>
                    <a:pt x="3561" y="7109"/>
                  </a:cubicBezTo>
                  <a:cubicBezTo>
                    <a:pt x="5525" y="7109"/>
                    <a:pt x="7121" y="5513"/>
                    <a:pt x="7121" y="3549"/>
                  </a:cubicBezTo>
                  <a:cubicBezTo>
                    <a:pt x="7121" y="1596"/>
                    <a:pt x="5525" y="1"/>
                    <a:pt x="35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5;p30"/>
            <p:cNvSpPr/>
            <p:nvPr/>
          </p:nvSpPr>
          <p:spPr>
            <a:xfrm>
              <a:off x="4497438" y="1930875"/>
              <a:ext cx="148850" cy="148850"/>
            </a:xfrm>
            <a:custGeom>
              <a:avLst/>
              <a:gdLst/>
              <a:ahLst/>
              <a:cxnLst/>
              <a:rect l="l" t="t" r="r" b="b"/>
              <a:pathLst>
                <a:path w="5954" h="5954" extrusionOk="0">
                  <a:moveTo>
                    <a:pt x="2977" y="1"/>
                  </a:moveTo>
                  <a:cubicBezTo>
                    <a:pt x="1334" y="1"/>
                    <a:pt x="0" y="1334"/>
                    <a:pt x="0" y="2977"/>
                  </a:cubicBezTo>
                  <a:cubicBezTo>
                    <a:pt x="0" y="4620"/>
                    <a:pt x="1334" y="5954"/>
                    <a:pt x="2977" y="5954"/>
                  </a:cubicBezTo>
                  <a:cubicBezTo>
                    <a:pt x="4620" y="5954"/>
                    <a:pt x="5953" y="4620"/>
                    <a:pt x="5953" y="2977"/>
                  </a:cubicBezTo>
                  <a:cubicBezTo>
                    <a:pt x="5953" y="1334"/>
                    <a:pt x="4620" y="1"/>
                    <a:pt x="29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6;p30"/>
            <p:cNvSpPr/>
            <p:nvPr/>
          </p:nvSpPr>
          <p:spPr>
            <a:xfrm>
              <a:off x="4482838" y="1916300"/>
              <a:ext cx="178025" cy="178025"/>
            </a:xfrm>
            <a:custGeom>
              <a:avLst/>
              <a:gdLst/>
              <a:ahLst/>
              <a:cxnLst/>
              <a:rect l="l" t="t" r="r" b="b"/>
              <a:pathLst>
                <a:path w="7121" h="7121" extrusionOk="0">
                  <a:moveTo>
                    <a:pt x="3561" y="1167"/>
                  </a:moveTo>
                  <a:cubicBezTo>
                    <a:pt x="4882" y="1167"/>
                    <a:pt x="5954" y="2238"/>
                    <a:pt x="5954" y="3560"/>
                  </a:cubicBezTo>
                  <a:cubicBezTo>
                    <a:pt x="5954" y="4882"/>
                    <a:pt x="4882" y="5953"/>
                    <a:pt x="3561" y="5953"/>
                  </a:cubicBezTo>
                  <a:cubicBezTo>
                    <a:pt x="2239" y="5953"/>
                    <a:pt x="1168" y="4882"/>
                    <a:pt x="1168" y="3560"/>
                  </a:cubicBezTo>
                  <a:cubicBezTo>
                    <a:pt x="1168" y="2238"/>
                    <a:pt x="2239" y="1167"/>
                    <a:pt x="3561" y="1167"/>
                  </a:cubicBezTo>
                  <a:close/>
                  <a:moveTo>
                    <a:pt x="3561" y="0"/>
                  </a:moveTo>
                  <a:cubicBezTo>
                    <a:pt x="1596" y="0"/>
                    <a:pt x="1" y="1596"/>
                    <a:pt x="1" y="3560"/>
                  </a:cubicBezTo>
                  <a:cubicBezTo>
                    <a:pt x="1" y="5525"/>
                    <a:pt x="1596" y="7120"/>
                    <a:pt x="3561" y="7120"/>
                  </a:cubicBezTo>
                  <a:cubicBezTo>
                    <a:pt x="5525" y="7120"/>
                    <a:pt x="7121" y="5525"/>
                    <a:pt x="7121" y="3560"/>
                  </a:cubicBezTo>
                  <a:cubicBezTo>
                    <a:pt x="7121" y="1596"/>
                    <a:pt x="5525" y="0"/>
                    <a:pt x="35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ZoneTexte 22"/>
          <p:cNvSpPr txBox="1"/>
          <p:nvPr/>
        </p:nvSpPr>
        <p:spPr>
          <a:xfrm>
            <a:off x="6284772" y="4751094"/>
            <a:ext cx="1603219" cy="353943"/>
          </a:xfrm>
          <a:prstGeom prst="rect">
            <a:avLst/>
          </a:prstGeom>
          <a:noFill/>
        </p:spPr>
        <p:txBody>
          <a:bodyPr wrap="square" rtlCol="0">
            <a:spAutoFit/>
          </a:bodyPr>
          <a:lstStyle/>
          <a:p>
            <a:r>
              <a:rPr lang="fr-MA" sz="1700" dirty="0">
                <a:solidFill>
                  <a:schemeClr val="accent4"/>
                </a:solidFill>
                <a:latin typeface="Fira Sans Extra Condensed Medium"/>
                <a:ea typeface="Roboto"/>
                <a:cs typeface="Roboto"/>
              </a:rPr>
              <a:t>Yassir AZELMAD</a:t>
            </a:r>
            <a:endParaRPr lang="fr-FR" sz="1700" dirty="0">
              <a:solidFill>
                <a:schemeClr val="accent4"/>
              </a:solidFill>
              <a:latin typeface="Fira Sans Extra Condensed Medium"/>
              <a:ea typeface="Roboto"/>
              <a:cs typeface="Roboto"/>
            </a:endParaRPr>
          </a:p>
        </p:txBody>
      </p:sp>
    </p:spTree>
    <p:extLst>
      <p:ext uri="{BB962C8B-B14F-4D97-AF65-F5344CB8AC3E}">
        <p14:creationId xmlns:p14="http://schemas.microsoft.com/office/powerpoint/2010/main" val="4027557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Rocket Infographics by Slidesgo">
  <a:themeElements>
    <a:clrScheme name="Simple Light">
      <a:dk1>
        <a:srgbClr val="000000"/>
      </a:dk1>
      <a:lt1>
        <a:srgbClr val="FFFFFF"/>
      </a:lt1>
      <a:dk2>
        <a:srgbClr val="595959"/>
      </a:dk2>
      <a:lt2>
        <a:srgbClr val="EEEEEE"/>
      </a:lt2>
      <a:accent1>
        <a:srgbClr val="8ED174"/>
      </a:accent1>
      <a:accent2>
        <a:srgbClr val="00CD99"/>
      </a:accent2>
      <a:accent3>
        <a:srgbClr val="14A0C1"/>
      </a:accent3>
      <a:accent4>
        <a:srgbClr val="4F7CAA"/>
      </a:accent4>
      <a:accent5>
        <a:srgbClr val="5059AC"/>
      </a:accent5>
      <a:accent6>
        <a:srgbClr val="23295F"/>
      </a:accent6>
      <a:hlink>
        <a:srgbClr val="8ED1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476</TotalTime>
  <Words>1568</Words>
  <Application>Microsoft Office PowerPoint</Application>
  <PresentationFormat>Affichage à l'écran (16:9)</PresentationFormat>
  <Paragraphs>216</Paragraphs>
  <Slides>45</Slides>
  <Notes>45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45</vt:i4>
      </vt:variant>
    </vt:vector>
  </HeadingPairs>
  <TitlesOfParts>
    <vt:vector size="51" baseType="lpstr">
      <vt:lpstr>Fira Sans Extra Condensed Medium</vt:lpstr>
      <vt:lpstr>Arial</vt:lpstr>
      <vt:lpstr>Wingdings</vt:lpstr>
      <vt:lpstr>Roboto</vt:lpstr>
      <vt:lpstr>Abadi</vt:lpstr>
      <vt:lpstr>Rocket Infographics by Slidesgo</vt:lpstr>
      <vt:lpstr>Space X Falcon 9 Racket Prediction</vt:lpstr>
      <vt:lpstr>Outline</vt:lpstr>
      <vt:lpstr>Executive Summary</vt:lpstr>
      <vt:lpstr>Introduction</vt:lpstr>
      <vt:lpstr>Methodology</vt:lpstr>
      <vt:lpstr>Methodology</vt:lpstr>
      <vt:lpstr>Data Collection</vt:lpstr>
      <vt:lpstr>Data Collection – SpaceX API</vt:lpstr>
      <vt:lpstr>Data Collection – Web Scraping</vt:lpstr>
      <vt:lpstr>Data Wragling</vt:lpstr>
      <vt:lpstr>EDA with Data Visualization</vt:lpstr>
      <vt:lpstr>EDA with SQL</vt:lpstr>
      <vt:lpstr>Build an Interactive MAP with Folium</vt:lpstr>
      <vt:lpstr>Build a Dashboard with Plotly DASH</vt:lpstr>
      <vt:lpstr>Predictive Analysis ( Classification )</vt:lpstr>
      <vt:lpstr>Insights Drawn from EDA</vt:lpstr>
      <vt:lpstr>Flight Number vs Launch Site</vt:lpstr>
      <vt:lpstr>Payload vs Launch Site</vt:lpstr>
      <vt:lpstr>Success Rate vs Orbit Type</vt:lpstr>
      <vt:lpstr>Flight Vumber vs Orbit Site</vt:lpstr>
      <vt:lpstr>Payload vs Orbit Site</vt:lpstr>
      <vt:lpstr>Launch Success Yearly Trend</vt:lpstr>
      <vt:lpstr>All Launch Sites Names</vt:lpstr>
      <vt:lpstr>Launch Site Names Begin with 'CCA'</vt:lpstr>
      <vt:lpstr>Total Payload Mass</vt:lpstr>
      <vt:lpstr>Average Payload Mass by F9 v1.1</vt:lpstr>
      <vt:lpstr> First Successful Ground Landing Date </vt:lpstr>
      <vt:lpstr>Successful Drone Ship Landing with Payload between 4000 and 6000</vt:lpstr>
      <vt:lpstr>Total Number of Successful and Failure Mission Outcomes</vt:lpstr>
      <vt:lpstr>Boosters Carried Maximum Payload</vt:lpstr>
      <vt:lpstr> 2015 Launch Records </vt:lpstr>
      <vt:lpstr>Rank Landing Outcomes Between 2010-06-04 and 2017-03-20</vt:lpstr>
      <vt:lpstr>Launch Sites Proximities Analysis</vt:lpstr>
      <vt:lpstr> All launch sites global map markers </vt:lpstr>
      <vt:lpstr> Markers showing launch sites with color labels </vt:lpstr>
      <vt:lpstr> Launch Site distance to landmarks </vt:lpstr>
      <vt:lpstr>Build  Dashboard with Plotly Dash</vt:lpstr>
      <vt:lpstr>Pie chart showing the success percentage achieved by each launch site</vt:lpstr>
      <vt:lpstr>Pie chart showing the Launch site with the highest launch success ratio</vt:lpstr>
      <vt:lpstr>Scatter plot of Payload vs Launch Outcome for all sites, with different payload selected in the range slider</vt:lpstr>
      <vt:lpstr>Predictive  Analysis Classification</vt:lpstr>
      <vt:lpstr> Classification Accuracy </vt:lpstr>
      <vt:lpstr>Confusion Matrix</vt:lpstr>
      <vt:lpstr>Conclusion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Space X Falcon 9 Racket Prediction</dc:title>
  <dc:creator>Yasser AZELMAD</dc:creator>
  <cp:lastModifiedBy>Compte Microsoft</cp:lastModifiedBy>
  <cp:revision>33</cp:revision>
  <dcterms:modified xsi:type="dcterms:W3CDTF">2022-11-29T10:20:31Z</dcterms:modified>
</cp:coreProperties>
</file>