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gd45\Desktop\results%20q4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gd45\Desktop\results%20q5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gd45\Desktop\results%203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Movie</a:t>
            </a:r>
            <a:r>
              <a:rPr lang="en-US" baseline="0" dirty="0"/>
              <a:t> rental rate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'results q4'!$D$1</c:f>
              <c:strCache>
                <c:ptCount val="1"/>
                <c:pt idx="0">
                  <c:v>count_rentals</c:v>
                </c:pt>
              </c:strCache>
            </c:strRef>
          </c:tx>
          <c:spPr>
            <a:noFill/>
            <a:ln w="9525" cap="flat" cmpd="sng" algn="ctr">
              <a:solidFill>
                <a:schemeClr val="accent6"/>
              </a:solidFill>
              <a:miter lim="800000"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25400" cap="rnd">
                <a:solidFill>
                  <a:schemeClr val="accent6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'results q4'!$B$2:$B$11</c:f>
              <c:numCache>
                <c:formatCode>General</c:formatCode>
                <c:ptCount val="10"/>
                <c:pt idx="0">
                  <c:v>2005</c:v>
                </c:pt>
                <c:pt idx="1">
                  <c:v>2005</c:v>
                </c:pt>
                <c:pt idx="2">
                  <c:v>2005</c:v>
                </c:pt>
                <c:pt idx="3">
                  <c:v>2005</c:v>
                </c:pt>
                <c:pt idx="4">
                  <c:v>2005</c:v>
                </c:pt>
                <c:pt idx="5">
                  <c:v>2005</c:v>
                </c:pt>
                <c:pt idx="6">
                  <c:v>2005</c:v>
                </c:pt>
                <c:pt idx="7">
                  <c:v>2005</c:v>
                </c:pt>
                <c:pt idx="8">
                  <c:v>2006</c:v>
                </c:pt>
                <c:pt idx="9">
                  <c:v>2006</c:v>
                </c:pt>
              </c:numCache>
            </c:numRef>
          </c:cat>
          <c:val>
            <c:numRef>
              <c:f>'results q4'!$D$2:$D$11</c:f>
              <c:numCache>
                <c:formatCode>General</c:formatCode>
                <c:ptCount val="10"/>
                <c:pt idx="0">
                  <c:v>3367</c:v>
                </c:pt>
                <c:pt idx="1">
                  <c:v>3342</c:v>
                </c:pt>
                <c:pt idx="2">
                  <c:v>2892</c:v>
                </c:pt>
                <c:pt idx="3">
                  <c:v>2794</c:v>
                </c:pt>
                <c:pt idx="4">
                  <c:v>1163</c:v>
                </c:pt>
                <c:pt idx="5">
                  <c:v>1148</c:v>
                </c:pt>
                <c:pt idx="6">
                  <c:v>598</c:v>
                </c:pt>
                <c:pt idx="7">
                  <c:v>558</c:v>
                </c:pt>
                <c:pt idx="8">
                  <c:v>97</c:v>
                </c:pt>
                <c:pt idx="9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A3-476F-9F59-50DF641A723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585618976"/>
        <c:axId val="585616816"/>
      </c:barChart>
      <c:catAx>
        <c:axId val="58561897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616816"/>
        <c:crosses val="autoZero"/>
        <c:auto val="1"/>
        <c:lblAlgn val="ctr"/>
        <c:lblOffset val="100"/>
        <c:noMultiLvlLbl val="0"/>
      </c:catAx>
      <c:valAx>
        <c:axId val="58561681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Rental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618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 q5.csv]Sheet1!PivotTable15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Sum of pay</a:t>
            </a:r>
            <a:r>
              <a:rPr lang="en-US" baseline="0" dirty="0"/>
              <a:t> </a:t>
            </a:r>
            <a:r>
              <a:rPr lang="en-US" dirty="0"/>
              <a:t>amount by name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6"/>
            </a:solidFill>
            <a:miter lim="800000"/>
          </a:ln>
          <a:effectLst>
            <a:glow rad="63500">
              <a:schemeClr val="accent6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6"/>
            </a:solidFill>
            <a:miter lim="800000"/>
          </a:ln>
          <a:effectLst>
            <a:glow rad="63500">
              <a:schemeClr val="accent6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6"/>
            </a:solidFill>
            <a:miter lim="800000"/>
          </a:ln>
          <a:effectLst>
            <a:glow rad="63500">
              <a:schemeClr val="accent6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6"/>
              </a:solidFill>
              <a:miter lim="800000"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Sheet1!$A$4:$A$13</c:f>
              <c:strCache>
                <c:ptCount val="10"/>
                <c:pt idx="0">
                  <c:v>Ana Bradley</c:v>
                </c:pt>
                <c:pt idx="1">
                  <c:v>Clara Shaw</c:v>
                </c:pt>
                <c:pt idx="2">
                  <c:v>Curtis Irby</c:v>
                </c:pt>
                <c:pt idx="3">
                  <c:v>Eleanor Hunt</c:v>
                </c:pt>
                <c:pt idx="4">
                  <c:v>Karl Seal</c:v>
                </c:pt>
                <c:pt idx="5">
                  <c:v>Marcia Dean</c:v>
                </c:pt>
                <c:pt idx="6">
                  <c:v>Marion Snyder</c:v>
                </c:pt>
                <c:pt idx="7">
                  <c:v>Mike Way</c:v>
                </c:pt>
                <c:pt idx="8">
                  <c:v>Rhonda Kennedy</c:v>
                </c:pt>
                <c:pt idx="9">
                  <c:v>Tommy Collazo</c:v>
                </c:pt>
              </c:strCache>
            </c:strRef>
          </c:cat>
          <c:val>
            <c:numRef>
              <c:f>Sheet1!$B$4:$B$13</c:f>
              <c:numCache>
                <c:formatCode>General</c:formatCode>
                <c:ptCount val="10"/>
                <c:pt idx="0">
                  <c:v>167.67000000000002</c:v>
                </c:pt>
                <c:pt idx="1">
                  <c:v>189.6</c:v>
                </c:pt>
                <c:pt idx="2">
                  <c:v>167.62</c:v>
                </c:pt>
                <c:pt idx="3">
                  <c:v>211.55</c:v>
                </c:pt>
                <c:pt idx="4">
                  <c:v>208.57999999999998</c:v>
                </c:pt>
                <c:pt idx="5">
                  <c:v>166.61</c:v>
                </c:pt>
                <c:pt idx="6">
                  <c:v>194.61</c:v>
                </c:pt>
                <c:pt idx="7">
                  <c:v>162.66999999999999</c:v>
                </c:pt>
                <c:pt idx="8">
                  <c:v>191.62</c:v>
                </c:pt>
                <c:pt idx="9">
                  <c:v>183.63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AD-4FE0-9A8D-E316C7C86D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501291768"/>
        <c:axId val="501287448"/>
      </c:barChart>
      <c:catAx>
        <c:axId val="5012917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Paid by whom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287448"/>
        <c:crosses val="autoZero"/>
        <c:auto val="1"/>
        <c:lblAlgn val="ctr"/>
        <c:lblOffset val="100"/>
        <c:noMultiLvlLbl val="0"/>
      </c:catAx>
      <c:valAx>
        <c:axId val="50128744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Amount</a:t>
                </a:r>
                <a:r>
                  <a:rPr lang="en-US" baseline="0" dirty="0"/>
                  <a:t> paid ($)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291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 3.csv]Suggestion1!PivotTable1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Distribution over quartiles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6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6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6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6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6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6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6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9525" cap="flat" cmpd="sng" algn="ctr">
            <a:solidFill>
              <a:schemeClr val="accent6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9525" cap="flat" cmpd="sng" algn="ctr">
            <a:solidFill>
              <a:schemeClr val="accent6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9525" cap="flat" cmpd="sng" algn="ctr">
            <a:solidFill>
              <a:schemeClr val="accent6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9525" cap="flat" cmpd="sng" algn="ctr">
            <a:solidFill>
              <a:schemeClr val="accent6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9525" cap="flat" cmpd="sng" algn="ctr">
            <a:solidFill>
              <a:schemeClr val="accent6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Suggestion1!$B$2:$B$3</c:f>
              <c:strCache>
                <c:ptCount val="1"/>
                <c:pt idx="0">
                  <c:v>1</c:v>
                </c:pt>
              </c:strCache>
            </c:strRef>
          </c:tx>
          <c:spPr>
            <a:noFill/>
            <a:ln w="9525" cap="flat" cmpd="sng" algn="ctr">
              <a:solidFill>
                <a:schemeClr val="accent6"/>
              </a:solidFill>
              <a:miter lim="800000"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Suggestion1!$A$4:$A$10</c:f>
              <c:strCache>
                <c:ptCount val="6"/>
                <c:pt idx="0">
                  <c:v>Family</c:v>
                </c:pt>
                <c:pt idx="1">
                  <c:v>Animation</c:v>
                </c:pt>
                <c:pt idx="2">
                  <c:v>Children</c:v>
                </c:pt>
                <c:pt idx="3">
                  <c:v>Comedy</c:v>
                </c:pt>
                <c:pt idx="4">
                  <c:v>Classics</c:v>
                </c:pt>
                <c:pt idx="5">
                  <c:v>Music</c:v>
                </c:pt>
              </c:strCache>
            </c:strRef>
          </c:cat>
          <c:val>
            <c:numRef>
              <c:f>Suggestion1!$B$4:$B$10</c:f>
              <c:numCache>
                <c:formatCode>General</c:formatCode>
                <c:ptCount val="6"/>
                <c:pt idx="0">
                  <c:v>15</c:v>
                </c:pt>
                <c:pt idx="1">
                  <c:v>22</c:v>
                </c:pt>
                <c:pt idx="2">
                  <c:v>14</c:v>
                </c:pt>
                <c:pt idx="3">
                  <c:v>17</c:v>
                </c:pt>
                <c:pt idx="4">
                  <c:v>14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F6-420D-92A1-D40A232EDF52}"/>
            </c:ext>
          </c:extLst>
        </c:ser>
        <c:ser>
          <c:idx val="1"/>
          <c:order val="1"/>
          <c:tx>
            <c:strRef>
              <c:f>Suggestion1!$C$2:$C$3</c:f>
              <c:strCache>
                <c:ptCount val="1"/>
                <c:pt idx="0">
                  <c:v>3</c:v>
                </c:pt>
              </c:strCache>
            </c:strRef>
          </c:tx>
          <c:spPr>
            <a:noFill/>
            <a:ln w="9525" cap="flat" cmpd="sng" algn="ctr">
              <a:solidFill>
                <a:schemeClr val="accent5"/>
              </a:solidFill>
              <a:miter lim="800000"/>
            </a:ln>
            <a:effectLst>
              <a:glow rad="63500">
                <a:schemeClr val="accent5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Suggestion1!$A$4:$A$10</c:f>
              <c:strCache>
                <c:ptCount val="6"/>
                <c:pt idx="0">
                  <c:v>Family</c:v>
                </c:pt>
                <c:pt idx="1">
                  <c:v>Animation</c:v>
                </c:pt>
                <c:pt idx="2">
                  <c:v>Children</c:v>
                </c:pt>
                <c:pt idx="3">
                  <c:v>Comedy</c:v>
                </c:pt>
                <c:pt idx="4">
                  <c:v>Classics</c:v>
                </c:pt>
                <c:pt idx="5">
                  <c:v>Music</c:v>
                </c:pt>
              </c:strCache>
            </c:strRef>
          </c:cat>
          <c:val>
            <c:numRef>
              <c:f>Suggestion1!$C$4:$C$10</c:f>
              <c:numCache>
                <c:formatCode>General</c:formatCode>
                <c:ptCount val="6"/>
                <c:pt idx="0">
                  <c:v>20</c:v>
                </c:pt>
                <c:pt idx="1">
                  <c:v>15</c:v>
                </c:pt>
                <c:pt idx="2">
                  <c:v>14</c:v>
                </c:pt>
                <c:pt idx="3">
                  <c:v>13</c:v>
                </c:pt>
                <c:pt idx="4">
                  <c:v>12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F6-420D-92A1-D40A232EDF52}"/>
            </c:ext>
          </c:extLst>
        </c:ser>
        <c:ser>
          <c:idx val="2"/>
          <c:order val="2"/>
          <c:tx>
            <c:strRef>
              <c:f>Suggestion1!$D$2:$D$3</c:f>
              <c:strCache>
                <c:ptCount val="1"/>
                <c:pt idx="0">
                  <c:v>4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Suggestion1!$A$4:$A$10</c:f>
              <c:strCache>
                <c:ptCount val="6"/>
                <c:pt idx="0">
                  <c:v>Family</c:v>
                </c:pt>
                <c:pt idx="1">
                  <c:v>Animation</c:v>
                </c:pt>
                <c:pt idx="2">
                  <c:v>Children</c:v>
                </c:pt>
                <c:pt idx="3">
                  <c:v>Comedy</c:v>
                </c:pt>
                <c:pt idx="4">
                  <c:v>Classics</c:v>
                </c:pt>
                <c:pt idx="5">
                  <c:v>Music</c:v>
                </c:pt>
              </c:strCache>
            </c:strRef>
          </c:cat>
          <c:val>
            <c:numRef>
              <c:f>Suggestion1!$D$4:$D$10</c:f>
              <c:numCache>
                <c:formatCode>General</c:formatCode>
                <c:ptCount val="6"/>
                <c:pt idx="0">
                  <c:v>17</c:v>
                </c:pt>
                <c:pt idx="1">
                  <c:v>17</c:v>
                </c:pt>
                <c:pt idx="2">
                  <c:v>14</c:v>
                </c:pt>
                <c:pt idx="3">
                  <c:v>13</c:v>
                </c:pt>
                <c:pt idx="4">
                  <c:v>16</c:v>
                </c:pt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F6-420D-92A1-D40A232EDF52}"/>
            </c:ext>
          </c:extLst>
        </c:ser>
        <c:ser>
          <c:idx val="3"/>
          <c:order val="3"/>
          <c:tx>
            <c:strRef>
              <c:f>Suggestion1!$E$2:$E$3</c:f>
              <c:strCache>
                <c:ptCount val="1"/>
                <c:pt idx="0">
                  <c:v>2</c:v>
                </c:pt>
              </c:strCache>
            </c:strRef>
          </c:tx>
          <c:spPr>
            <a:noFill/>
            <a:ln w="9525" cap="flat" cmpd="sng" algn="ctr">
              <a:solidFill>
                <a:schemeClr val="accent6">
                  <a:lumMod val="60000"/>
                </a:schemeClr>
              </a:solidFill>
              <a:miter lim="800000"/>
            </a:ln>
            <a:effectLst>
              <a:glow rad="63500">
                <a:schemeClr val="accent6">
                  <a:lumMod val="60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Suggestion1!$A$4:$A$10</c:f>
              <c:strCache>
                <c:ptCount val="6"/>
                <c:pt idx="0">
                  <c:v>Family</c:v>
                </c:pt>
                <c:pt idx="1">
                  <c:v>Animation</c:v>
                </c:pt>
                <c:pt idx="2">
                  <c:v>Children</c:v>
                </c:pt>
                <c:pt idx="3">
                  <c:v>Comedy</c:v>
                </c:pt>
                <c:pt idx="4">
                  <c:v>Classics</c:v>
                </c:pt>
                <c:pt idx="5">
                  <c:v>Music</c:v>
                </c:pt>
              </c:strCache>
            </c:strRef>
          </c:cat>
          <c:val>
            <c:numRef>
              <c:f>Suggestion1!$E$4:$E$10</c:f>
              <c:numCache>
                <c:formatCode>General</c:formatCode>
                <c:ptCount val="6"/>
                <c:pt idx="0">
                  <c:v>17</c:v>
                </c:pt>
                <c:pt idx="1">
                  <c:v>12</c:v>
                </c:pt>
                <c:pt idx="2">
                  <c:v>18</c:v>
                </c:pt>
                <c:pt idx="3">
                  <c:v>15</c:v>
                </c:pt>
                <c:pt idx="4">
                  <c:v>15</c:v>
                </c:pt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9F6-420D-92A1-D40A232EDF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571052640"/>
        <c:axId val="571054440"/>
      </c:barChart>
      <c:catAx>
        <c:axId val="57105264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Category</a:t>
                </a:r>
                <a:r>
                  <a:rPr lang="en-US" baseline="0" dirty="0"/>
                  <a:t>/Quartile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054440"/>
        <c:crosses val="autoZero"/>
        <c:auto val="1"/>
        <c:lblAlgn val="ctr"/>
        <c:lblOffset val="100"/>
        <c:noMultiLvlLbl val="0"/>
      </c:catAx>
      <c:valAx>
        <c:axId val="57105444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Total movies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05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#1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#4</a:t>
            </a:r>
          </a:p>
        </p:txBody>
      </p:sp>
    </p:spTree>
    <p:extLst>
      <p:ext uri="{BB962C8B-B14F-4D97-AF65-F5344CB8AC3E}">
        <p14:creationId xmlns:p14="http://schemas.microsoft.com/office/powerpoint/2010/main" val="415078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#5</a:t>
            </a:r>
          </a:p>
        </p:txBody>
      </p:sp>
    </p:spTree>
    <p:extLst>
      <p:ext uri="{BB962C8B-B14F-4D97-AF65-F5344CB8AC3E}">
        <p14:creationId xmlns:p14="http://schemas.microsoft.com/office/powerpoint/2010/main" val="744201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#3</a:t>
            </a:r>
          </a:p>
        </p:txBody>
      </p:sp>
    </p:spTree>
    <p:extLst>
      <p:ext uri="{BB962C8B-B14F-4D97-AF65-F5344CB8AC3E}">
        <p14:creationId xmlns:p14="http://schemas.microsoft.com/office/powerpoint/2010/main" val="1111855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E1834B-47EC-ABD1-E8E8-461380686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14" y="745558"/>
            <a:ext cx="8980186" cy="3749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9C434D-46C6-F1BB-774C-3D35061A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solidFill>
            <a:srgbClr val="404040"/>
          </a:solidFill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>
                <a:solidFill>
                  <a:schemeClr val="bg1">
                    <a:lumMod val="75000"/>
                  </a:schemeClr>
                </a:solidFill>
              </a:rPr>
              <a:t>What is the trend in rental rates in both stores?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AA1D65C-2733-E959-588B-6B6B07201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</p:spPr>
        <p:txBody>
          <a:bodyPr/>
          <a:lstStyle/>
          <a:p>
            <a:r>
              <a:rPr lang="en-US" sz="2000" dirty="0"/>
              <a:t>We can see that rental rates for both stores is in a steady decline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6BDA8B1-4EFC-58EF-E8E4-CE37144817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416718"/>
              </p:ext>
            </p:extLst>
          </p:nvPr>
        </p:nvGraphicFramePr>
        <p:xfrm>
          <a:off x="4572000" y="973590"/>
          <a:ext cx="4572000" cy="3483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9246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B1DD052-CB65-40D4-A341-4AC7009894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We can see from the graph how much each customer paid and that Eleanor Hunt paid the most during that year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C5574F8C-C2B1-1513-7F20-29F6331C28EF}"/>
              </a:ext>
            </a:extLst>
          </p:cNvPr>
          <p:cNvSpPr txBox="1">
            <a:spLocks/>
          </p:cNvSpPr>
          <p:nvPr/>
        </p:nvSpPr>
        <p:spPr>
          <a:xfrm>
            <a:off x="265500" y="1212273"/>
            <a:ext cx="4045200" cy="15032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How much did each of the top 10 paying customers pay during 2007?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E75D65F-D4B3-41A9-BA54-117B239F9B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9014634"/>
              </p:ext>
            </p:extLst>
          </p:nvPr>
        </p:nvGraphicFramePr>
        <p:xfrm>
          <a:off x="4572000" y="708081"/>
          <a:ext cx="4572000" cy="4014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0257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6781-D217-6D99-0BA0-7A3D68AD8B9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 anchor="t"/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How many movies are in each quartile of rental duration?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492CF-CB4A-8890-A1DE-B47E1D650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2803074"/>
            <a:ext cx="4045200" cy="1768925"/>
          </a:xfrm>
        </p:spPr>
        <p:txBody>
          <a:bodyPr/>
          <a:lstStyle/>
          <a:p>
            <a:r>
              <a:rPr lang="en-US" dirty="0"/>
              <a:t>We split the movies into 4 quartiles according to their rental time, and found how many movies are in each quartile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71CB36E-09BD-FD6E-907B-85CCD33786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0039264"/>
              </p:ext>
            </p:extLst>
          </p:nvPr>
        </p:nvGraphicFramePr>
        <p:xfrm>
          <a:off x="4572000" y="745331"/>
          <a:ext cx="4572000" cy="3652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235111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On-screen Show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PowerPoint Presentation</vt:lpstr>
      <vt:lpstr>What is the trend in rental rates in both stores?</vt:lpstr>
      <vt:lpstr>PowerPoint Presentation</vt:lpstr>
      <vt:lpstr>How many movies are in each quartile of rental duration?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wizard kestrel</cp:lastModifiedBy>
  <cp:revision>2</cp:revision>
  <dcterms:modified xsi:type="dcterms:W3CDTF">2023-06-17T09:37:48Z</dcterms:modified>
</cp:coreProperties>
</file>