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58"/>
  </p:handoutMasterIdLst>
  <p:sldIdLst>
    <p:sldId id="256" r:id="rId3"/>
    <p:sldId id="257" r:id="rId4"/>
    <p:sldId id="258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2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305" r:id="rId45"/>
    <p:sldId id="306" r:id="rId46"/>
    <p:sldId id="311" r:id="rId47"/>
    <p:sldId id="312" r:id="rId48"/>
    <p:sldId id="313" r:id="rId49"/>
    <p:sldId id="307" r:id="rId50"/>
    <p:sldId id="308" r:id="rId51"/>
    <p:sldId id="309" r:id="rId52"/>
    <p:sldId id="310" r:id="rId53"/>
    <p:sldId id="314" r:id="rId54"/>
    <p:sldId id="315" r:id="rId55"/>
    <p:sldId id="318" r:id="rId56"/>
    <p:sldId id="317" r:id="rId5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C++11之前，有一种类，用来模仿函数行为的类，学名叫做“functor”。Functor这种范式成熟的结果，就是大家觉得还是编译器来实现比较好，于是有了C++11的lambda。我们来看看lambda与functor之间的关系，这有助于理解下面的Resume function。</a:t>
            </a:r>
            <a:endParaRPr lang="zh-CN" altLang="en-US"/>
          </a:p>
          <a:p>
            <a:r>
              <a:rPr lang="zh-CN" altLang="en-US"/>
              <a:t>Lambda通过capture，将捕获的变量变成了类成员，lambda函数体，其实就是functor的operator()符号重载，编译器辅助生成了仿函数的需要的所有一切元素。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struct __Context</a:t>
            </a:r>
          </a:p>
          <a:p>
            <a:r>
              <a:t>__Context就是这个函数对应的类，成员变量a,b是函数入参；a,b赋值通过__Context的构造函数。c是一个函数的局部变量。_Promise是Resume function与用户代码交互的类，我们可以通过写自己的promise_type来完成Resume function的一些细节。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foo函数就变成了构造一个__Context实例，并返回与之相关的awaitable。&lt;X&gt;代表Resume function在编译器内部(*)必须的帧数据，通过inplacement new构造好__Context实例，通过std::resumable_handle&lt;&gt;::from_promise构造好&lt;X&gt;代表的帧数据，整个resume function就算构造完成。然后返回与之关联的awaitable。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operator()()重载是真正的函数体，这个函数体被主要包含四部分：</a:t>
            </a:r>
          </a:p>
          <a:p>
            <a:r>
              <a:t>初始化：_Promise.initial_suspend()；</a:t>
            </a:r>
          </a:p>
          <a:p>
            <a:r>
              <a:t>原始业务逻辑代码；</a:t>
            </a:r>
          </a:p>
          <a:p>
            <a:r>
              <a:t>异常处理：_Promise.set_exception(std::current_exception());</a:t>
            </a:r>
          </a:p>
          <a:p>
            <a:r>
              <a:t>终止代码：_Promise.final_suspend()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initial_suspend()用于初始化;</a:t>
            </a:r>
          </a:p>
          <a:p>
            <a:r>
              <a:t>final_suspend()用于清理析构;</a:t>
            </a:r>
          </a:p>
          <a:p>
            <a:r>
              <a:t>cancellation_requested()用于判断是否要终止Resume function；</a:t>
            </a:r>
          </a:p>
          <a:p>
            <a:r>
              <a:t>get_return_object()用于返回与之关联的awaitable；</a:t>
            </a:r>
          </a:p>
          <a:p/>
          <a:p>
            <a:r>
              <a:t>return_value(T)/ yield_value(T)/ return_void()用于获取Resume function上一次执行的结果，然后用这个结果，继续后续步骤的代码；</a:t>
            </a:r>
          </a:p>
          <a:p/>
          <a:p>
            <a:r>
              <a:t>set_exception()用于处理异常。</a:t>
            </a:r>
          </a:p>
          <a:p/>
          <a:p>
            <a:r>
              <a:t>与Promise相关关联的awaitable又是一个什么东西呢？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实际上是一个“可等待对象(Awaitable object)”。因为Resume function是被拆分成多个步骤执行的，每个步骤执行完毕，都会返回一个“可等待对象”，然后等待下一次执行。</a:t>
            </a:r>
          </a:p>
          <a:p>
            <a:r>
              <a:t>同时，这个“可等待对象”可不是只能在Resume function里能用，而是在任何“可等待的函数(Awaitable function)”里使用，只要这个函数返回一个“可等待对象”，并且行为遵循“可等待对象”的行为即可。</a:t>
            </a:r>
          </a:p>
          <a:p>
            <a:r>
              <a:t>任何一个返回“可等待对象”的函数，我们都称为“Awaitable function”。这个概念非常重要，是将callback转为协程的重要手段。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“Awaitable function”是如何被使用的呢？当我们写下下面的代码的时候：</a:t>
            </a:r>
          </a:p>
          <a:p>
            <a:r>
              <a:t>编译器实际会生成如下代码，来完成co_await操作：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对于每一个返回的awaitable object，编译器：</a:t>
            </a:r>
          </a:p>
          <a:p>
            <a:r>
              <a:t>一、首先检查await_ready()；</a:t>
            </a:r>
          </a:p>
          <a:p>
            <a:r>
              <a:t>二、如果已经准备好了结果，则调用await_resume()获得值，然后不暂停继续执行后续代码；</a:t>
            </a:r>
          </a:p>
          <a:p>
            <a:r>
              <a:t>三、如果还未准备好，则调用await_suspend()，给出执行下一段代码的协程句柄coroutine_handle&lt;&gt;(看作一个仿函数)；</a:t>
            </a:r>
          </a:p>
          <a:p>
            <a:r>
              <a:t>四、当在其它时候，工作完成之后，我们可以调用这个coroutine_handle&lt;&gt;，继续协程的执行。</a:t>
            </a:r>
          </a:p>
          <a:p>
            <a:r>
              <a:t>五、coroutine_handle&lt;&gt;只能执行一次，也不能不调用----否则，整个Resume function就被挂起来了，也无法得到清理和析构。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concept awaitable非常重要，将callback转为coroutine就是靠awaitable完成的。将阻塞/异步操作转化为支持协程的过程，叫做“green”。这个green也有一个通用的范式，大概如下代码所示：</a:t>
            </a:r>
          </a:p>
          <a:p>
            <a:r>
              <a:t>State负责关联业务代码和Awaitable Object，是真正负责功能的类。这段代码执行过程大概如下：</a:t>
            </a:r>
          </a:p>
          <a:p>
            <a:r>
              <a:t>一、生成State实例，用于关联业务代码和即将返回的awaitable；</a:t>
            </a:r>
          </a:p>
          <a:p>
            <a:r>
              <a:t>二、如果条件已经满足了，则直接给State设置值；随后的awaitable&lt;T&gt;::await_ready()返回true；</a:t>
            </a:r>
          </a:p>
          <a:p>
            <a:r>
              <a:t>三、如果条件不满足，则开启异步操作，或者新开线程执行阻塞操作，并将State作为回调必须的变量保存起来</a:t>
            </a:r>
          </a:p>
          <a:p>
            <a:r>
              <a:t>四、在回调里面，对State要么设置异常，要么设置值</a:t>
            </a:r>
          </a:p>
          <a:p>
            <a:r>
              <a:t>五、调用awaitable&lt;T&gt;::await_suspend()设置的coroutine_handle&lt;&gt;，继续执行Resume function后续代码。</a:t>
            </a:r>
          </a:p>
          <a:p/>
          <a:p>
            <a:r>
              <a:t>至此，Resume function的各方面的细节就介绍得差不多了，下面，我们要用一些范例来说明如何使用Resume function。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浅绿色背景色：是程序要完成的工作</a:t>
            </a:r>
          </a:p>
          <a:p>
            <a:r>
              <a:rPr lang="zh-CN"/>
              <a:t>其中的</a:t>
            </a:r>
            <a:r>
              <a:t>Logic：是逻辑代码要完成的工作，其它三部分可以写成通用的代码</a:t>
            </a:r>
          </a:p>
          <a:p>
            <a:r>
              <a:rPr lang="zh-CN"/>
              <a:t>红</a:t>
            </a:r>
            <a:r>
              <a:t>色文字：是编译器自动生成的代码</a:t>
            </a:r>
          </a:p>
          <a:p>
            <a:r>
              <a:rPr lang="zh-CN"/>
              <a:t>可以看到，程序需要跟编译器交互的代码，是</a:t>
            </a:r>
            <a:r>
              <a:rPr lang="en-US" altLang="zh-CN"/>
              <a:t>promise</a:t>
            </a:r>
            <a:r>
              <a:rPr lang="zh-CN" altLang="en-US"/>
              <a:t>。那么，</a:t>
            </a:r>
            <a:r>
              <a:rPr lang="en-US" altLang="zh-CN"/>
              <a:t>promise</a:t>
            </a:r>
            <a:r>
              <a:rPr lang="zh-CN" altLang="en-US"/>
              <a:t>是如何跟编译器生成的协程框架代码交互的呢？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以一个游戏中经常用到</a:t>
            </a:r>
            <a:r>
              <a:rPr lang="en-US" altLang="zh-CN"/>
              <a:t>MessageBox</a:t>
            </a:r>
            <a:r>
              <a:rPr lang="zh-CN" altLang="en-US"/>
              <a:t>为例。</a:t>
            </a:r>
            <a:endParaRPr lang="zh-CN" altLang="en-US"/>
          </a:p>
          <a:p>
            <a:r>
              <a:rPr lang="zh-CN" altLang="en-US"/>
              <a:t>由于游戏需要维持固定的频率循环，所以，不能使用操作系统提供的模态对话框，也不能在游戏中提供一个阻塞的模态对话框。因此，这个对话框只能采用回调方式来做。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ambda如此的好用，以至于，要在C++11的所有特性中，只选择一个作为最重要的特性，我首选lambda。Lambda使得需要callback的异步编程相对于C++11之前，容易了很多。以前怕麻烦不敢想不敢用的callback，现今都可以通过简单的capture规划，使用lambda完成。lambda甚至可以说改变了编程的习惯与思路。</a:t>
            </a:r>
            <a:endParaRPr lang="zh-CN" altLang="en-US"/>
          </a:p>
          <a:p>
            <a:r>
              <a:rPr lang="zh-CN" altLang="en-US"/>
              <a:t>于是，lambda被应用得越来越多，越来越多……</a:t>
            </a:r>
            <a:endParaRPr lang="zh-CN" altLang="en-US"/>
          </a:p>
          <a:p>
            <a:r>
              <a:rPr lang="zh-CN" altLang="en-US"/>
              <a:t>然而，万事万物皆非完美，当lambda作为callback被大量滥用的时候，另外一个东西则冒出来了：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产生一个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界面，设定回调函数。当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被关闭，或者点击了任意一个按钮后，关闭这个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，并调用设定的回调。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那么，用起来，就是这个样子，一层回调套一层回调。当面对复杂逻辑的时候，显然代码很难写。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来做是不是就能够使得代码简洁呢？是不是需要重写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代码呢？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下面就来看看怎么把这个现有的</a:t>
            </a:r>
            <a:r>
              <a:rPr lang="en-US" altLang="zh-CN">
                <a:sym typeface="+mn-ea"/>
              </a:rPr>
              <a:t>MessageBox</a:t>
            </a:r>
            <a:r>
              <a:rPr lang="zh-CN" altLang="en-US">
                <a:sym typeface="+mn-ea"/>
              </a:rPr>
              <a:t>转成支持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首先，做绿化操作。将</a:t>
            </a:r>
            <a:r>
              <a:rPr lang="en-US" altLang="zh-CN">
                <a:sym typeface="+mn-ea"/>
              </a:rPr>
              <a:t>showMessage_CB</a:t>
            </a:r>
            <a:r>
              <a:rPr lang="zh-CN" altLang="en-US">
                <a:sym typeface="+mn-ea"/>
              </a:rPr>
              <a:t>，修改成支持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“awaitable function”</a:t>
            </a:r>
            <a:r>
              <a:rPr lang="zh-CN" altLang="en-US">
                <a:sym typeface="+mn-ea"/>
              </a:rPr>
              <a:t>。代码如下：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除了蓝色的关键字</a:t>
            </a:r>
            <a:r>
              <a:rPr lang="en-US" altLang="zh-CN">
                <a:sym typeface="+mn-ea"/>
              </a:rPr>
              <a:t>co_await----VS</a:t>
            </a:r>
            <a:r>
              <a:rPr lang="zh-CN" altLang="en-US">
                <a:sym typeface="+mn-ea"/>
              </a:rPr>
              <a:t>目前定义的</a:t>
            </a:r>
            <a:r>
              <a:rPr lang="en-US" altLang="zh-CN">
                <a:sym typeface="+mn-ea"/>
              </a:rPr>
              <a:t>await</a:t>
            </a:r>
            <a:r>
              <a:rPr lang="zh-CN" altLang="en-US">
                <a:sym typeface="+mn-ea"/>
              </a:rPr>
              <a:t>关键字外，这代码跟模态消息框的代码，一摸一样。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这代码是不是看起来简洁多了？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MySQL是一个应用广泛的数据库，其客户端API并没有提供异步接口，是一个典型的阻塞接口。通常来说，不能在主逻辑线程里直接调用MySQL的阻塞API，而是选择将MySQL的阻塞API放在其它线程去调用。MySQL的连接数量又是有限的，所以，一个线程池+MySQL连接池就能很好的处理MySQL的操作了。下面就以一个笔者用到的异步回调接口的MySQL功能为例。</a:t>
            </a:r>
            <a:endParaRPr>
              <a:sym typeface="+mn-e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一个异步的MySQL </a:t>
            </a:r>
            <a:r>
              <a:rPr lang="en-US">
                <a:sym typeface="+mn-ea"/>
              </a:rPr>
              <a:t>Update</a:t>
            </a:r>
            <a:r>
              <a:rPr>
                <a:sym typeface="+mn-ea"/>
              </a:rPr>
              <a:t>代码</a:t>
            </a:r>
            <a:r>
              <a:rPr lang="zh-CN">
                <a:sym typeface="+mn-ea"/>
              </a:rPr>
              <a:t>的接口就是这个样子的了。</a:t>
            </a:r>
            <a:r>
              <a:rPr lang="en-US" altLang="zh-CN">
                <a:sym typeface="+mn-ea"/>
              </a:rPr>
              <a:t>bool</a:t>
            </a:r>
            <a:r>
              <a:rPr lang="zh-CN" altLang="en-US">
                <a:sym typeface="+mn-ea"/>
              </a:rPr>
              <a:t>用来告知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是否执行成功。如果执行成功，则</a:t>
            </a:r>
            <a:r>
              <a:rPr lang="en-US" altLang="zh-CN">
                <a:sym typeface="+mn-ea"/>
              </a:rPr>
              <a:t>uint64_t</a:t>
            </a:r>
            <a:r>
              <a:rPr lang="zh-CN" altLang="en-US">
                <a:sym typeface="+mn-ea"/>
              </a:rPr>
              <a:t>返回受影响的记录数量。如果发生了异常，则由</a:t>
            </a:r>
            <a:r>
              <a:rPr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exception_ptr</a:t>
            </a:r>
            <a:r>
              <a:rPr 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返回。</a:t>
            </a:r>
            <a:endParaRPr lang="zh-CN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r>
              <a:rPr 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这个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SQL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最终在另外的线程池里执行；执行完毕后的结果，放入另外一个结果队列。最后在主逻辑线程里调用对应的回调函数。</a:t>
            </a:r>
            <a:endParaRPr lang="zh-CN" altLang="en-US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>
                <a:sym typeface="+mn-ea"/>
              </a:rPr>
              <a:t>异步回掉的用法就是这个样子的了。也可以想想，真实的情况下，</a:t>
            </a:r>
            <a:r>
              <a:rPr lang="en-US" altLang="zh-CN">
                <a:sym typeface="+mn-ea"/>
              </a:rPr>
              <a:t>MySQL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Select/Insert/Update</a:t>
            </a:r>
            <a:r>
              <a:rPr lang="zh-CN" altLang="en-US">
                <a:sym typeface="+mn-ea"/>
              </a:rPr>
              <a:t>远比这个范例代码复杂。这种一重接一重的回调写起来会要人命的。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>
                <a:sym typeface="+mn-ea"/>
              </a:rPr>
              <a:t>同样的，首先绿化回调函数。这次我们是轻车熟路了，不过，为了周全，添加上异常处理</a:t>
            </a:r>
            <a:endParaRPr lang="zh-CN">
              <a:sym typeface="+mn-e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>
                <a:sym typeface="+mn-ea"/>
              </a:rPr>
              <a:t>利用绿化后的mysql_update函数，就可以开始在协程里执行MySQL语句了。</a:t>
            </a:r>
            <a:endParaRPr lang="zh-CN">
              <a:sym typeface="+mn-ea"/>
            </a:endParaRPr>
          </a:p>
          <a:p>
            <a:r>
              <a:rPr lang="zh-CN" altLang="en-US">
                <a:sym typeface="+mn-ea"/>
              </a:rPr>
              <a:t>对比下之前的回调版本，代码优雅了很多。而且，异常也被带入到协程里了。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是一个非常</a:t>
            </a:r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非常现代化的网络</a:t>
            </a:r>
            <a:r>
              <a:rPr lang="en-US" altLang="zh-CN">
                <a:sym typeface="+mn-ea"/>
              </a:rPr>
              <a:t>IO</a:t>
            </a:r>
            <a:r>
              <a:rPr lang="zh-CN" altLang="en-US">
                <a:sym typeface="+mn-ea"/>
              </a:rPr>
              <a:t>库。全部异步接口，都是采用一调用一回调的方式。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我们来看看典型的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的异步应用是怎么样的。这里以读取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数据为例。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以下图例是笔者在某个项目真实的经历。下面每一个+号后面分支出来的过程，都是一个callback。也是这个代码让笔者下定了决心要找到一个合理的解决callback hell的方案。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因为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篇幅限制，我包装了一个</a:t>
            </a:r>
            <a:r>
              <a:rPr lang="en-US" altLang="zh-CN">
                <a:sym typeface="+mn-ea"/>
              </a:rPr>
              <a:t>do_read&lt;_Fx&gt;()</a:t>
            </a:r>
            <a:r>
              <a:rPr lang="zh-CN" altLang="en-US">
                <a:sym typeface="+mn-ea"/>
              </a:rPr>
              <a:t>函数。这个函数，将读取到的数据放入了一个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read_buff_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同样的，还有一个</a:t>
            </a:r>
            <a:r>
              <a:rPr lang="en-US" altLang="zh-CN">
                <a:sym typeface="+mn-ea"/>
              </a:rPr>
              <a:t>do_write</a:t>
            </a:r>
            <a:r>
              <a:rPr lang="zh-CN" altLang="en-US">
                <a:sym typeface="+mn-ea"/>
              </a:rPr>
              <a:t>，将数据写入到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，并跟随一个回调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这代码，看着就很酸爽。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首先，要介绍下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的背景知识。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本身是支持</a:t>
            </a:r>
            <a:r>
              <a:rPr lang="en-US" altLang="zh-CN">
                <a:sym typeface="+mn-ea"/>
              </a:rPr>
              <a:t>boost</a:t>
            </a:r>
            <a:r>
              <a:rPr lang="zh-CN" altLang="en-US">
                <a:sym typeface="+mn-ea"/>
              </a:rPr>
              <a:t>的协程的，具体如何使用</a:t>
            </a:r>
            <a:r>
              <a:rPr lang="en-US" altLang="zh-CN">
                <a:sym typeface="+mn-ea"/>
              </a:rPr>
              <a:t>boost</a:t>
            </a:r>
            <a:r>
              <a:rPr lang="zh-CN" altLang="en-US">
                <a:sym typeface="+mn-ea"/>
              </a:rPr>
              <a:t>的协程的代码就不介绍了。我们主要关注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是如何支持的。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为了支持协程，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的所有异步函数的返回值，是可定制的。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其支持协程的状态变量通过</a:t>
            </a:r>
            <a:r>
              <a:rPr lang="en-US" altLang="zh-CN">
                <a:sym typeface="+mn-ea"/>
              </a:rPr>
              <a:t>handler_type</a:t>
            </a:r>
            <a:r>
              <a:rPr lang="zh-CN" altLang="en-US">
                <a:sym typeface="+mn-ea"/>
              </a:rPr>
              <a:t>类来特列化。默认实现的</a:t>
            </a:r>
            <a:r>
              <a:rPr lang="en-US" altLang="zh-CN">
                <a:sym typeface="+mn-ea"/>
              </a:rPr>
              <a:t>handler_type</a:t>
            </a:r>
            <a:r>
              <a:rPr lang="zh-CN" altLang="en-US">
                <a:sym typeface="+mn-ea"/>
              </a:rPr>
              <a:t>是这样的：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其中，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是异步函数的回调参数，</a:t>
            </a:r>
            <a:r>
              <a:rPr lang="en-US" altLang="zh-CN">
                <a:sym typeface="+mn-ea"/>
              </a:rPr>
              <a:t>Signature</a:t>
            </a:r>
            <a:r>
              <a:rPr lang="zh-CN" altLang="en-US">
                <a:sym typeface="+mn-ea"/>
              </a:rPr>
              <a:t>是回调参数的函数签名。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为了获得支持协程的返回值，提供了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async_result&lt;&gt;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来初始化返回值。这个默认实现其实啥事都没干。也就是，异步回调版本的用法，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asio::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async_xxx()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都返回了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</a:t>
            </a:r>
            <a:endParaRPr lang="en-US" altLang="zh-CN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为了获得支持协程的返回值，提供了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async_result&lt;&gt;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来初始化返回值。这个默认实现其实啥事都没干。也就是，异步回调版本的用法，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asio::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async_xxx()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都返回了</a:t>
            </a:r>
            <a:r>
              <a:rPr lang="en-US" altLang="zh-CN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</a:t>
            </a:r>
            <a:endParaRPr lang="en-US" altLang="zh-CN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为了支持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，我们也要按照这种方法来特列花一个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首先，定义我们自己的</a:t>
            </a:r>
            <a:r>
              <a:rPr lang="en-US" altLang="zh-CN">
                <a:sym typeface="+mn-ea"/>
              </a:rPr>
              <a:t>handler</a:t>
            </a:r>
            <a:r>
              <a:rPr lang="zh-CN" altLang="en-US">
                <a:sym typeface="+mn-ea"/>
              </a:rPr>
              <a:t>类型和变量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use_task_t&lt;&gt;</a:t>
            </a:r>
            <a:r>
              <a:rPr lang="zh-CN" altLang="en-US">
                <a:sym typeface="+mn-ea"/>
              </a:rPr>
              <a:t>，特列化一个</a:t>
            </a:r>
            <a:r>
              <a:rPr lang="en-US" altLang="zh-CN">
                <a:sym typeface="+mn-ea"/>
              </a:rPr>
              <a:t>handler_type</a:t>
            </a:r>
            <a:r>
              <a:rPr lang="zh-CN" altLang="en-US">
                <a:sym typeface="+mn-ea"/>
              </a:rPr>
              <a:t>。这里需要特例化好几个版本，用于分别支持不同的异步函数。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这里选取其中一个版本来说明：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根据回掉函数的签名，获得协程需要返回的参数</a:t>
            </a:r>
            <a:r>
              <a:rPr lang="en-US" altLang="zh-CN">
                <a:sym typeface="+mn-ea"/>
              </a:rPr>
              <a:t>Arg2.</a:t>
            </a:r>
            <a:r>
              <a:rPr lang="zh-CN" altLang="en-US">
                <a:sym typeface="+mn-ea"/>
              </a:rPr>
              <a:t>然后定义相关的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promise_handler&lt;Arg2&gt;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为协程状态变量。</a:t>
            </a:r>
            <a:endParaRPr lang="zh-CN" altLang="en-US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特列化一个</a:t>
            </a:r>
            <a:r>
              <a:rPr 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async_result</a:t>
            </a:r>
            <a:r>
              <a:rPr lang="zh-CN" altLang="en-US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。根据</a:t>
            </a:r>
            <a:r>
              <a:rPr lang="en-US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promise_handler&lt;Arg2&gt;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状态变量，构造对应的</a:t>
            </a:r>
            <a:r>
              <a:rPr lang="en-US" altLang="zh-CN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</a:t>
            </a:r>
            <a:r>
              <a:rPr lang="zh-CN" altLang="en-US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类。</a:t>
            </a:r>
            <a:endParaRPr lang="zh-CN" altLang="en-US">
              <a:solidFill>
                <a:srgbClr val="FF0000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当这种代码一而再，再而三出现的时候，越来越觉得代码不可读，维护起来也非常累。笔者也想过用future-then范式，把递归的callback转成线性的callback代码，但初略考察后，觉得还不是解决问题的终极办法。于是，协程这个古老的概念被想起。然而，限于现有的一些协程功能，比如Windows下的Fiber，Boost实现的coroutine，以及一些开源的协程实现，如libgo，几乎都是stackfull的协程。对内存敏感的客户端程序来说（笔者目前做移动端游戏，对内存使用还是很谨慎），stackfull的协程用起来还是很心虚。在这过程中，也有网友给我介绍他自己的stakless的协程库，使用宏来实现的，用起来似乎也不是很愉快。</a:t>
            </a:r>
            <a:endParaRPr lang="zh-CN" altLang="en-US"/>
          </a:p>
          <a:p>
            <a:r>
              <a:rPr lang="zh-CN" altLang="en-US"/>
              <a:t>寻寻觅觅中，2017年到来，C++17 coroutine的提案也进入笔者视野。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做完这些工作后，使用</a:t>
            </a:r>
            <a:r>
              <a:rPr lang="en-US" altLang="zh-CN">
                <a:sym typeface="+mn-ea"/>
              </a:rPr>
              <a:t>ASIO</a:t>
            </a:r>
            <a:r>
              <a:rPr lang="zh-CN" altLang="en-US">
                <a:sym typeface="+mn-ea"/>
              </a:rPr>
              <a:t>的异步回调函数的时候，就不再给一个回调</a:t>
            </a:r>
            <a:r>
              <a:rPr lang="en-US" altLang="zh-CN">
                <a:sym typeface="+mn-ea"/>
              </a:rPr>
              <a:t>lambda</a:t>
            </a:r>
            <a:r>
              <a:rPr lang="zh-CN" altLang="en-US">
                <a:sym typeface="+mn-ea"/>
              </a:rPr>
              <a:t>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替代给我们定义好的变量：</a:t>
            </a:r>
            <a:r>
              <a:rPr lang="en-US" altLang="zh-CN">
                <a:sym typeface="+mn-ea"/>
              </a:rPr>
              <a:t>use_task</a:t>
            </a:r>
            <a:r>
              <a:rPr lang="zh-CN" altLang="en-US">
                <a:sym typeface="+mn-ea"/>
              </a:rPr>
              <a:t>。这些函数的返回值，也成了一个支持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awaitable</a:t>
            </a:r>
            <a:r>
              <a:rPr lang="zh-CN" altLang="en-US">
                <a:sym typeface="+mn-ea"/>
              </a:rPr>
              <a:t>变量。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相应的，</a:t>
            </a:r>
            <a:r>
              <a:rPr lang="en-US" altLang="zh-CN">
                <a:sym typeface="+mn-ea"/>
              </a:rPr>
              <a:t>do_read()</a:t>
            </a:r>
            <a:r>
              <a:rPr lang="zh-CN" altLang="en-US">
                <a:sym typeface="+mn-ea"/>
              </a:rPr>
              <a:t>函数，就不再接受回调的</a:t>
            </a:r>
            <a:r>
              <a:rPr lang="en-US" altLang="zh-CN">
                <a:sym typeface="+mn-ea"/>
              </a:rPr>
              <a:t>lambda</a:t>
            </a:r>
            <a:r>
              <a:rPr lang="zh-CN" altLang="en-US">
                <a:sym typeface="+mn-ea"/>
              </a:rPr>
              <a:t>，而是返回当前读入的数据量。同理改造</a:t>
            </a:r>
            <a:r>
              <a:rPr lang="en-US" altLang="zh-CN">
                <a:sym typeface="+mn-ea"/>
              </a:rPr>
              <a:t>do_write</a:t>
            </a:r>
            <a:r>
              <a:rPr lang="zh-CN" altLang="en-US">
                <a:sym typeface="+mn-ea"/>
              </a:rPr>
              <a:t>函数。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使用协程版本的</a:t>
            </a:r>
            <a:r>
              <a:rPr lang="en-US" altLang="zh-CN">
                <a:sym typeface="+mn-ea"/>
              </a:rPr>
              <a:t>do_read()/do_write()</a:t>
            </a:r>
            <a:r>
              <a:rPr lang="zh-CN" altLang="en-US">
                <a:sym typeface="+mn-ea"/>
              </a:rPr>
              <a:t>的代码就长这个样子了。这代码美观，逻辑清晰。也就利于写出更不容易犯错的代码了。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对于异步模型，当发生了异步</a:t>
            </a:r>
            <a:r>
              <a:rPr lang="zh-CN">
                <a:sym typeface="+mn-ea"/>
              </a:rPr>
              <a:t>，并且这个异常要抛给调用者处理的时候，</a:t>
            </a:r>
            <a:r>
              <a:rPr>
                <a:sym typeface="+mn-ea"/>
              </a:rPr>
              <a:t>通常是要将异常想办法送回回调函数去处理。</a:t>
            </a:r>
            <a:r>
              <a:rPr lang="zh-CN">
                <a:sym typeface="+mn-ea"/>
              </a:rPr>
              <a:t>毕竟，完整逻辑属于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代码，而不属于异步调度的代码。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对于ASIO来说，就是几乎每个回调函数，都会给一个asio::error_code表示错误。因此，在处理resume function的时候，也要考虑这个问题。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因此，通过</a:t>
            </a:r>
            <a:r>
              <a:rPr lang="en-US" altLang="zh-CN">
                <a:sym typeface="+mn-ea"/>
              </a:rPr>
              <a:t>promise</a:t>
            </a:r>
            <a:r>
              <a:rPr lang="zh-CN" altLang="en-US">
                <a:sym typeface="+mn-ea"/>
              </a:rPr>
              <a:t>对象的</a:t>
            </a:r>
            <a:r>
              <a:rPr lang="en-US" altLang="zh-CN">
                <a:sym typeface="+mn-ea"/>
              </a:rPr>
              <a:t>set_exception</a:t>
            </a:r>
            <a:r>
              <a:rPr lang="zh-CN" altLang="en-US">
                <a:sym typeface="+mn-ea"/>
              </a:rPr>
              <a:t>来给关联的</a:t>
            </a:r>
            <a:r>
              <a:rPr lang="en-US" altLang="zh-CN">
                <a:sym typeface="+mn-ea"/>
              </a:rPr>
              <a:t>state</a:t>
            </a:r>
            <a:r>
              <a:rPr lang="zh-CN" altLang="en-US">
                <a:sym typeface="+mn-ea"/>
              </a:rPr>
              <a:t>对象设置异常，以及主动通过</a:t>
            </a:r>
            <a:r>
              <a:rPr lang="en-US" altLang="zh-CN">
                <a:sym typeface="+mn-ea"/>
              </a:rPr>
              <a:t>state</a:t>
            </a:r>
            <a:r>
              <a:rPr lang="zh-CN" altLang="en-US">
                <a:sym typeface="+mn-ea"/>
              </a:rPr>
              <a:t>对象设置异常，来转移当前的异常。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后续，通过</a:t>
            </a:r>
            <a:r>
              <a:rPr lang="en-US" altLang="zh-CN">
                <a:sym typeface="+mn-ea"/>
              </a:rPr>
              <a:t>awaitable</a:t>
            </a:r>
            <a:r>
              <a:rPr lang="zh-CN" altLang="en-US">
                <a:sym typeface="+mn-ea"/>
              </a:rPr>
              <a:t>对象的</a:t>
            </a:r>
            <a:r>
              <a:rPr lang="en-US" altLang="zh-CN">
                <a:sym typeface="+mn-ea"/>
              </a:rPr>
              <a:t>await_resume()</a:t>
            </a:r>
            <a:r>
              <a:rPr lang="zh-CN" altLang="en-US">
                <a:sym typeface="+mn-ea"/>
              </a:rPr>
              <a:t>函数来重新抛出异常。因为</a:t>
            </a:r>
            <a:r>
              <a:rPr lang="en-US" altLang="zh-CN">
                <a:sym typeface="+mn-ea"/>
              </a:rPr>
              <a:t>await_resume()</a:t>
            </a:r>
            <a:r>
              <a:rPr lang="zh-CN" altLang="en-US">
                <a:sym typeface="+mn-ea"/>
              </a:rPr>
              <a:t>被调用的时候，又回到了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代码里了。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上述的范例代码，分别给出了两个函数：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为了操作Resume function，提供了三个概念：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Promise/Awaitable用于Resume function，对于用户来说，Promise几乎不可见。只需要申明返回Awaitable&lt;T&gt;就可以了，然后在代码里使用co_await关键字。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Awaitable/State用于Awaitable function。这是一种通用的方法，来绿化阻塞操作，使得阻塞功能也能应用到Resume function上的方法。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分别演示了resume function如何应用在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通过这些范例，看得出，Resume function能跟现有callback范式的，异步/延迟代码很好的结合，完美解决回调地狱问题，同时也能很容易的跟第三方异步代码的集成。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跟万事万物一样，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也有两面性。</a:t>
            </a:r>
            <a:r>
              <a:rPr lang="en-US" altLang="zh-CN">
                <a:sym typeface="+mn-ea"/>
              </a:rPr>
              <a:t>Resume function</a:t>
            </a:r>
            <a:r>
              <a:rPr lang="zh-CN" altLang="en-US">
                <a:sym typeface="+mn-ea"/>
              </a:rPr>
              <a:t>也有一些问题。最常见的问题，就是在绿化阻塞操作之后，后续代码在另外一个线程调度的问题。通常来说，这种不可控的在多个线程之间运行同一段代码，是要杜绝的</a:t>
            </a:r>
            <a:r>
              <a:rPr lang="en-US" altLang="zh-CN">
                <a:sym typeface="+mn-ea"/>
              </a:rPr>
              <a:t>----</a:t>
            </a:r>
            <a:r>
              <a:rPr lang="zh-CN" altLang="en-US">
                <a:sym typeface="+mn-ea"/>
              </a:rPr>
              <a:t>否则，我直接用多线程不就好了。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下面这个例子中的协程被跨线程调度了。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连续调用三次这个重度计算，并将调用前后的线程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打印出来。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运行这个例子，得到下面这个打印结果。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result</a:t>
            </a:r>
            <a:r>
              <a:rPr lang="zh-CN" altLang="en-US"/>
              <a:t>是这个手写的协程，每次执行完毕的结果；</a:t>
            </a:r>
            <a:r>
              <a:rPr lang="en-US" altLang="zh-CN"/>
              <a:t>value</a:t>
            </a:r>
            <a:r>
              <a:rPr lang="zh-CN" altLang="en-US"/>
              <a:t>是启动手写协程的参数；</a:t>
            </a:r>
            <a:r>
              <a:rPr lang="en-US" altLang="zh-CN"/>
              <a:t>step_</a:t>
            </a:r>
            <a:r>
              <a:rPr lang="zh-CN" altLang="en-US"/>
              <a:t>用来控制当前协程执行到那一步骤了。</a:t>
            </a:r>
            <a:endParaRPr lang="zh-CN" altLang="en-US"/>
          </a:p>
          <a:p>
            <a:r>
              <a:rPr lang="zh-CN" altLang="en-US"/>
              <a:t>使用这个协程类的代码大概就是这样子：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(*):虽然也利用了操作系统提供的协程的栈，但协程切换时候，栈的拷贝交换需要手工完成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综上，resume function被称作C++ coroutine是名至实归。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但是，resume function离现代coroutine需要的一些功能，又还差了一点点。因此，我不得不安利一下我的协程库：</a:t>
            </a:r>
            <a:r>
              <a:rPr lang="zh-CN" altLang="en-US">
                <a:sym typeface="+mn-ea"/>
              </a:rPr>
              <a:t>librf。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最开始我的设计目标，是用librf来解决异步回调的，包括解决异步回调的怎么驱动着往下走；解决回调发生在另外一个线程的时候，协程被多个线程之间跳转执行，导致显示加锁带来的复杂度提升。所以，当前librf被设计成一个单线程单实例的样子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为了更好的同步多个协程之间的执行顺序，librf提供了mutex，channel原语。mutex用于互斥访问；channel用于协程通信，用于消费/生产者模型等。同时提供了定时器，用于暂停协程，和支持mutex等的超时功能。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目前，librf还未过多关注性能问题，只是由于stackless的天性，对内存占用很有信心。所以，下一步的目标，是稳定librf，将librf用于对性能不是那么关注的服务器领域，以及C++客户端逻辑。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欢迎大家关注librf，并对librf提出改进意见。下面是librf在GitHub上的地址：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感谢大家耐心的倾听</a:t>
            </a:r>
            <a:r>
              <a:rPr lang="zh-CN" altLang="en-US">
                <a:sym typeface="+mn-ea"/>
              </a:rPr>
              <a:t>。至此，resume function实践一文就讲到这里。下面是本文相关的资料和范例代码地址：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理论上，每个stackless的协程，我们都可以这么完成；有了前面lambda的经验后，我们很容易想到，把这种重复性的劳动，交给编译器去做。Resume function正好就是这种东西。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用Resume function来写这个代码的话，大致代码如下，注意co_yield关键字：</a:t>
            </a:r>
          </a:p>
          <a:p>
            <a:r>
              <a:t>然后我们将手工写的coroutine代码，和编译器版本的coroutine放在一起来对比下：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可以看出，只要编译器帮我们把函数入参，局部变量转成类成员变量，同时额外添加一个step_变量来指示当前运行到那一步骤，就可以把一个函数，转成一个协程类。而程序员就可以较为专注与业务代码，而不用去考虑手写协程的细节问题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那么，编译器可能如何去实现这些细节的呢？下面以一个手写的函数为例:</a:t>
            </a:r>
          </a:p>
          <a:p>
            <a:r>
              <a:t>编译器可以像下面这样的代码，构造出一个“函数”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Resume function实践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兰征鹏(tearshark@163.com)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  <a:endParaRPr lang="zh-CN" altLang="en-US">
              <a:ln w="1016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165" y="1122045"/>
            <a:ext cx="7660005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 foo(T1 a, T2 b)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   T3 c;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body-containing-suspend-resume-points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  <a:endParaRPr lang="zh-CN" altLang="en-US">
              <a:ln w="1016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122045"/>
            <a:ext cx="10516235" cy="55479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 foo(T1 a, T2 b)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   using __traits = std::resumable_traits&lt;R, T1, T2&gt;;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struct __Context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__traits::promise_type _Promise;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T1 a;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T2 b;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T3 c;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template &lt;typename U1, typename U2&gt;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Context(U1&amp;&amp; a, U2&amp;&amp; b)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: a(forward&lt;U1&gt;(a)), b(forward&lt;U2&gt;(b)) {}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void operator()() noexcept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};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......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  <a:endParaRPr lang="zh-CN" altLang="en-US">
              <a:ln w="1016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122045"/>
            <a:ext cx="10516235" cy="55479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 foo(T1 a, T2 b)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    ......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auto mem = &lt;allocate - frame&gt;(sizeof(__Context) + </a:t>
            </a:r>
            <a:r>
              <a:rPr lang="en-US" altLang="zh-CN" sz="1800">
                <a:solidFill>
                  <a:srgbClr val="FF0000"/>
                </a:solidFill>
                <a:latin typeface="Bitstream Vera Sans Mono" panose="020B0609030804020204" charset="0"/>
                <a:ea typeface="MS Gothic" panose="020B0609070205080204" charset="-128"/>
              </a:rPr>
              <a:t>&lt;X&gt;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__Context * coro = nullptr;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try {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coro = new (mem) __Context(a, b);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auto handle = std::resumable_handle&lt;__traits::promise_type&gt;::from_promise(&amp;coro-&gt;__Promise);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solidFill>
                  <a:schemeClr val="accent2"/>
                </a:solidFill>
                <a:latin typeface="Bitstream Vera Sans Mono" panose="020B0609030804020204" charset="0"/>
                <a:ea typeface="MS Gothic" panose="020B0609070205080204" charset="-128"/>
              </a:rPr>
              <a:t>awaitable&lt;R&gt;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 result = __traits::get_return_object(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handle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(*coro)();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return result;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catch (...) {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if (coro) coro-&gt;~__Context();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&lt;deallocate - frame&gt; (mem, sizeof(__Context) + &lt;X&gt;);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throw;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  <a:endParaRPr lang="zh-CN" altLang="en-US">
              <a:ln w="1016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3690" y="1141730"/>
            <a:ext cx="9023985" cy="55479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void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foo::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__Context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::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operator()() noexcept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{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solidFill>
                  <a:schemeClr val="accent2"/>
                </a:solidFill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await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_Promise.initial_suspend();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try{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body-containing-suspend-resume-points-with-some-changes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} 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catch (...){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_Promise.set_exception(std::current_exception());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}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__return_label: 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solidFill>
                  <a:schemeClr val="accent2"/>
                </a:solidFill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await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_Promise.final_suspend();           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&lt;deallocate - frame&gt; (this, sizeof(__Context) + &lt;X&gt;); 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}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endParaRPr lang="en-US" altLang="zh-CN"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function的细节</a:t>
            </a:r>
            <a:endParaRPr lang="zh-CN" altLang="en-US">
              <a:ln w="10160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83690" y="1141730"/>
            <a:ext cx="9023985" cy="55479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concept </a:t>
            </a:r>
            <a:r>
              <a:rPr sz="1800">
                <a:solidFill>
                  <a:schemeClr val="accent2"/>
                </a:solidFill>
                <a:latin typeface="Bitstream Vera Sans Mono" panose="020B0609030804020204" charset="0"/>
                <a:ea typeface="MS Gothic" panose="020B0609070205080204" charset="-128"/>
              </a:rPr>
              <a:t>promise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&lt;typename T&gt;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    awaitable&lt;void&gt; initial_suspend();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awaitable&lt;void&gt; final_suspend();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bool cancellation_requested();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awaitable&lt;T&gt; get_return_object();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void return_value(T);	//when T is not void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void yield_value(T);	//when T is not void</a:t>
            </a:r>
            <a:r>
              <a:rPr lang="zh-CN" sz="1800">
                <a:latin typeface="Bitstream Vera Sans Mono" panose="020B0609030804020204" charset="0"/>
                <a:ea typeface="宋体" panose="02010600030101010101" pitchFamily="2" charset="-122"/>
              </a:rPr>
              <a:t>，</a:t>
            </a:r>
            <a:r>
              <a:rPr lang="en-US" altLang="zh-CN" sz="1800">
                <a:latin typeface="Bitstream Vera Sans Mono" panose="020B0609030804020204" charset="0"/>
                <a:ea typeface="宋体" panose="02010600030101010101" pitchFamily="2" charset="-122"/>
              </a:rPr>
              <a:t>and use ‘yield’</a:t>
            </a:r>
            <a:endParaRPr lang="zh-CN" altLang="en-US" sz="1800">
              <a:latin typeface="Bitstream Vera Sans Mono" panose="020B06090308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void return_void();	//when T is void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void set_exception(std::exception_ptr &amp;&amp;);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sz="1800">
                <a:latin typeface="Bitstream Vera Sans Mono" panose="020B0609030804020204" charset="0"/>
                <a:ea typeface="MS Gothic" panose="020B0609070205080204" charset="-128"/>
              </a:rPr>
              <a:t>};</a:t>
            </a:r>
            <a:endParaRPr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Awaitable function的细节</a:t>
            </a:r>
            <a:endParaRPr lang="zh-CN" altLang="en-US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835" y="1131570"/>
            <a:ext cx="7522210" cy="55479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concept </a:t>
            </a:r>
            <a:r>
              <a:rPr sz="1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awaitable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&lt;typename T&gt;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    //这件事你准备好了吗？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bool await_ready();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//准备好了，那值是什么呢？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T await_resume();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//没准备好？那准备好了后再来叫我，我先去干别的事情。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en-US"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//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这是呼叫我的暗号，记住了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void await_suspend(std::experimental::coroutine_handle&lt;&gt;);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Awaitable function的细节</a:t>
            </a:r>
            <a:endParaRPr lang="zh-CN" altLang="en-US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835" y="1131570"/>
            <a:ext cx="7522210" cy="55479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sz="1800">
                <a:solidFill>
                  <a:schemeClr val="accent2"/>
                </a:solidFill>
                <a:latin typeface="Lucida Console" panose="020B0609040504020204" charset="0"/>
                <a:ea typeface="宋体" panose="02010600030101010101" pitchFamily="2" charset="-122"/>
              </a:rPr>
              <a:t>await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 awaitable_function();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800">
                <a:latin typeface="Lucida Console" panose="020B0609040504020204" charset="0"/>
                <a:ea typeface="宋体" panose="02010600030101010101" pitchFamily="2" charset="-122"/>
              </a:rPr>
              <a:t>......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Awaitable function的细节</a:t>
            </a:r>
            <a:endParaRPr lang="zh-CN" altLang="en-US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8835" y="1131570"/>
            <a:ext cx="7522210" cy="55479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auto __awaitable = awaitable_function();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if (!__awaitable.await_ready())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    __awaitable.await_suspend(label_resume);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return &lt;other awaitable object&gt;;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label_resume: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&lt;resume execute...&gt;;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auto val = __awaitable.await_resume();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&lt;deallocate&gt;(__awaitable);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...</a:t>
            </a:r>
            <a:r>
              <a:rPr lang="en-US" sz="1800">
                <a:latin typeface="Lucida Console" panose="020B0609040504020204" charset="0"/>
                <a:ea typeface="宋体" panose="02010600030101010101" pitchFamily="2" charset="-122"/>
              </a:rPr>
              <a:t>...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Awaitable function的细节</a:t>
            </a:r>
            <a:endParaRPr lang="zh-CN" altLang="en-US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3700" y="1176020"/>
            <a:ext cx="8863965" cy="554799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template&lt;typename T&gt;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awaitable_t&lt;T&gt; green_async_operator()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    awaitable_state&lt;T&gt; st = {...};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if (condition is true)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st.set_value();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else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async_operator_with_callback([st](...)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if (have exception)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st.set_exception(std::make_exception_ptr(ex));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else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st.set_value(...);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});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return awaitable</a:t>
            </a:r>
            <a:r>
              <a:rPr lang="en-US" sz="1800">
                <a:latin typeface="Lucida Console" panose="020B0609040504020204" charset="0"/>
                <a:ea typeface="宋体" panose="02010600030101010101" pitchFamily="2" charset="-122"/>
              </a:rPr>
              <a:t>_t</a:t>
            </a: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&lt;T&gt;(st);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18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18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</a:t>
            </a:r>
            <a:r>
              <a:rPr lang="zh-CN" altLang="en-US"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的细节</a:t>
            </a:r>
            <a:endParaRPr lang="zh-CN" altLang="en-US"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828800" y="2476500"/>
          <a:ext cx="8533765" cy="1905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__Context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Coroutine frame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Awaitable&lt;R&gt;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Promise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&lt;R&gt;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State</a:t>
                      </a:r>
                      <a:r>
                        <a:rPr lang="en-US" altLang="zh-CN"/>
                        <a:t>&lt;R&gt;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 u="sng"/>
                        <a:t>Logic</a:t>
                      </a:r>
                      <a:endParaRPr lang="zh-CN" altLang="en-US" b="1" u="sng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Argument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Local Variable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从Simulated function说起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093470"/>
            <a:ext cx="5295265" cy="50838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/>
              <a:t>struct functor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int value;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</a:t>
            </a:r>
            <a:r>
              <a:rPr lang="zh-CN" altLang="en-US" sz="2000">
                <a:sym typeface="+mn-ea"/>
              </a:rPr>
              <a:t>functor</a:t>
            </a:r>
            <a:r>
              <a:rPr lang="zh-CN" altLang="en-US" sz="2000"/>
              <a:t>(int val_) :value(val_) {}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int operator ()(int b) const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	return value + b;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}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};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auto a = lambda(5);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std::cout &lt;&lt; a(4) &lt;&lt; std::endl;</a:t>
            </a:r>
            <a:endParaRPr lang="zh-CN" altLang="en-US" sz="20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74105" y="1093470"/>
            <a:ext cx="5295265" cy="5083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int value = 5;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auto a = [value]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(int b) 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{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	return value + b;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};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std::cout &lt;&lt; a(4) &lt;&lt; std::endl;</a:t>
            </a: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-MessageBox</a:t>
            </a:r>
            <a:endParaRPr lang="zh-CN" altLang="en-US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4614863" y="2343150"/>
            <a:ext cx="2962275" cy="21717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29150" y="2352675"/>
            <a:ext cx="2933700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-延迟回调</a:t>
            </a:r>
            <a:endParaRPr lang="en-US" altLang="zh-CN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64055" y="1230630"/>
            <a:ext cx="8263890" cy="5547995"/>
          </a:xfrm>
        </p:spPr>
        <p:txBody>
          <a:bodyPr>
            <a:normAutofit/>
          </a:bodyPr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MessageBoxLayer * showMessage_CB(const char * msg, 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	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const MessageBoxCallback &amp; cb,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cocos2d::Scene * pScene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= nullptr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MessageBoxLayer * layer = new MessageBoxLayer;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layer-&gt;init(msg, cb);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pScene-&gt;addChild(layer, 999999);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layer-&gt;autorelease();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return layer;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-延迟回调</a:t>
            </a:r>
            <a:endParaRPr lang="en-US" altLang="zh-CN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49070" y="1230630"/>
            <a:ext cx="9175115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showMessage_CB("这是一条提示信息。点击'确认'来关闭游戏",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[=](MsgButton ok){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if (ok == MsgButton::OK){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			//</a:t>
            </a:r>
            <a:r>
              <a:rPr lang="zh-CN" altLang="en-US" sz="2000">
                <a:latin typeface="Lucida Console" panose="020B0609040504020204" charset="0"/>
                <a:ea typeface="宋体" panose="02010600030101010101" pitchFamily="2" charset="-122"/>
              </a:rPr>
              <a:t>关闭游戏</a:t>
            </a:r>
            <a:endParaRPr lang="zh-CN" altLang="en-US"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			Director::getInstance()-&gt;end();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else if(ok &gt; MsgButton(0)){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	showMessage_CB("您选择了留在游戏里。", 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	[=](MsgButton){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		CCLOG("end message box");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	});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	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	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-协程接口</a:t>
            </a:r>
            <a:endParaRPr lang="zh-CN" altLang="en-US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449070" y="1230630"/>
            <a:ext cx="9175115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awaitable_t&lt;MsgButton&gt;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showMessage(const char * msg, cocos2d::Scene * pScene)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awaitable_t&lt;MsgButton&gt; awaitable;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showMessage_CB(msg, 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[st = awaitable._state](MsgButton ok)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st-&gt;set_value(ok);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		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st-&gt;resume(); //如果不配合librf使用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}, pScene);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return awaitable;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UI范例</a:t>
            </a:r>
            <a:r>
              <a:rPr lang="en-US" altLang="zh-CN"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-协程接口</a:t>
            </a:r>
            <a:endParaRPr lang="en-US" altLang="zh-CN"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/>
          </a:bodyPr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void HelloWorld::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onButton1_Clicked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()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auto ok = </a:t>
            </a:r>
            <a:r>
              <a:rPr sz="20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</a:rPr>
              <a:t>co_await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showMessage("这是一条提示信息。点击'确认'来关闭游戏");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if (ok == MsgButton::OK){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Director::getInstance()-&gt;end();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else{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</a:rPr>
              <a:t>co_await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showMessage("您选择了留在游戏里。");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CCLOG("end message box");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/>
          </a:bodyPr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异步回调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/>
          </a:bodyPr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using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async_update_callback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=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std::function&lt;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void(bool, uint64_t, std::exception_ptr &amp;&amp;)&gt;;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bool AsynUpdate(const std::string &amp; str, 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const async_update_callback &amp;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m_listAsyncQuery.emplace_back(AsyncOperator::Update, str,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return true;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异步回调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/>
          </a:bodyPr>
          <a:p>
            <a:pPr marL="0" indent="0">
              <a:buNone/>
            </a:pP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auto strSql = "UPDATE world.city SET Population = Population + 1 WHERE `Name`='Kabul'"s;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AsynUpdate(strSql,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[](bool, uint64_t effectCnt, std::exception_ptr &amp;&amp; ex)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std::cout &lt;&lt; effectCnt &lt;&lt; std::endl;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协程接口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49325" y="1230630"/>
            <a:ext cx="10229850" cy="55479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awaitable_t&lt;int64_t&gt; mysql_update(const std::string &amp; str){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awaitable_t &lt;int64_t&gt; awaitable;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auto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= [st = awaitable._state](bool result, uint64_t cnt, std::exception_ptr &amp;&amp; ex){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if (!ex)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st-&gt;set_value(result ? cnt : 0);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else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st-&gt;set_exception (std::move(e));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st-&gt;resume(); //如果不配合librf使用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try{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if (!AsynUpdate(str,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cb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)) 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awaitable._state-&gt;set_value(0);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}catch (...){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awaitable._state-&gt;set_exception(std::current_exception());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return awaitable;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MySQL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范例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协程接口</a:t>
            </a:r>
            <a:endParaRPr lang="zh-CN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try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   auto strSql = ...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...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uint64_t effectCnt = </a:t>
            </a:r>
            <a:r>
              <a:rPr sz="20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</a:rPr>
              <a:t>co_await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 mysql_update(strSql);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</a:rPr>
              <a:t>std::cout &lt;&lt; effectCnt &lt;&lt; std::endl;</a:t>
            </a:r>
            <a:endParaRPr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catch(std::</a:t>
            </a: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exception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&amp; e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</a:rPr>
              <a:t>    e.what();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......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从Simulated function说起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045" y="1093470"/>
            <a:ext cx="10612120" cy="5083810"/>
          </a:xfrm>
        </p:spPr>
        <p:txBody>
          <a:bodyPr/>
          <a:p>
            <a:pPr marL="0" indent="0" algn="ctr">
              <a:buNone/>
            </a:pPr>
            <a:r>
              <a:rPr lang="zh-CN" altLang="en-US" sz="880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CALLBACK HELL</a:t>
            </a:r>
            <a:endParaRPr lang="zh-CN" altLang="en-US" sz="880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异步回调</a:t>
            </a:r>
            <a:endParaRPr lang="zh-CN" altLang="en-US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template&lt;class _Fx&gt;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 myserver::do_read(_Fx &amp;&amp;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fn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self(shared_from_this());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asio::async_read_until(socket_, read_stream_, 0,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[this, self, fn = std::forward&lt;_Fx&gt;(fn)]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(const asio::error_code&amp; ec, std::size_t size)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if (!ec &amp;&amp; size &gt; 0)	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auto bufs = read_stream_.data();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std::copy(asio::buffers_begin(bufs), asio::buffers_end(bufs), read_buff_.begin());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read_stream_.consume(asio::buffer_size(bufs));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fn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(asio::buffer_size(bufs));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});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异步回调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template&lt;class _Fx&gt;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 myserver::do_write(_Fx &amp;&amp;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fn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......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-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异步回调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 myserver::start(){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do_read([this](size_t size){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std::cout &lt;&lt; read_buff_.data() &lt;&lt; 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do_write(prepare_write_msg("first logic result : ", size), [this]{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do_read([this](size_t size){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std::cout &lt;&lt; read_buff_.data() &lt;&lt; 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do_write(prepare_write_msg("second logic result : ", size), [this]{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do_read([this](size_t size){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std::cout &lt;&lt; read_buff_.data() &lt;&lt; 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do_write(prepare_write_msg("third logic result : ", size), [this]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    //无限不循环......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    });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    });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    });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    });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});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});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支持</a:t>
            </a:r>
            <a:endParaRPr lang="zh-CN" altLang="en-US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handler) -&gt; ???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支持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handler) -&gt; ???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Handler, typename Signature&gt;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typedef Handler type;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支持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handler) -&gt; ???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Handler, typename Signature&gt;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typedef Handler type;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async_result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explicit async_result(Handler&amp;){}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 get(){}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支持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handler) -&gt;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</a:t>
            </a:r>
            <a:endParaRPr lang="en-US" sz="2000">
              <a:solidFill>
                <a:srgbClr val="FF0000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Handler, typename Signature&gt;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typedef Handler type;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Handler&gt;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async_result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explicit async_result(Handler&amp;){}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type get(){}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特化</a:t>
            </a:r>
            <a:endParaRPr lang="zh-CN" altLang="en-US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68045" y="1007745"/>
            <a:ext cx="10514965" cy="5547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Allocator = std::allocator&lt;void&gt; 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use_task_t{……};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__declspec(selectany) 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use_task_t&lt;&gt; use_task;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特化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68045" y="1007745"/>
            <a:ext cx="10514965" cy="5547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Allocator = std::allocator&lt;void&gt; 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use_task_t{……};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__declspec(selectany) 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use_task_t&lt;&gt; use_task;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_At, typename _R, typename Arg2&gt;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handler_type&lt;use_task_t&lt;_At&gt;, _R(asio::error_code, Arg2)&gt;{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typedef detail::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promise_handler&lt;Arg2&gt;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type;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进入callback hell</a:t>
            </a:r>
            <a:endParaRPr lang="zh-CN" altLang="en-US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5365" y="1126490"/>
            <a:ext cx="7284720" cy="5547995"/>
          </a:xfrm>
        </p:spPr>
        <p:txBody>
          <a:bodyPr>
            <a:normAutofit fontScale="35000"/>
          </a:bodyPr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--main thread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--+---+switch ui thread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|----start switch ui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+--------------------+show section layer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|----end switch ui   | 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L----finishied       |----show GameArmySectionLayer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|----open section 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+--------------------+show fight result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|----update star UI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L----finished        |----create defense army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|----army initialize by section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+----------------------+show fighting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L----finished          |----init battle info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+---------------+show FightWorldLayer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|----end battle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L----finished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+---------------+show GameFightChapterView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|            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L----finished   |----chapter passed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                L----finished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特化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68045" y="1007745"/>
            <a:ext cx="10514965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Allocator = std::allocator&lt;void&gt; 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use_task_t{……};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__declspec(selectany) 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use_task_t&lt;&gt; use_task;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_At, typename _R, typename Arg2&gt;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handler_type&lt;use_task_t&lt;_At&gt;, _R(asio::error_code, Arg2)&gt;{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typedef detail::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promise_handler&lt;Arg2&gt;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type;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template&lt;typename T&gt;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class async_result&lt;detail::promise_handler&lt;T&gt; &gt; 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awaitable_t&lt;T&gt; get() { return std::move(task_); }</a:t>
            </a:r>
            <a:endParaRPr lang="en-US" sz="2000">
              <a:solidFill>
                <a:srgbClr val="FF0000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awaitable_t&lt;T&gt; task_;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......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</a:t>
            </a:r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特化</a:t>
            </a:r>
            <a:endParaRPr lang="en-US" altLang="zh-CN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3870" y="1230630"/>
            <a:ext cx="8684260" cy="554799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asio::async_xxx(…,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 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-&gt;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awaitable_t&lt;T&gt;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</a:t>
            </a:r>
            <a:endParaRPr lang="zh-CN" altLang="en-US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30630"/>
            <a:ext cx="10515600" cy="441325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awaitable_t&lt;size_t&gt; myserver::do_read(){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size =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asio::async_read_until(socket_, read_stream_, 0,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bufs = read_stream_.data();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std::copy(asio::buffers_begin(bufs), asio::buffers_end(bufs), read_buff_.begin());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read_stream_.consume(asio::buffer_size(bufs));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return asio::buffer_size(bufs);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awaitable_t&lt;size_t&gt; myserver::do_write(size_t size){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return asio::async_write(socket_, asio::buffer(write_buff_.data(), size), </a:t>
            </a:r>
            <a:r>
              <a:rPr lang="en-US" sz="2000">
                <a:solidFill>
                  <a:srgbClr val="FF000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use_task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 altLang="zh-CN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ASIO-协程</a:t>
            </a:r>
            <a:r>
              <a:rPr lang="zh-CN" altLang="en-US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使用</a:t>
            </a:r>
            <a:endParaRPr lang="zh-CN" altLang="en-US">
              <a:ln w="10160">
                <a:solidFill>
                  <a:srgbClr val="FFC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30630"/>
            <a:ext cx="10515600" cy="554799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awaitable_t&lt;void&gt; myserver::start(){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self = this-&gt;shared_from_this();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auto size =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do_read();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 &lt;&lt; read_buff_.data() &lt;&lt; 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do_write(prepare_write_msg("first logic result : ", size));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size =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do_read();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 &lt;&lt; read_buff_.data() &lt;&lt; 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do_write(prepare_write_msg("second logic result : ", size));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size =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do_read();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 &lt;&lt; read_buff_.data() &lt;&lt; 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do_write(prepare_write_msg("third logic result : ", size));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//无限不循环......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>
                <a:ln w="1016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Exception的处理</a:t>
            </a:r>
            <a:endParaRPr>
              <a:ln w="10160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230630"/>
            <a:ext cx="10515600" cy="554799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concept promise&lt;typename T&gt;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void set_exception(std::exception_ptr &amp;&amp; ex){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_state-&gt;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set_exception(std::move(ex));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template &lt;typename T = void&gt;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struct awaitable_t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T await_resume()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_state-&gt;rethrow_if_exception();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return _state-&gt;get_value();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function的总结</a:t>
            </a:r>
            <a:endParaRPr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838200" y="1332865"/>
            <a:ext cx="10515600" cy="1769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Resume function</a:t>
            </a:r>
            <a:endParaRPr lang="zh-CN" altLang="en-US" sz="2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1465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465">
                <a:solidFill>
                  <a:srgbClr val="0070C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await/yield</a:t>
            </a:r>
            <a:r>
              <a:rPr lang="zh-CN" altLang="en-US" sz="1465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关键字，由编译器完成的协程逻辑代码。</a:t>
            </a:r>
            <a:endParaRPr lang="zh-CN" altLang="en-US" sz="1465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sz="2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 function</a:t>
            </a:r>
            <a:endParaRPr sz="2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支持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等待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行为的函数。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Resume function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也是一个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 function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。主要用于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绿化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阻塞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异步代码。</a:t>
            </a:r>
            <a:endParaRPr lang="en-US" altLang="zh-CN" sz="2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838200" y="4002405"/>
            <a:ext cx="10515600" cy="1961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95350" y="3180080"/>
            <a:ext cx="10515600" cy="2298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zh-CN" sz="2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Promise</a:t>
            </a:r>
            <a:endParaRPr lang="zh-CN" altLang="en-US" sz="2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1465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使用</a:t>
            </a:r>
            <a:r>
              <a:rPr lang="en-US" altLang="zh-CN" sz="1465">
                <a:solidFill>
                  <a:srgbClr val="0070C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await/yield</a:t>
            </a:r>
            <a:r>
              <a:rPr lang="zh-CN" altLang="en-US" sz="1465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关键字，由编译器完成的协程逻辑代码。</a:t>
            </a:r>
            <a:endParaRPr lang="zh-CN" altLang="en-US" sz="1465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zh-CN" altLang="en-US" sz="1465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sz="2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</a:t>
            </a:r>
            <a:endParaRPr sz="2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支持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等待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行为的函数。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Resume function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也是一个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 function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。主要用于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绿化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阻塞</a:t>
            </a:r>
            <a:r>
              <a:rPr lang="en-US" altLang="zh-CN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异步代码。</a:t>
            </a:r>
            <a:endParaRPr lang="zh-CN" altLang="en-US" sz="171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en-US" altLang="zh-CN" sz="2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State</a:t>
            </a:r>
            <a:endParaRPr lang="en-US" altLang="zh-CN" sz="2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考虑前后数据的变化，重新校验数据</a:t>
            </a:r>
            <a:endParaRPr lang="en-US" altLang="zh-CN" sz="2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>
                <a:ln w="10160">
                  <a:solidFill>
                    <a:schemeClr val="accent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Resume function的总结</a:t>
            </a:r>
            <a:endParaRPr>
              <a:ln w="10160">
                <a:solidFill>
                  <a:schemeClr val="accent6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838200" y="1332865"/>
            <a:ext cx="10515600" cy="2715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6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UI</a:t>
            </a:r>
            <a:endParaRPr lang="en-US" altLang="zh-CN" sz="6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lang="en-US" sz="6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MySQL</a:t>
            </a:r>
            <a:endParaRPr lang="en-US" sz="6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 algn="ctr">
              <a:buNone/>
            </a:pPr>
            <a:r>
              <a:rPr lang="en-US" altLang="zh-CN" sz="6000">
                <a:solidFill>
                  <a:schemeClr val="tx1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ASIO</a:t>
            </a:r>
            <a:endParaRPr lang="en-US" altLang="zh-CN" sz="6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838200" y="4002405"/>
            <a:ext cx="10515600" cy="1961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95350" y="3180080"/>
            <a:ext cx="10515600" cy="229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altLang="zh-CN" sz="2000">
              <a:solidFill>
                <a:schemeClr val="tx1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跨线程调度</a:t>
            </a:r>
            <a:endParaRPr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7565" y="1022350"/>
            <a:ext cx="10516235" cy="52660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//这是一个重度计算任务，只能单开线程来避免主线程被阻塞</a:t>
            </a:r>
            <a:endParaRPr lang="en-US" sz="2000">
              <a:solidFill>
                <a:schemeClr val="accent2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auto async_heavy_computing_tasks(int64_t val)</a:t>
            </a:r>
            <a:endParaRPr lang="en-US" sz="2000">
              <a:solidFill>
                <a:schemeClr val="accent2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solidFill>
                <a:schemeClr val="accent2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awaituv::awaitable_t&lt;int64_t&gt; awaitable;</a:t>
            </a:r>
            <a:endParaRPr lang="en-US" sz="2000">
              <a:solidFill>
                <a:schemeClr val="accent2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std::thread([val, st = awaitable._state]</a:t>
            </a:r>
            <a:endParaRPr lang="en-US" sz="2000">
              <a:solidFill>
                <a:schemeClr val="accent2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solidFill>
                <a:schemeClr val="accent2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std::this_thread::sleep_for(500ms);</a:t>
            </a:r>
            <a:endParaRPr lang="en-US" sz="2000">
              <a:solidFill>
                <a:schemeClr val="accent2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st-&gt;set_value(val * val);</a:t>
            </a:r>
            <a:endParaRPr lang="en-US" sz="2000">
              <a:solidFill>
                <a:schemeClr val="accent2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    st-&gt;resume();</a:t>
            </a:r>
            <a:endParaRPr lang="en-US" sz="2000">
              <a:solidFill>
                <a:schemeClr val="accent2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}).detach();</a:t>
            </a:r>
            <a:endParaRPr lang="en-US" sz="2000">
              <a:solidFill>
                <a:schemeClr val="accent2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solidFill>
                <a:schemeClr val="accent2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return awaitable;</a:t>
            </a:r>
            <a:endParaRPr lang="en-US" sz="2000">
              <a:solidFill>
                <a:schemeClr val="accent2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solidFill>
                <a:schemeClr val="accent2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跨线程调度</a:t>
            </a:r>
            <a:endParaRPr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871855" y="1022350"/>
            <a:ext cx="10481310" cy="530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awaitable_t&lt;void&gt; heavy_computing_sequential(int64_t val)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std::cout&lt;&lt;val&lt;&lt;" @"&lt;&lt;std::this_thread::get_id()&lt;&lt;std::endl;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val = </a:t>
            </a:r>
            <a:r>
              <a:rPr lang="en-US" sz="2000">
                <a:solidFill>
                  <a:srgbClr val="0070C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async_heavy_computing_tasks(val);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std::cout&lt;&lt;val&lt;&lt;" @"&lt;&lt;std::this_thread::get_id()&lt;&lt;std::endl;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val = </a:t>
            </a:r>
            <a:r>
              <a:rPr lang="en-US" sz="2000">
                <a:solidFill>
                  <a:srgbClr val="0070C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async_heavy_computing_tasks(val);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std::cout&lt;&lt;val&lt;&lt;" @"&lt;&lt;std::this_thread::get_id()&lt;&lt;std::endl;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val = </a:t>
            </a:r>
            <a:r>
              <a:rPr lang="en-US" sz="2000">
                <a:solidFill>
                  <a:srgbClr val="0070C0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co_await</a:t>
            </a: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async_heavy_computing_tasks(val);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std::cout&lt;&lt;val&lt;&lt;" @"&lt;&lt;std::this_thread::get_id()&lt;&lt;std::endl;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跨线程调度</a:t>
            </a:r>
            <a:endParaRPr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838200" y="1332865"/>
            <a:ext cx="10515600" cy="2506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int main(int argc, char* argv[])</a:t>
            </a: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{</a:t>
            </a: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std::cout&lt;&lt;"main thread id is "&lt;&lt;std::this_thread::get_id()&lt;&lt;std::endl;</a:t>
            </a: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heavy_computing_sequential(2);</a:t>
            </a: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std::this_thread::sleep(2s);</a:t>
            </a: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    return 0;</a:t>
            </a: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}</a:t>
            </a: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838200" y="4002405"/>
            <a:ext cx="10515600" cy="1961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main thread id is 11716</a:t>
            </a: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2 @11716</a:t>
            </a: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4 @12688</a:t>
            </a: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16 @264</a:t>
            </a: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256 @10472</a:t>
            </a: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进入callback hell</a:t>
            </a:r>
            <a:endParaRPr lang="zh-CN" altLang="en-US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5365" y="1126490"/>
            <a:ext cx="7284720" cy="5547995"/>
          </a:xfrm>
        </p:spPr>
        <p:txBody>
          <a:bodyPr>
            <a:normAutofit fontScale="35000"/>
          </a:bodyPr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--main thread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--+---+switch ui thread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|----start switch ui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+--------------------+show section layer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|----end switch ui   | 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L----finishied       |----show GameArmySectionLayer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|----open section 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+--------------------+show fight result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|----update star UI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L----finished        |----create defense army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|----army initialize by section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+----------------------+show fighting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|----switch ui thread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L----finished          |----init battle info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+---------------+show FightWorldLayer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|----end battle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L----finished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+---------------+show GameFightChapterView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|               |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L----finished   |----chapter passed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2000">
                <a:latin typeface="Bitstream Vera Sans Mono" panose="020B0609030804020204" charset="0"/>
                <a:ea typeface="MS Gothic" panose="020B0609070205080204" charset="-128"/>
              </a:rPr>
              <a:t>--|                                                                                                    L----finished</a:t>
            </a:r>
            <a:endParaRPr lang="zh-CN" altLang="en-US" sz="20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协程的通用限制</a:t>
            </a:r>
            <a:endParaRPr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内容占位符 4"/>
          <p:cNvSpPr>
            <a:spLocks noGrp="1"/>
          </p:cNvSpPr>
          <p:nvPr/>
        </p:nvSpPr>
        <p:spPr>
          <a:xfrm>
            <a:off x="838200" y="1332865"/>
            <a:ext cx="10515600" cy="4969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避免使用</a:t>
            </a:r>
            <a:r>
              <a:rPr lang="zh-CN" alt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阻塞操作</a:t>
            </a:r>
            <a:endParaRPr lang="zh-CN" alt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诸如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sleep()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函数，或者是阻塞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IO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，或者是繁重的计算任务</a:t>
            </a:r>
            <a:endParaRPr lang="zh-CN" altLang="en-US" sz="171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万分小心的使用</a:t>
            </a:r>
            <a:r>
              <a:rPr lang="en-US" altLang="zh-CN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TLS</a:t>
            </a:r>
            <a:r>
              <a:rPr lang="zh-CN" alt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功能的函数</a:t>
            </a:r>
            <a:endParaRPr lang="zh-CN" alt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诸如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errno()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函数，如果主动切换的时机不对，拿到的可能就是别的协程的错误码。</a:t>
            </a:r>
            <a:endParaRPr lang="zh-CN" altLang="en-US" sz="171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又如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ctime()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函数，拿着返回的指针，保存到下一个时刻去用。如果期间发生了协程切换，则很可能拿到的是一个错误的数据。针对这种函数，要么老老实实的根据推荐，使用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C11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以后的更安全的函数；要么赶紧用一个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string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给构造一个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拷贝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语义的内容。</a:t>
            </a:r>
            <a:endParaRPr lang="zh-CN" altLang="en-US" sz="171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endParaRPr lang="zh-CN" altLang="en-US" sz="171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考虑前后数据的变化，重新校验数据</a:t>
            </a:r>
            <a:endParaRPr lang="zh-CN" alt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由于协程代码，前后会跨越较长时间，期间的数据可能发生了改变。要留意重新校验这些数据是否合理。</a:t>
            </a:r>
            <a:endParaRPr lang="zh-CN" altLang="en-US" sz="171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457200" lvl="1" indent="0">
              <a:buNone/>
            </a:pP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对于笔者的应用场合，就是游戏里判断游戏代币的数量后执行一个数据库操作，执行完毕后，很可能还需要再次校验游戏代币数量。或者选择先扣减代币，在执行后续任务失败后，把扣除的代币又还回去</a:t>
            </a:r>
            <a:r>
              <a:rPr lang="en-US" altLang="zh-CN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----</a:t>
            </a:r>
            <a:r>
              <a:rPr lang="zh-CN" altLang="en-US" sz="171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通常来说，还回去的操作不会失败。</a:t>
            </a:r>
            <a:endParaRPr lang="en-US" altLang="zh-CN" sz="171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accent4">
                    <a:lumMod val="75000"/>
                  </a:schemeClr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	</a:t>
            </a:r>
            <a:endParaRPr lang="en-US" altLang="zh-CN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838200" y="4002405"/>
            <a:ext cx="10515600" cy="1961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>
                <a:ln w="10160">
                  <a:solidFill>
                    <a:srgbClr val="00B0F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协程方案的对比</a:t>
            </a:r>
            <a:endParaRPr lang="zh-CN">
              <a:ln w="10160">
                <a:solidFill>
                  <a:srgbClr val="00B0F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内容占位符 4"/>
          <p:cNvSpPr>
            <a:spLocks noGrp="1"/>
          </p:cNvSpPr>
          <p:nvPr/>
        </p:nvSpPr>
        <p:spPr>
          <a:xfrm>
            <a:off x="838200" y="4002405"/>
            <a:ext cx="10515600" cy="19615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>
              <a:solidFill>
                <a:schemeClr val="accent4">
                  <a:lumMod val="75000"/>
                </a:schemeClr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835025" y="1524000"/>
          <a:ext cx="1051877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910"/>
                <a:gridCol w="2564765"/>
                <a:gridCol w="2688590"/>
                <a:gridCol w="2103755"/>
                <a:gridCol w="210375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stackfull</a:t>
                      </a:r>
                      <a:endParaRPr lang="en-US" altLang="zh-CN" sz="1600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stackcopy</a:t>
                      </a:r>
                      <a:endParaRPr lang="en-US" altLang="zh-CN" sz="1600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stackless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传统方案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resume function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特点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每一个协程单独一个栈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所有协程共享一个栈</a:t>
                      </a:r>
                      <a:endParaRPr lang="zh-CN" altLang="en-US" sz="1600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不需要栈空间，使用堆内存</a:t>
                      </a:r>
                      <a:endParaRPr lang="zh-CN" altLang="en-US" sz="1600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内存占用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高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低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切换代价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小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大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小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小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编码难度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简单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C++</a:t>
                      </a:r>
                      <a:r>
                        <a:rPr lang="zh-CN" altLang="en-US" sz="1600"/>
                        <a:t>下及其困难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困难，通常用宏实现为状态机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简单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系统支持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操作系统支持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需协程库完成底层工作</a:t>
                      </a:r>
                      <a:r>
                        <a:rPr lang="en-US" altLang="zh-CN" sz="1600"/>
                        <a:t>(*)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不需要特殊支持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不需要特殊支持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历史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悠久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有久远应用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NEW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可靠性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高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???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莫名担心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预计可靠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借鉴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C#</a:t>
                      </a:r>
                      <a:endParaRPr lang="en-US" altLang="zh-CN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范例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libgo,...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libco,...</a:t>
                      </a:r>
                      <a:endParaRPr lang="en-US" altLang="zh-CN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librf,awaitable_tasks</a:t>
                      </a:r>
                      <a:endParaRPr lang="en-US" altLang="zh-CN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4"/>
          <p:cNvSpPr>
            <a:spLocks noGrp="1"/>
          </p:cNvSpPr>
          <p:nvPr/>
        </p:nvSpPr>
        <p:spPr>
          <a:xfrm>
            <a:off x="838200" y="1491615"/>
            <a:ext cx="10515600" cy="159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https://github.com/tearshark/librf</a:t>
            </a:r>
            <a:endParaRPr lang="zh-CN" altLang="en-US" sz="3600">
              <a:solidFill>
                <a:schemeClr val="accent5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librf</a:t>
            </a:r>
            <a:endParaRPr lang="en-US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4"/>
          <p:cNvSpPr>
            <a:spLocks noGrp="1"/>
          </p:cNvSpPr>
          <p:nvPr/>
        </p:nvSpPr>
        <p:spPr>
          <a:xfrm>
            <a:off x="838200" y="1491615"/>
            <a:ext cx="10515600" cy="159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https://github.com/tearshark/librf</a:t>
            </a:r>
            <a:endParaRPr lang="zh-CN" altLang="en-US" sz="3600">
              <a:solidFill>
                <a:schemeClr val="accent5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librf</a:t>
            </a:r>
            <a:endParaRPr lang="en-US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4"/>
          <p:cNvSpPr>
            <a:spLocks noGrp="1"/>
          </p:cNvSpPr>
          <p:nvPr/>
        </p:nvSpPr>
        <p:spPr>
          <a:xfrm>
            <a:off x="838200" y="1491615"/>
            <a:ext cx="10515600" cy="159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https://github.com/tearshark/librf</a:t>
            </a:r>
            <a:endParaRPr lang="zh-CN" altLang="en-US" sz="3600">
              <a:solidFill>
                <a:schemeClr val="accent5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en-US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librf</a:t>
            </a:r>
            <a:endParaRPr lang="en-US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950595" y="2861945"/>
            <a:ext cx="10515600" cy="159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600">
                <a:solidFill>
                  <a:schemeClr val="accent5"/>
                </a:solidFill>
                <a:latin typeface="Lucida Console" panose="020B0609040504020204" charset="0"/>
                <a:ea typeface="宋体" panose="02010600030101010101" pitchFamily="2" charset="-122"/>
                <a:sym typeface="+mn-ea"/>
              </a:rPr>
              <a:t>https://github.com/tearshark/resumef</a:t>
            </a:r>
            <a:endParaRPr lang="zh-CN" altLang="en-US" sz="3600">
              <a:solidFill>
                <a:schemeClr val="accent5"/>
              </a:solidFill>
              <a:latin typeface="Lucida Console" panose="020B06090405040202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再说coroutine</a:t>
            </a:r>
            <a:endParaRPr lang="zh-CN" altLang="en-US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185" y="1126490"/>
            <a:ext cx="5763895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struct coroutine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   int result;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int value;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int step_ = 0;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coroutine(int val_) :value(val_) {}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bool done() const 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return step_ &lt; 0;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int currentValue() const {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return result; 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void goNext();</a:t>
            </a:r>
            <a:endParaRPr lang="en-US" altLang="zh-CN" sz="1800">
              <a:latin typeface="Bitstream Vera Sans Mono" panose="020B06090308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en-US" altLang="zh-CN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r>
              <a:rPr lang="zh-CN" altLang="en-US" sz="1800">
                <a:latin typeface="Bitstream Vera Sans Mono" panose="020B0609030804020204" charset="0"/>
                <a:ea typeface="宋体" panose="02010600030101010101" pitchFamily="2" charset="-122"/>
              </a:rPr>
              <a:t>；</a:t>
            </a:r>
            <a:endParaRPr lang="zh-CN" altLang="en-US" sz="1800">
              <a:latin typeface="Bitstream Vera Sans Mono" panose="020B0609030804020204" charset="0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228715" y="1126490"/>
            <a:ext cx="5505450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void goNext(){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switch (step_){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case 0: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++step_;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std::cout &lt;&lt; "step 0"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result = value * (rand() % 4);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case 1: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++step_;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std::cout &lt;&lt; "step 1"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result = value * (rand() % 4);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case 2: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++step_;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std::cout &lt;&lt; "step 2"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result = value * (rand() % 4);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default: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step_ = -1;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再说coroutine</a:t>
            </a:r>
            <a:endParaRPr lang="zh-CN" altLang="en-US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165" y="1122045"/>
            <a:ext cx="7660005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coroutine c(5);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for (; !c.done(); c.goNext())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c.currentValue()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说到Resume function</a:t>
            </a:r>
            <a:endParaRPr lang="zh-CN" altLang="en-US">
              <a:ln w="10160">
                <a:solidFill>
                  <a:srgbClr val="7030A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165" y="1122045"/>
            <a:ext cx="7660005" cy="554799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auto coroutine(int value)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{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"step 0"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</a:t>
            </a:r>
            <a:r>
              <a:rPr lang="zh-CN" altLang="en-US" sz="1800">
                <a:solidFill>
                  <a:schemeClr val="accent5"/>
                </a:solidFill>
                <a:latin typeface="Bitstream Vera Sans Mono" panose="020B0609030804020204" charset="0"/>
                <a:ea typeface="MS Gothic" panose="020B0609070205080204" charset="-128"/>
              </a:rPr>
              <a:t>co_yield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value * (rand() % 4);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"step 1"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</a:t>
            </a:r>
            <a:r>
              <a:rPr lang="zh-CN" altLang="en-US" sz="1800">
                <a:solidFill>
                  <a:schemeClr val="accent5"/>
                </a:solidFill>
                <a:latin typeface="Bitstream Vera Sans Mono" panose="020B0609030804020204" charset="0"/>
                <a:ea typeface="MS Gothic" panose="020B0609070205080204" charset="-128"/>
              </a:rPr>
              <a:t>co_yield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value * (rand() % 4);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"step 2"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</a:t>
            </a:r>
            <a:r>
              <a:rPr lang="en-US" altLang="zh-CN" sz="1800">
                <a:solidFill>
                  <a:schemeClr val="accent5"/>
                </a:solidFill>
                <a:latin typeface="Bitstream Vera Sans Mono" panose="020B0609030804020204" charset="0"/>
                <a:ea typeface="MS Gothic" panose="020B0609070205080204" charset="-128"/>
              </a:rPr>
              <a:t>co_</a:t>
            </a:r>
            <a:r>
              <a:rPr lang="zh-CN" altLang="en-US" sz="1800">
                <a:solidFill>
                  <a:schemeClr val="accent5"/>
                </a:solidFill>
                <a:latin typeface="Bitstream Vera Sans Mono" panose="020B0609030804020204" charset="0"/>
                <a:ea typeface="MS Gothic" panose="020B0609070205080204" charset="-128"/>
              </a:rPr>
              <a:t>return</a:t>
            </a: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 value * (rand() % 4);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auto c = coroutine(5);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for (auto v : c)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Bitstream Vera Sans Mono" panose="020B0609030804020204" charset="0"/>
                <a:ea typeface="MS Gothic" panose="020B0609070205080204" charset="-128"/>
              </a:rPr>
              <a:t>	std::cout &lt;&lt; v &lt;&lt; std::endl;</a:t>
            </a:r>
            <a:endParaRPr lang="zh-CN" altLang="en-US" sz="1800">
              <a:latin typeface="Bitstream Vera Sans Mono" panose="020B0609030804020204" charset="0"/>
              <a:ea typeface="MS Gothic" panose="020B060907020508020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ln w="1016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说到Resume function</a:t>
            </a:r>
            <a:endParaRPr lang="zh-CN" altLang="en-US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373120" y="1107440"/>
            <a:ext cx="5505450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struct coroutine{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int result;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int value;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coroutine(int val_) :value(val_) {}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int step_ = 0;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void goNext(){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switch (step_){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case 0: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++step_;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std::cout &lt;&lt; "step 0" &lt;&lt; std::endl;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result = value * (rand() % 4);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case 1: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++step_;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std::cout &lt;&lt; "step 1" &lt;&lt; std::endl;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result = value * (rand() % 4);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case 2: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++step_;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std::cout &lt;&lt; "step 2" &lt;&lt; std::endl;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result = value * (rand() % 4);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default: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step_ = -1;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break;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800">
                <a:latin typeface="Lucida Console" panose="020B0609040504020204" charset="0"/>
                <a:ea typeface="MS Gothic" panose="020B0609070205080204" charset="-128"/>
              </a:rPr>
              <a:t>}</a:t>
            </a:r>
            <a:endParaRPr lang="zh-CN" altLang="en-US" sz="1800">
              <a:latin typeface="Lucida Console" panose="020B0609040504020204" charset="0"/>
              <a:ea typeface="MS Gothic" panose="020B0609070205080204" charset="-128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524250" y="1107440"/>
            <a:ext cx="5505450" cy="5547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auto coroutine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(int value)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{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  <a:sym typeface="+mn-ea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std::cout &lt;&lt; "step 0" &lt;&lt; std::endl;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co_yield value * (rand() % 4);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std::cout &lt;&lt; "step 1" &lt;&lt; std::endl;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co_yield value * (rand() % 4);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std::cout &lt;&lt; "step 2" &lt;&lt; std::endl;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  <a:sym typeface="+mn-ea"/>
              </a:rPr>
              <a:t>    </a:t>
            </a: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return value * (rand() % 4);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  <a:p>
            <a:pPr marL="0" indent="0">
              <a:buNone/>
            </a:pPr>
            <a:r>
              <a:rPr lang="zh-CN" altLang="en-US" sz="1000">
                <a:latin typeface="Lucida Console" panose="020B0609040504020204" charset="0"/>
                <a:ea typeface="MS Gothic" panose="020B0609070205080204" charset="-128"/>
              </a:rPr>
              <a:t>}</a:t>
            </a:r>
            <a:endParaRPr lang="zh-CN" altLang="en-US" sz="1000">
              <a:latin typeface="Lucida Console" panose="020B0609040504020204" charset="0"/>
              <a:ea typeface="MS Gothic" panose="020B0609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17244</Words>
  <Application>WPS 演示</Application>
  <PresentationFormat>宽屏</PresentationFormat>
  <Paragraphs>891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Arial</vt:lpstr>
      <vt:lpstr>宋体</vt:lpstr>
      <vt:lpstr>Wingdings</vt:lpstr>
      <vt:lpstr>Bitstream Vera Sans Mono</vt:lpstr>
      <vt:lpstr>MS Gothic</vt:lpstr>
      <vt:lpstr>Lucida Console</vt:lpstr>
      <vt:lpstr>Calibri Light</vt:lpstr>
      <vt:lpstr>Calibri</vt:lpstr>
      <vt:lpstr>微软雅黑</vt:lpstr>
      <vt:lpstr>Arial Unicode MS</vt:lpstr>
      <vt:lpstr>Office 主题</vt:lpstr>
      <vt:lpstr>Resume function实践</vt:lpstr>
      <vt:lpstr>从Simulated function说起</vt:lpstr>
      <vt:lpstr>从Simulated function说起</vt:lpstr>
      <vt:lpstr>进入callback hell</vt:lpstr>
      <vt:lpstr>进入callback hell</vt:lpstr>
      <vt:lpstr>再说coroutine</vt:lpstr>
      <vt:lpstr>再说coroutine</vt:lpstr>
      <vt:lpstr>说到Resume function</vt:lpstr>
      <vt:lpstr>说到Resume function</vt:lpstr>
      <vt:lpstr>Resume function的细节</vt:lpstr>
      <vt:lpstr>Resume function的细节</vt:lpstr>
      <vt:lpstr>Resume function的细节</vt:lpstr>
      <vt:lpstr>Resume function的细节</vt:lpstr>
      <vt:lpstr>Resume function的细节</vt:lpstr>
      <vt:lpstr>Awaitable function的细节</vt:lpstr>
      <vt:lpstr>Awaitable function的细节</vt:lpstr>
      <vt:lpstr>Awaitable function的细节</vt:lpstr>
      <vt:lpstr>Awaitable function的细节</vt:lpstr>
      <vt:lpstr>Resume function的细节</vt:lpstr>
      <vt:lpstr>UI范例-MessageBox</vt:lpstr>
      <vt:lpstr>UI范例-延迟回调</vt:lpstr>
      <vt:lpstr>UI范例-延迟回调</vt:lpstr>
      <vt:lpstr>UI范例-协程接口</vt:lpstr>
      <vt:lpstr>UI范例-协程接口</vt:lpstr>
      <vt:lpstr>MySQL范例</vt:lpstr>
      <vt:lpstr>MySQL范例-异步回调</vt:lpstr>
      <vt:lpstr>MySQL范例-异步回调</vt:lpstr>
      <vt:lpstr>MySQL范例-协程接口</vt:lpstr>
      <vt:lpstr>MySQL范例-协程接口</vt:lpstr>
      <vt:lpstr>ASIO</vt:lpstr>
      <vt:lpstr>ASIO-异步回调</vt:lpstr>
      <vt:lpstr>ASIO-异步回调</vt:lpstr>
      <vt:lpstr>ASIO-异步回调</vt:lpstr>
      <vt:lpstr>ASIO-协程支持</vt:lpstr>
      <vt:lpstr>ASIO-协程支持</vt:lpstr>
      <vt:lpstr>ASIO-协程支持</vt:lpstr>
      <vt:lpstr>ASIO-协程支持</vt:lpstr>
      <vt:lpstr>ASIO-协程特化</vt:lpstr>
      <vt:lpstr>ASIO-协程特化</vt:lpstr>
      <vt:lpstr>ASIO-协程特化</vt:lpstr>
      <vt:lpstr>ASIO-协程特化</vt:lpstr>
      <vt:lpstr>ASIO-协程使用</vt:lpstr>
      <vt:lpstr>ASIO-协程使用</vt:lpstr>
      <vt:lpstr>ASIO-协程使用</vt:lpstr>
      <vt:lpstr>协程的通用限制</vt:lpstr>
      <vt:lpstr>Resume function的总结</vt:lpstr>
      <vt:lpstr>ASIO-协程使用</vt:lpstr>
      <vt:lpstr>跨线程调度</vt:lpstr>
      <vt:lpstr>跨线程调度</vt:lpstr>
      <vt:lpstr>跨线程调度</vt:lpstr>
      <vt:lpstr>协程的通用限制</vt:lpstr>
      <vt:lpstr>协程的通用限制</vt:lpstr>
      <vt:lpstr>librf</vt:lpstr>
      <vt:lpstr>librf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tears</dc:creator>
  <cp:lastModifiedBy>tears</cp:lastModifiedBy>
  <cp:revision>342</cp:revision>
  <dcterms:created xsi:type="dcterms:W3CDTF">2017-10-18T01:28:00Z</dcterms:created>
  <dcterms:modified xsi:type="dcterms:W3CDTF">2017-10-19T04:43:51Z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