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1510" r:id="rId5"/>
    <p:sldId id="2761" r:id="rId6"/>
    <p:sldId id="260" r:id="rId7"/>
    <p:sldId id="2739" r:id="rId8"/>
    <p:sldId id="2749" r:id="rId9"/>
    <p:sldId id="2762" r:id="rId10"/>
    <p:sldId id="2763" r:id="rId11"/>
    <p:sldId id="261" r:id="rId12"/>
    <p:sldId id="2764" r:id="rId13"/>
    <p:sldId id="2765" r:id="rId14"/>
    <p:sldId id="2766" r:id="rId15"/>
    <p:sldId id="2767" r:id="rId16"/>
    <p:sldId id="2768"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56944B3-D5CA-44A4-9953-89F6FF702A51}" styleName="{6326dd98-e573-4a07-92d8-00f705c7839e}">
    <a:wholeTbl>
      <a:tcTxStyle>
        <a:fontRef idx="none">
          <a:prstClr val="black"/>
        </a:fontRef>
      </a:tcTxStyle>
      <a:tcStyle>
        <a:tcBdr>
          <a:top>
            <a:ln w="6350" cmpd="sng">
              <a:solidFill>
                <a:srgbClr val="DADADA"/>
              </a:solidFill>
            </a:ln>
          </a:top>
          <a:bottom>
            <a:ln w="6350" cmpd="sng">
              <a:solidFill>
                <a:srgbClr val="DADADA"/>
              </a:solidFill>
            </a:ln>
          </a:bottom>
          <a:insideH>
            <a:ln w="6350" cmpd="sng">
              <a:solidFill>
                <a:srgbClr val="DADADA"/>
              </a:solidFill>
            </a:ln>
          </a:insideH>
        </a:tcBdr>
        <a:fill>
          <a:solidFill>
            <a:srgbClr val="FFFFFF"/>
          </a:solidFill>
        </a:fill>
      </a:tcStyle>
    </a:wholeTbl>
    <a:lastRow>
      <a:tcTxStyle>
        <a:fontRef idx="none">
          <a:prstClr val="black"/>
        </a:fontRef>
      </a:tcTxStyle>
      <a:tcStyle>
        <a:tcBdr>
          <a:top>
            <a:ln w="28575" cmpd="sng">
              <a:solidFill>
                <a:srgbClr val="3B84D4"/>
              </a:solidFill>
            </a:ln>
          </a:top>
          <a:insideH>
            <a:ln w="28575" cmpd="sng">
              <a:solidFill>
                <a:srgbClr val="3B84D4"/>
              </a:solidFill>
            </a:ln>
          </a:insideH>
        </a:tcBdr>
        <a:fill>
          <a:solidFill>
            <a:srgbClr val="FFFFFF"/>
          </a:solidFill>
        </a:fill>
      </a:tcStyle>
    </a:lastRow>
    <a:firstRow>
      <a:tcTxStyle>
        <a:fontRef idx="none">
          <a:prstClr val="black"/>
        </a:fontRef>
      </a:tcTxStyle>
      <a:tcStyle>
        <a:tcBdr>
          <a:bottom>
            <a:ln w="57150" cmpd="sng">
              <a:solidFill>
                <a:srgbClr val="3B84D4"/>
              </a:solidFill>
            </a:ln>
          </a:bottom>
        </a:tcBdr>
        <a:fill>
          <a:solidFill>
            <a:srgbClr val="AACCE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8"/>
    <p:restoredTop sz="94667"/>
  </p:normalViewPr>
  <p:slideViewPr>
    <p:cSldViewPr snapToGrid="0" snapToObjects="1">
      <p:cViewPr varScale="1">
        <p:scale>
          <a:sx n="88" d="100"/>
          <a:sy n="88" d="100"/>
        </p:scale>
        <p:origin x="8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15DD8F4-8EF6-0246-854B-D280D4E582A0}" type="datetimeFigureOut">
              <a:rPr lang="zh-CN" altLang="en-US"/>
              <a:t>2020/12/24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B1E6D653-D373-6B42-8E50-F582474F801E}" type="slidenum">
              <a:r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DD8F4-8EF6-0246-854B-D280D4E582A0}" type="datetimeFigureOut">
              <a:rPr lang="zh-CN" altLang="en-US"/>
              <a:t>2020/12/24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6D653-D373-6B42-8E50-F582474F801E}"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深度视觉·原创设计 https://www.docer.com/works?userid=22383862"/>
          <p:cNvGrpSpPr/>
          <p:nvPr/>
        </p:nvGrpSpPr>
        <p:grpSpPr>
          <a:xfrm>
            <a:off x="-1" y="-19661"/>
            <a:ext cx="12192000" cy="6866797"/>
            <a:chOff x="-1" y="-19661"/>
            <a:chExt cx="12192000" cy="6866797"/>
          </a:xfrm>
        </p:grpSpPr>
        <p:sp>
          <p:nvSpPr>
            <p:cNvPr id="3" name="直角三角形 2"/>
            <p:cNvSpPr/>
            <p:nvPr/>
          </p:nvSpPr>
          <p:spPr>
            <a:xfrm>
              <a:off x="-1" y="4271787"/>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5400000">
              <a:off x="-1" y="0"/>
              <a:ext cx="2065867" cy="206586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0800000">
              <a:off x="9616650" y="-19661"/>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深度视觉·原创设计 https://www.docer.com/works?userid=22383862"/>
          <p:cNvGrpSpPr/>
          <p:nvPr/>
        </p:nvGrpSpPr>
        <p:grpSpPr>
          <a:xfrm rot="10800000">
            <a:off x="9616651" y="4280818"/>
            <a:ext cx="2575349" cy="2575349"/>
            <a:chOff x="-1" y="-9031"/>
            <a:chExt cx="2575349" cy="2575349"/>
          </a:xfrm>
        </p:grpSpPr>
        <p:sp>
          <p:nvSpPr>
            <p:cNvPr id="7" name="直角三角形 6"/>
            <p:cNvSpPr/>
            <p:nvPr/>
          </p:nvSpPr>
          <p:spPr>
            <a:xfrm rot="5400000">
              <a:off x="-1" y="-9031"/>
              <a:ext cx="2575349" cy="2575349"/>
            </a:xfrm>
            <a:prstGeom prst="rtTriangle">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5400000">
              <a:off x="-1" y="0"/>
              <a:ext cx="2065867" cy="206586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深度视觉·原创设计 https://www.docer.com/works?userid=22383862"/>
          <p:cNvSpPr/>
          <p:nvPr/>
        </p:nvSpPr>
        <p:spPr>
          <a:xfrm>
            <a:off x="874259" y="0"/>
            <a:ext cx="2241973" cy="1201821"/>
          </a:xfrm>
          <a:prstGeom prst="parallelogram">
            <a:avLst>
              <a:gd name="adj" fmla="val 98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深度视觉·原创设计 https://www.docer.com/works?userid=22383862"/>
          <p:cNvSpPr/>
          <p:nvPr/>
        </p:nvSpPr>
        <p:spPr>
          <a:xfrm>
            <a:off x="9076762" y="5656179"/>
            <a:ext cx="2241973" cy="1201821"/>
          </a:xfrm>
          <a:prstGeom prst="parallelogram">
            <a:avLst>
              <a:gd name="adj" fmla="val 98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Subtitle 2"/>
          <p:cNvSpPr txBox="1"/>
          <p:nvPr/>
        </p:nvSpPr>
        <p:spPr>
          <a:xfrm>
            <a:off x="4589847" y="2203415"/>
            <a:ext cx="3424419" cy="930910"/>
          </a:xfrm>
          <a:prstGeom prst="rect">
            <a:avLst/>
          </a:prstGeom>
          <a:solidFill>
            <a:schemeClr val="accent1"/>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zh-CN" altLang="en-US" sz="5400" b="1" dirty="0">
                <a:solidFill>
                  <a:schemeClr val="bg1"/>
                </a:solidFill>
                <a:latin typeface="Source Han Sans SC" panose="020B0500000000000000" pitchFamily="34" charset="-128"/>
                <a:ea typeface="Source Han Sans SC" panose="020B0500000000000000" pitchFamily="34" charset="-128"/>
                <a:cs typeface="Lato Light" panose="020F0502020204030203" pitchFamily="34" charset="0"/>
              </a:rPr>
              <a:t>机器学习</a:t>
            </a:r>
            <a:endParaRPr lang="id-ID" sz="5400" b="1" dirty="0">
              <a:solidFill>
                <a:schemeClr val="bg1"/>
              </a:solidFill>
              <a:latin typeface="Source Han Sans SC" panose="020B0500000000000000" pitchFamily="34" charset="-128"/>
              <a:ea typeface="Source Han Sans SC" panose="020B0500000000000000" pitchFamily="34" charset="-128"/>
              <a:cs typeface="Lato Light" panose="020F0502020204030203" pitchFamily="34" charset="0"/>
            </a:endParaRPr>
          </a:p>
        </p:txBody>
      </p:sp>
      <p:sp>
        <p:nvSpPr>
          <p:cNvPr id="14" name="深度视觉·原创设计 https://www.docer.com/works?userid=22383862"/>
          <p:cNvSpPr/>
          <p:nvPr/>
        </p:nvSpPr>
        <p:spPr>
          <a:xfrm>
            <a:off x="9471183" y="4925089"/>
            <a:ext cx="4938395" cy="458908"/>
          </a:xfrm>
          <a:prstGeom prst="rect">
            <a:avLst/>
          </a:prstGeom>
        </p:spPr>
        <p:txBody>
          <a:bodyPr wrap="square">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王建伟 </a:t>
            </a:r>
          </a:p>
        </p:txBody>
      </p:sp>
      <p:sp>
        <p:nvSpPr>
          <p:cNvPr id="15" name="深度视觉·原创设计 https://www.docer.com/works?userid=22383862"/>
          <p:cNvSpPr txBox="1"/>
          <p:nvPr/>
        </p:nvSpPr>
        <p:spPr>
          <a:xfrm>
            <a:off x="4058920" y="3295295"/>
            <a:ext cx="4417423" cy="757130"/>
          </a:xfrm>
          <a:prstGeom prst="rect">
            <a:avLst/>
          </a:prstGeom>
          <a:noFill/>
        </p:spPr>
        <p:txBody>
          <a:bodyPr wrap="square" rtlCol="0">
            <a:spAutoFit/>
          </a:bodyPr>
          <a:lstStyle/>
          <a:p>
            <a:pPr algn="ctr">
              <a:lnSpc>
                <a:spcPct val="90000"/>
              </a:lnSpc>
            </a:pP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实训答辩 </a:t>
            </a:r>
          </a:p>
        </p:txBody>
      </p:sp>
      <p:pic>
        <p:nvPicPr>
          <p:cNvPr id="18" name="图片 1"/>
          <p:cNvPicPr>
            <a:picLocks noChangeAspect="1"/>
          </p:cNvPicPr>
          <p:nvPr/>
        </p:nvPicPr>
        <p:blipFill>
          <a:blip r:embed="rId2"/>
          <a:srcRect l="10271" r="11245"/>
          <a:stretch>
            <a:fillRect/>
          </a:stretch>
        </p:blipFill>
        <p:spPr>
          <a:xfrm>
            <a:off x="4838065" y="-19685"/>
            <a:ext cx="3049905" cy="2214880"/>
          </a:xfrm>
          <a:prstGeom prst="rect">
            <a:avLst/>
          </a:prstGeom>
          <a:noFill/>
          <a:ln>
            <a:noFill/>
          </a:ln>
        </p:spPr>
      </p:pic>
      <p:sp>
        <p:nvSpPr>
          <p:cNvPr id="19" name="文本框 18"/>
          <p:cNvSpPr txBox="1"/>
          <p:nvPr/>
        </p:nvSpPr>
        <p:spPr>
          <a:xfrm>
            <a:off x="6926329" y="4280818"/>
            <a:ext cx="5829935"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阿尔茨海默症的识别</a:t>
            </a: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to="" calcmode="lin" valueType="num">
                                      <p:cBhvr>
                                        <p:cTn id="7" dur="1" fill="hold"/>
                                        <p:tgtEl>
                                          <p:spTgt spid="18"/>
                                        </p:tgtEl>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to="" calcmode="lin" valueType="num">
                                      <p:cBhvr>
                                        <p:cTn id="11" dur="1" fill="hold"/>
                                        <p:tgtEl>
                                          <p:spTgt spid="12"/>
                                        </p:tgtEl>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to="" calcmode="lin" valueType="num">
                                      <p:cBhvr>
                                        <p:cTn id="15" dur="1" fill="hold"/>
                                        <p:tgtEl>
                                          <p:spTgt spid="15"/>
                                        </p:tgtEl>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 to="" calcmode="lin" valueType="num">
                                      <p:cBhvr>
                                        <p:cTn id="19" dur="1" fill="hold"/>
                                        <p:tgtEl>
                                          <p:spTgt spid="19"/>
                                        </p:tgtEl>
                                      </p:cBhvr>
                                    </p:anim>
                                  </p:childTnLst>
                                </p:cTn>
                              </p:par>
                            </p:childTnLst>
                          </p:cTn>
                        </p:par>
                        <p:par>
                          <p:cTn id="20" fill="hold">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to="" calcmode="lin" valueType="num">
                                      <p:cBhvr>
                                        <p:cTn id="23"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p:bldP spid="14" grpId="1"/>
      <p:bldP spid="15" grpId="0"/>
      <p:bldP spid="15" grpId="1"/>
      <p:bldP spid="19" grpId="0"/>
      <p:bldP spid="1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0"/>
            <a:ext cx="12192000" cy="6858000"/>
            <a:chOff x="-1" y="1"/>
            <a:chExt cx="12192000" cy="6857998"/>
          </a:xfrm>
        </p:grpSpPr>
        <p:sp>
          <p:nvSpPr>
            <p:cNvPr id="51" name="直角三角形 50"/>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EF4CE2FF-81EB-4E07-BB4C-8B42A439A70A}"/>
              </a:ext>
            </a:extLst>
          </p:cNvPr>
          <p:cNvSpPr/>
          <p:nvPr/>
        </p:nvSpPr>
        <p:spPr>
          <a:xfrm>
            <a:off x="1023618" y="91441"/>
            <a:ext cx="7960725" cy="830997"/>
          </a:xfrm>
          <a:prstGeom prst="rect">
            <a:avLst/>
          </a:prstGeom>
        </p:spPr>
        <p:txBody>
          <a:bodyPr wrap="square">
            <a:spAutoFit/>
            <a:scene3d>
              <a:camera prst="orthographicFront"/>
              <a:lightRig rig="threePt" dir="t"/>
            </a:scene3d>
          </a:bodyPr>
          <a:lstStyle/>
          <a:p>
            <a:pPr algn="dist"/>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模型选择</a:t>
            </a:r>
            <a:r>
              <a:rPr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——3D</a:t>
            </a:r>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卷积模型</a:t>
            </a:r>
          </a:p>
        </p:txBody>
      </p:sp>
      <p:pic>
        <p:nvPicPr>
          <p:cNvPr id="7" name="图片 6">
            <a:extLst>
              <a:ext uri="{FF2B5EF4-FFF2-40B4-BE49-F238E27FC236}">
                <a16:creationId xmlns:a16="http://schemas.microsoft.com/office/drawing/2014/main" id="{308B3A2D-FD32-4EE8-BE6E-D73D6A916630}"/>
              </a:ext>
            </a:extLst>
          </p:cNvPr>
          <p:cNvPicPr>
            <a:picLocks noChangeAspect="1"/>
          </p:cNvPicPr>
          <p:nvPr/>
        </p:nvPicPr>
        <p:blipFill>
          <a:blip r:embed="rId2"/>
          <a:stretch>
            <a:fillRect/>
          </a:stretch>
        </p:blipFill>
        <p:spPr>
          <a:xfrm>
            <a:off x="309110" y="1344509"/>
            <a:ext cx="6723062" cy="5498564"/>
          </a:xfrm>
          <a:prstGeom prst="rect">
            <a:avLst/>
          </a:prstGeom>
        </p:spPr>
      </p:pic>
      <p:pic>
        <p:nvPicPr>
          <p:cNvPr id="9" name="图片 8">
            <a:extLst>
              <a:ext uri="{FF2B5EF4-FFF2-40B4-BE49-F238E27FC236}">
                <a16:creationId xmlns:a16="http://schemas.microsoft.com/office/drawing/2014/main" id="{0688B5B9-CDFB-43E2-9B0C-799167A9C251}"/>
              </a:ext>
            </a:extLst>
          </p:cNvPr>
          <p:cNvPicPr>
            <a:picLocks noChangeAspect="1"/>
          </p:cNvPicPr>
          <p:nvPr/>
        </p:nvPicPr>
        <p:blipFill>
          <a:blip r:embed="rId3"/>
          <a:stretch>
            <a:fillRect/>
          </a:stretch>
        </p:blipFill>
        <p:spPr>
          <a:xfrm>
            <a:off x="4894891" y="2323175"/>
            <a:ext cx="1981302" cy="673135"/>
          </a:xfrm>
          <a:prstGeom prst="rect">
            <a:avLst/>
          </a:prstGeom>
        </p:spPr>
      </p:pic>
      <p:pic>
        <p:nvPicPr>
          <p:cNvPr id="11" name="图片 10">
            <a:extLst>
              <a:ext uri="{FF2B5EF4-FFF2-40B4-BE49-F238E27FC236}">
                <a16:creationId xmlns:a16="http://schemas.microsoft.com/office/drawing/2014/main" id="{583CA7EE-6B99-485C-9441-19F635F34DA7}"/>
              </a:ext>
            </a:extLst>
          </p:cNvPr>
          <p:cNvPicPr>
            <a:picLocks noChangeAspect="1"/>
          </p:cNvPicPr>
          <p:nvPr/>
        </p:nvPicPr>
        <p:blipFill>
          <a:blip r:embed="rId4"/>
          <a:stretch>
            <a:fillRect/>
          </a:stretch>
        </p:blipFill>
        <p:spPr>
          <a:xfrm>
            <a:off x="4374164" y="5394758"/>
            <a:ext cx="2502029" cy="800141"/>
          </a:xfrm>
          <a:prstGeom prst="rect">
            <a:avLst/>
          </a:prstGeom>
        </p:spPr>
      </p:pic>
      <p:sp>
        <p:nvSpPr>
          <p:cNvPr id="18" name="文本框 17">
            <a:extLst>
              <a:ext uri="{FF2B5EF4-FFF2-40B4-BE49-F238E27FC236}">
                <a16:creationId xmlns:a16="http://schemas.microsoft.com/office/drawing/2014/main" id="{F3B19522-995B-482F-A899-4F30EC1EBFD4}"/>
              </a:ext>
            </a:extLst>
          </p:cNvPr>
          <p:cNvSpPr txBox="1"/>
          <p:nvPr/>
        </p:nvSpPr>
        <p:spPr>
          <a:xfrm>
            <a:off x="8204380" y="1253068"/>
            <a:ext cx="3494134" cy="3693319"/>
          </a:xfrm>
          <a:prstGeom prst="rect">
            <a:avLst/>
          </a:prstGeom>
          <a:noFill/>
        </p:spPr>
        <p:txBody>
          <a:bodyPr wrap="squar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自己构建的</a:t>
            </a:r>
            <a:r>
              <a:rPr lang="en-US" altLang="zh-CN" dirty="0">
                <a:solidFill>
                  <a:schemeClr val="bg1">
                    <a:lumMod val="50000"/>
                  </a:schemeClr>
                </a:solidFill>
                <a:latin typeface="微软雅黑" panose="020B0503020204020204" pitchFamily="34" charset="-122"/>
                <a:ea typeface="微软雅黑" panose="020B0503020204020204" pitchFamily="34" charset="-122"/>
              </a:rPr>
              <a:t>3D</a:t>
            </a:r>
            <a:r>
              <a:rPr lang="zh-CN" altLang="en-US" dirty="0">
                <a:solidFill>
                  <a:schemeClr val="bg1">
                    <a:lumMod val="50000"/>
                  </a:schemeClr>
                </a:solidFill>
                <a:latin typeface="微软雅黑" panose="020B0503020204020204" pitchFamily="34" charset="-122"/>
                <a:ea typeface="微软雅黑" panose="020B0503020204020204" pitchFamily="34" charset="-122"/>
              </a:rPr>
              <a:t>模型</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效果明显好于我一开始</a:t>
            </a:r>
            <a:r>
              <a:rPr lang="en-US" altLang="zh-CN" dirty="0">
                <a:solidFill>
                  <a:schemeClr val="bg1">
                    <a:lumMod val="50000"/>
                  </a:schemeClr>
                </a:solidFill>
                <a:latin typeface="微软雅黑" panose="020B0503020204020204" pitchFamily="34" charset="-122"/>
                <a:ea typeface="微软雅黑" panose="020B0503020204020204" pitchFamily="34" charset="-122"/>
              </a:rPr>
              <a:t>3D</a:t>
            </a:r>
            <a:r>
              <a:rPr lang="zh-CN" altLang="en-US" dirty="0">
                <a:solidFill>
                  <a:schemeClr val="bg1">
                    <a:lumMod val="50000"/>
                  </a:schemeClr>
                </a:solidFill>
                <a:latin typeface="微软雅黑" panose="020B0503020204020204" pitchFamily="34" charset="-122"/>
                <a:ea typeface="微软雅黑" panose="020B0503020204020204" pitchFamily="34" charset="-122"/>
              </a:rPr>
              <a:t>转换</a:t>
            </a:r>
            <a:r>
              <a:rPr lang="en-US" altLang="zh-CN" dirty="0">
                <a:solidFill>
                  <a:schemeClr val="bg1">
                    <a:lumMod val="50000"/>
                  </a:schemeClr>
                </a:solidFill>
                <a:latin typeface="微软雅黑" panose="020B0503020204020204" pitchFamily="34" charset="-122"/>
                <a:ea typeface="微软雅黑" panose="020B0503020204020204" pitchFamily="34" charset="-122"/>
              </a:rPr>
              <a:t>2D</a:t>
            </a:r>
            <a:r>
              <a:rPr lang="zh-CN" altLang="en-US" dirty="0">
                <a:solidFill>
                  <a:schemeClr val="bg1">
                    <a:lumMod val="50000"/>
                  </a:schemeClr>
                </a:solidFill>
                <a:latin typeface="微软雅黑" panose="020B0503020204020204" pitchFamily="34" charset="-122"/>
                <a:ea typeface="微软雅黑" panose="020B0503020204020204" pitchFamily="34" charset="-122"/>
              </a:rPr>
              <a:t>效果，成绩大约</a:t>
            </a:r>
            <a:r>
              <a:rPr lang="en-US" altLang="zh-CN" dirty="0">
                <a:solidFill>
                  <a:schemeClr val="bg1">
                    <a:lumMod val="50000"/>
                  </a:schemeClr>
                </a:solidFill>
                <a:latin typeface="微软雅黑" panose="020B0503020204020204" pitchFamily="34" charset="-122"/>
                <a:ea typeface="微软雅黑" panose="020B0503020204020204" pitchFamily="34" charset="-122"/>
              </a:rPr>
              <a:t>0.75</a:t>
            </a:r>
            <a:r>
              <a:rPr lang="zh-CN" altLang="en-US" dirty="0">
                <a:solidFill>
                  <a:schemeClr val="bg1">
                    <a:lumMod val="50000"/>
                  </a:schemeClr>
                </a:solidFill>
                <a:latin typeface="微软雅黑" panose="020B0503020204020204" pitchFamily="34" charset="-122"/>
                <a:ea typeface="微软雅黑" panose="020B0503020204020204" pitchFamily="34" charset="-122"/>
              </a:rPr>
              <a:t>左右。</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通过一开始定义出过滤器尺寸，还有卷积步长以及卷积核元素之间的间距然后首先对我们的训练模型进行</a:t>
            </a:r>
            <a:r>
              <a:rPr lang="en-US" altLang="zh-CN" dirty="0">
                <a:solidFill>
                  <a:schemeClr val="bg1">
                    <a:lumMod val="50000"/>
                  </a:schemeClr>
                </a:solidFill>
                <a:latin typeface="微软雅黑" panose="020B0503020204020204" pitchFamily="34" charset="-122"/>
                <a:ea typeface="微软雅黑" panose="020B0503020204020204" pitchFamily="34" charset="-122"/>
              </a:rPr>
              <a:t>3D</a:t>
            </a:r>
            <a:r>
              <a:rPr lang="zh-CN" altLang="en-US" dirty="0">
                <a:solidFill>
                  <a:schemeClr val="bg1">
                    <a:lumMod val="50000"/>
                  </a:schemeClr>
                </a:solidFill>
                <a:latin typeface="微软雅黑" panose="020B0503020204020204" pitchFamily="34" charset="-122"/>
                <a:ea typeface="微软雅黑" panose="020B0503020204020204" pitchFamily="34" charset="-122"/>
              </a:rPr>
              <a:t>卷积，经过几次计算下来的结果我们再经由分类网络来进行处理最终交由此模型通过训练集进行训练再通过测试集来验证我们的模型效果</a:t>
            </a:r>
          </a:p>
        </p:txBody>
      </p:sp>
    </p:spTree>
    <p:extLst>
      <p:ext uri="{BB962C8B-B14F-4D97-AF65-F5344CB8AC3E}">
        <p14:creationId xmlns:p14="http://schemas.microsoft.com/office/powerpoint/2010/main" val="208072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to="" calcmode="lin" valueType="num">
                                      <p:cBhvr>
                                        <p:cTn id="7" dur="1" fill="hold"/>
                                        <p:tgtEl>
                                          <p:spTgt spid="3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txBox="1"/>
          <p:nvPr/>
        </p:nvSpPr>
        <p:spPr>
          <a:xfrm>
            <a:off x="7128862" y="1482437"/>
            <a:ext cx="3893128" cy="3893126"/>
          </a:xfrm>
          <a:prstGeom prst="diamond">
            <a:avLst/>
          </a:prstGeom>
          <a:noFill/>
          <a:ln w="63500">
            <a:solidFill>
              <a:schemeClr val="accent1"/>
            </a:solidFill>
          </a:ln>
        </p:spPr>
      </p:sp>
      <p:sp>
        <p:nvSpPr>
          <p:cNvPr id="3" name="深度视觉·原创设计 https://www.docer.com/works?userid=22383862"/>
          <p:cNvSpPr txBox="1"/>
          <p:nvPr/>
        </p:nvSpPr>
        <p:spPr>
          <a:xfrm>
            <a:off x="3746615" y="2956283"/>
            <a:ext cx="3264640" cy="1000629"/>
          </a:xfrm>
          <a:prstGeom prst="rect">
            <a:avLst/>
          </a:prstGeom>
          <a:solidFill>
            <a:schemeClr val="accent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lnSpc>
                <a:spcPct val="100000"/>
              </a:lnSpc>
              <a:buNone/>
            </a:pPr>
            <a:r>
              <a:rPr lang="id-ID" sz="6600" b="1" dirty="0">
                <a:solidFill>
                  <a:schemeClr val="bg1"/>
                </a:solidFill>
                <a:latin typeface="Source Han Sans SC" panose="020B0500000000000000" pitchFamily="34" charset="-128"/>
                <a:ea typeface="Source Han Sans SC" panose="020B0500000000000000" pitchFamily="34" charset="-128"/>
                <a:cs typeface="Lato Light" panose="020F0502020204030203" pitchFamily="34" charset="0"/>
              </a:rPr>
              <a:t>PART</a:t>
            </a:r>
          </a:p>
        </p:txBody>
      </p:sp>
      <p:sp>
        <p:nvSpPr>
          <p:cNvPr id="4" name="深度视觉·原创设计 https://www.docer.com/works?userid=22383862"/>
          <p:cNvSpPr txBox="1"/>
          <p:nvPr/>
        </p:nvSpPr>
        <p:spPr>
          <a:xfrm>
            <a:off x="8151427" y="2580980"/>
            <a:ext cx="1849199" cy="1715770"/>
          </a:xfrm>
          <a:prstGeom prst="rect">
            <a:avLst/>
          </a:prstGeom>
          <a:noFill/>
        </p:spPr>
        <p:txBody>
          <a:bodyPr wrap="square" rtlCol="0">
            <a:spAutoFit/>
          </a:bodyPr>
          <a:lstStyle/>
          <a:p>
            <a:pPr algn="dist">
              <a:lnSpc>
                <a:spcPct val="120000"/>
              </a:lnSpc>
            </a:pPr>
            <a:r>
              <a:rPr lang="en-US" altLang="zh-CN" sz="8800" dirty="0">
                <a:solidFill>
                  <a:schemeClr val="tx1">
                    <a:lumMod val="75000"/>
                    <a:lumOff val="25000"/>
                  </a:schemeClr>
                </a:solidFill>
                <a:latin typeface="微软雅黑" panose="020B0503020204020204" pitchFamily="34" charset="-122"/>
                <a:ea typeface="微软雅黑" panose="020B0503020204020204" pitchFamily="34" charset="-122"/>
              </a:rPr>
              <a:t>03</a:t>
            </a:r>
          </a:p>
        </p:txBody>
      </p:sp>
      <p:grpSp>
        <p:nvGrpSpPr>
          <p:cNvPr id="7" name="深度视觉·原创设计 https://www.docer.com/works?userid=22383862"/>
          <p:cNvGrpSpPr/>
          <p:nvPr/>
        </p:nvGrpSpPr>
        <p:grpSpPr>
          <a:xfrm>
            <a:off x="-1" y="-19661"/>
            <a:ext cx="12192000" cy="6866797"/>
            <a:chOff x="-1" y="-19661"/>
            <a:chExt cx="12192000" cy="6866797"/>
          </a:xfrm>
        </p:grpSpPr>
        <p:sp>
          <p:nvSpPr>
            <p:cNvPr id="8" name="直角三角形 7"/>
            <p:cNvSpPr/>
            <p:nvPr/>
          </p:nvSpPr>
          <p:spPr>
            <a:xfrm>
              <a:off x="-1" y="4271787"/>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rot="5400000">
              <a:off x="-1" y="0"/>
              <a:ext cx="2065867" cy="206586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a:off x="9616650" y="-19661"/>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深度视觉·原创设计 https://www.docer.com/works?userid=22383862"/>
          <p:cNvGrpSpPr/>
          <p:nvPr/>
        </p:nvGrpSpPr>
        <p:grpSpPr>
          <a:xfrm rot="10800000">
            <a:off x="9616651" y="4280818"/>
            <a:ext cx="2575349" cy="2575349"/>
            <a:chOff x="-1" y="-9031"/>
            <a:chExt cx="2575349" cy="2575349"/>
          </a:xfrm>
        </p:grpSpPr>
        <p:sp>
          <p:nvSpPr>
            <p:cNvPr id="12" name="直角三角形 11"/>
            <p:cNvSpPr/>
            <p:nvPr/>
          </p:nvSpPr>
          <p:spPr>
            <a:xfrm rot="5400000">
              <a:off x="-1" y="-9031"/>
              <a:ext cx="2575349" cy="2575349"/>
            </a:xfrm>
            <a:prstGeom prst="rtTriangle">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a:off x="-1" y="0"/>
              <a:ext cx="2065867" cy="206586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深度视觉·原创设计 https://www.docer.com/works?userid=22383862"/>
          <p:cNvSpPr/>
          <p:nvPr/>
        </p:nvSpPr>
        <p:spPr>
          <a:xfrm>
            <a:off x="9076762" y="5656179"/>
            <a:ext cx="2241973" cy="1201821"/>
          </a:xfrm>
          <a:prstGeom prst="parallelogram">
            <a:avLst>
              <a:gd name="adj" fmla="val 98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深度视觉·原创设计 https://www.docer.com/works?userid=22383862"/>
          <p:cNvSpPr txBox="1"/>
          <p:nvPr/>
        </p:nvSpPr>
        <p:spPr>
          <a:xfrm>
            <a:off x="2191374" y="1190866"/>
            <a:ext cx="4084320" cy="1436355"/>
          </a:xfrm>
          <a:prstGeom prst="rect">
            <a:avLst/>
          </a:prstGeom>
          <a:noFill/>
          <a:effectLst/>
        </p:spPr>
        <p:txBody>
          <a:bodyPr wrap="square" rtlCol="0">
            <a:spAutoFit/>
          </a:bodyPr>
          <a:lstStyle/>
          <a:p>
            <a:pPr lvl="0" algn="ctr" fontAlgn="auto">
              <a:lnSpc>
                <a:spcPct val="150000"/>
              </a:lnSpc>
              <a:buClrTx/>
              <a:buSzTx/>
              <a:buFontTx/>
            </a:pPr>
            <a:r>
              <a:rPr lang="zh-CN" altLang="en-US" sz="6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代码实现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par>
                                <p:cTn id="8" presetID="24"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cBhvr>
                                    </p:anim>
                                  </p:childTnLst>
                                </p:cTn>
                              </p:par>
                            </p:childTnLst>
                          </p:cTn>
                        </p:par>
                        <p:par>
                          <p:cTn id="11" fill="hold">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to="" calcmode="lin" valueType="num">
                                      <p:cBhvr>
                                        <p:cTn id="14" dur="1" fill="hold"/>
                                        <p:tgtEl>
                                          <p:spTgt spid="3"/>
                                        </p:tgtEl>
                                      </p:cBhvr>
                                    </p:anim>
                                  </p:childTnLst>
                                </p:cTn>
                              </p:par>
                            </p:childTnLst>
                          </p:cTn>
                        </p:par>
                        <p:par>
                          <p:cTn id="15" fill="hold">
                            <p:stCondLst>
                              <p:cond delay="0"/>
                            </p:stCondLst>
                            <p:childTnLst>
                              <p:par>
                                <p:cTn id="16" presetID="24"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to="" calcmode="lin" valueType="num">
                                      <p:cBhvr>
                                        <p:cTn id="18" dur="1" fill="hold"/>
                                        <p:tgtEl>
                                          <p:spTgt spid="1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15" grpId="0" bldLvl="0" animBg="1"/>
      <p:bldP spid="1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0"/>
            <a:ext cx="12192000" cy="6858000"/>
            <a:chOff x="-1" y="1"/>
            <a:chExt cx="12192000" cy="6857998"/>
          </a:xfrm>
        </p:grpSpPr>
        <p:sp>
          <p:nvSpPr>
            <p:cNvPr id="51" name="直角三角形 50"/>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EF4CE2FF-81EB-4E07-BB4C-8B42A439A70A}"/>
              </a:ext>
            </a:extLst>
          </p:cNvPr>
          <p:cNvSpPr/>
          <p:nvPr/>
        </p:nvSpPr>
        <p:spPr>
          <a:xfrm>
            <a:off x="1023618" y="91441"/>
            <a:ext cx="3076668" cy="830997"/>
          </a:xfrm>
          <a:prstGeom prst="rect">
            <a:avLst/>
          </a:prstGeom>
        </p:spPr>
        <p:txBody>
          <a:bodyPr wrap="square">
            <a:spAutoFit/>
            <a:scene3d>
              <a:camera prst="orthographicFront"/>
              <a:lightRig rig="threePt" dir="t"/>
            </a:scene3d>
          </a:bodyPr>
          <a:lstStyle/>
          <a:p>
            <a:pPr algn="dist"/>
            <a:r>
              <a:rPr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Help.py</a:t>
            </a:r>
            <a:endPar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1A177E-5977-43A3-AD77-2D8E6B45FF1A}"/>
              </a:ext>
            </a:extLst>
          </p:cNvPr>
          <p:cNvSpPr txBox="1"/>
          <p:nvPr/>
        </p:nvSpPr>
        <p:spPr>
          <a:xfrm>
            <a:off x="1157694" y="1085543"/>
            <a:ext cx="3494134" cy="646331"/>
          </a:xfrm>
          <a:prstGeom prst="rect">
            <a:avLst/>
          </a:prstGeom>
          <a:noFill/>
        </p:spPr>
        <p:txBody>
          <a:bodyPr wrap="squar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我们在</a:t>
            </a:r>
            <a:r>
              <a:rPr lang="en-US" altLang="zh-CN" dirty="0">
                <a:solidFill>
                  <a:schemeClr val="bg1">
                    <a:lumMod val="50000"/>
                  </a:schemeClr>
                </a:solidFill>
                <a:latin typeface="微软雅黑" panose="020B0503020204020204" pitchFamily="34" charset="-122"/>
                <a:ea typeface="微软雅黑" panose="020B0503020204020204" pitchFamily="34" charset="-122"/>
              </a:rPr>
              <a:t>help.py</a:t>
            </a:r>
            <a:r>
              <a:rPr lang="zh-CN" altLang="en-US" dirty="0">
                <a:solidFill>
                  <a:schemeClr val="bg1">
                    <a:lumMod val="50000"/>
                  </a:schemeClr>
                </a:solidFill>
                <a:latin typeface="微软雅黑" panose="020B0503020204020204" pitchFamily="34" charset="-122"/>
                <a:ea typeface="微软雅黑" panose="020B0503020204020204" pitchFamily="34" charset="-122"/>
              </a:rPr>
              <a:t>这个文件当中将我们的主要用的函数都给写好。</a:t>
            </a:r>
          </a:p>
        </p:txBody>
      </p:sp>
      <p:pic>
        <p:nvPicPr>
          <p:cNvPr id="4" name="图片 3">
            <a:extLst>
              <a:ext uri="{FF2B5EF4-FFF2-40B4-BE49-F238E27FC236}">
                <a16:creationId xmlns:a16="http://schemas.microsoft.com/office/drawing/2014/main" id="{FBF3DE9F-7374-4374-9A0A-A0096873D9C5}"/>
              </a:ext>
            </a:extLst>
          </p:cNvPr>
          <p:cNvPicPr>
            <a:picLocks noChangeAspect="1"/>
          </p:cNvPicPr>
          <p:nvPr/>
        </p:nvPicPr>
        <p:blipFill>
          <a:blip r:embed="rId2"/>
          <a:stretch>
            <a:fillRect/>
          </a:stretch>
        </p:blipFill>
        <p:spPr>
          <a:xfrm>
            <a:off x="1023618" y="2380106"/>
            <a:ext cx="5683542" cy="1759040"/>
          </a:xfrm>
          <a:prstGeom prst="rect">
            <a:avLst/>
          </a:prstGeom>
        </p:spPr>
      </p:pic>
      <p:sp>
        <p:nvSpPr>
          <p:cNvPr id="12" name="文本框 11">
            <a:extLst>
              <a:ext uri="{FF2B5EF4-FFF2-40B4-BE49-F238E27FC236}">
                <a16:creationId xmlns:a16="http://schemas.microsoft.com/office/drawing/2014/main" id="{76E5F405-5D4E-4A08-A5DD-A9655AC36B01}"/>
              </a:ext>
            </a:extLst>
          </p:cNvPr>
          <p:cNvSpPr txBox="1"/>
          <p:nvPr/>
        </p:nvSpPr>
        <p:spPr>
          <a:xfrm>
            <a:off x="1023618" y="1901300"/>
            <a:ext cx="3494134" cy="369332"/>
          </a:xfrm>
          <a:prstGeom prst="rect">
            <a:avLst/>
          </a:prstGeom>
          <a:noFill/>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保存模型函数</a:t>
            </a:r>
          </a:p>
        </p:txBody>
      </p:sp>
      <p:pic>
        <p:nvPicPr>
          <p:cNvPr id="7" name="图片 6">
            <a:extLst>
              <a:ext uri="{FF2B5EF4-FFF2-40B4-BE49-F238E27FC236}">
                <a16:creationId xmlns:a16="http://schemas.microsoft.com/office/drawing/2014/main" id="{174AC39A-023D-4123-96CA-C3290A487A61}"/>
              </a:ext>
            </a:extLst>
          </p:cNvPr>
          <p:cNvPicPr>
            <a:picLocks noChangeAspect="1"/>
          </p:cNvPicPr>
          <p:nvPr/>
        </p:nvPicPr>
        <p:blipFill>
          <a:blip r:embed="rId3"/>
          <a:stretch>
            <a:fillRect/>
          </a:stretch>
        </p:blipFill>
        <p:spPr>
          <a:xfrm>
            <a:off x="937824" y="5051695"/>
            <a:ext cx="5321086" cy="1441524"/>
          </a:xfrm>
          <a:prstGeom prst="rect">
            <a:avLst/>
          </a:prstGeom>
        </p:spPr>
      </p:pic>
      <p:sp>
        <p:nvSpPr>
          <p:cNvPr id="16" name="文本框 15">
            <a:extLst>
              <a:ext uri="{FF2B5EF4-FFF2-40B4-BE49-F238E27FC236}">
                <a16:creationId xmlns:a16="http://schemas.microsoft.com/office/drawing/2014/main" id="{97CC79AC-4B16-4D56-AC69-88DF62ED539E}"/>
              </a:ext>
            </a:extLst>
          </p:cNvPr>
          <p:cNvSpPr txBox="1"/>
          <p:nvPr/>
        </p:nvSpPr>
        <p:spPr>
          <a:xfrm>
            <a:off x="1023618" y="4512937"/>
            <a:ext cx="3494134" cy="369332"/>
          </a:xfrm>
          <a:prstGeom prst="rect">
            <a:avLst/>
          </a:prstGeom>
          <a:noFill/>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加载模型函数</a:t>
            </a:r>
          </a:p>
        </p:txBody>
      </p:sp>
      <p:pic>
        <p:nvPicPr>
          <p:cNvPr id="10" name="图片 9">
            <a:extLst>
              <a:ext uri="{FF2B5EF4-FFF2-40B4-BE49-F238E27FC236}">
                <a16:creationId xmlns:a16="http://schemas.microsoft.com/office/drawing/2014/main" id="{648AD49C-9492-4A7E-BF8A-1E1DCA9C9C41}"/>
              </a:ext>
            </a:extLst>
          </p:cNvPr>
          <p:cNvPicPr>
            <a:picLocks noChangeAspect="1"/>
          </p:cNvPicPr>
          <p:nvPr/>
        </p:nvPicPr>
        <p:blipFill>
          <a:blip r:embed="rId4"/>
          <a:stretch>
            <a:fillRect/>
          </a:stretch>
        </p:blipFill>
        <p:spPr>
          <a:xfrm>
            <a:off x="6258909" y="2380106"/>
            <a:ext cx="5340580" cy="1908866"/>
          </a:xfrm>
          <a:prstGeom prst="rect">
            <a:avLst/>
          </a:prstGeom>
        </p:spPr>
      </p:pic>
      <p:sp>
        <p:nvSpPr>
          <p:cNvPr id="18" name="文本框 17">
            <a:extLst>
              <a:ext uri="{FF2B5EF4-FFF2-40B4-BE49-F238E27FC236}">
                <a16:creationId xmlns:a16="http://schemas.microsoft.com/office/drawing/2014/main" id="{09EF217C-A179-4414-96AB-2D4941A12C1F}"/>
              </a:ext>
            </a:extLst>
          </p:cNvPr>
          <p:cNvSpPr txBox="1"/>
          <p:nvPr/>
        </p:nvSpPr>
        <p:spPr>
          <a:xfrm>
            <a:off x="6258909" y="1849415"/>
            <a:ext cx="3494134" cy="369332"/>
          </a:xfrm>
          <a:prstGeom prst="rect">
            <a:avLst/>
          </a:prstGeom>
          <a:noFill/>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3.</a:t>
            </a:r>
            <a:r>
              <a:rPr lang="zh-CN" altLang="en-US" dirty="0">
                <a:solidFill>
                  <a:srgbClr val="FF0000"/>
                </a:solidFill>
                <a:latin typeface="微软雅黑" panose="020B0503020204020204" pitchFamily="34" charset="-122"/>
                <a:ea typeface="微软雅黑" panose="020B0503020204020204" pitchFamily="34" charset="-122"/>
              </a:rPr>
              <a:t>训练模型函数</a:t>
            </a:r>
          </a:p>
        </p:txBody>
      </p:sp>
      <p:pic>
        <p:nvPicPr>
          <p:cNvPr id="13" name="图片 12">
            <a:extLst>
              <a:ext uri="{FF2B5EF4-FFF2-40B4-BE49-F238E27FC236}">
                <a16:creationId xmlns:a16="http://schemas.microsoft.com/office/drawing/2014/main" id="{148B3241-3A58-411A-9FAB-CB056C342B0B}"/>
              </a:ext>
            </a:extLst>
          </p:cNvPr>
          <p:cNvPicPr>
            <a:picLocks noChangeAspect="1"/>
          </p:cNvPicPr>
          <p:nvPr/>
        </p:nvPicPr>
        <p:blipFill>
          <a:blip r:embed="rId5"/>
          <a:stretch>
            <a:fillRect/>
          </a:stretch>
        </p:blipFill>
        <p:spPr>
          <a:xfrm>
            <a:off x="6243363" y="4882269"/>
            <a:ext cx="5600294" cy="1906500"/>
          </a:xfrm>
          <a:prstGeom prst="rect">
            <a:avLst/>
          </a:prstGeom>
        </p:spPr>
      </p:pic>
      <p:sp>
        <p:nvSpPr>
          <p:cNvPr id="21" name="文本框 20">
            <a:extLst>
              <a:ext uri="{FF2B5EF4-FFF2-40B4-BE49-F238E27FC236}">
                <a16:creationId xmlns:a16="http://schemas.microsoft.com/office/drawing/2014/main" id="{5EBFCA5D-04E7-46ED-98FF-0640440F3E06}"/>
              </a:ext>
            </a:extLst>
          </p:cNvPr>
          <p:cNvSpPr txBox="1"/>
          <p:nvPr/>
        </p:nvSpPr>
        <p:spPr>
          <a:xfrm>
            <a:off x="6154418" y="4512937"/>
            <a:ext cx="3494134" cy="369332"/>
          </a:xfrm>
          <a:prstGeom prst="rect">
            <a:avLst/>
          </a:prstGeom>
          <a:noFill/>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4.</a:t>
            </a:r>
            <a:r>
              <a:rPr lang="zh-CN" altLang="en-US" dirty="0">
                <a:solidFill>
                  <a:srgbClr val="FF0000"/>
                </a:solidFill>
                <a:latin typeface="微软雅黑" panose="020B0503020204020204" pitchFamily="34" charset="-122"/>
                <a:ea typeface="微软雅黑" panose="020B0503020204020204" pitchFamily="34" charset="-122"/>
              </a:rPr>
              <a:t>预测函数</a:t>
            </a:r>
          </a:p>
        </p:txBody>
      </p:sp>
    </p:spTree>
    <p:extLst>
      <p:ext uri="{BB962C8B-B14F-4D97-AF65-F5344CB8AC3E}">
        <p14:creationId xmlns:p14="http://schemas.microsoft.com/office/powerpoint/2010/main" val="278226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to="" calcmode="lin" valueType="num">
                                      <p:cBhvr>
                                        <p:cTn id="7" dur="1" fill="hold"/>
                                        <p:tgtEl>
                                          <p:spTgt spid="3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0"/>
            <a:ext cx="12192000" cy="6858000"/>
            <a:chOff x="-1" y="1"/>
            <a:chExt cx="12192000" cy="6857998"/>
          </a:xfrm>
        </p:grpSpPr>
        <p:sp>
          <p:nvSpPr>
            <p:cNvPr id="51" name="直角三角形 50"/>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EF4CE2FF-81EB-4E07-BB4C-8B42A439A70A}"/>
              </a:ext>
            </a:extLst>
          </p:cNvPr>
          <p:cNvSpPr/>
          <p:nvPr/>
        </p:nvSpPr>
        <p:spPr>
          <a:xfrm>
            <a:off x="1023618" y="91441"/>
            <a:ext cx="3076668" cy="830997"/>
          </a:xfrm>
          <a:prstGeom prst="rect">
            <a:avLst/>
          </a:prstGeom>
        </p:spPr>
        <p:txBody>
          <a:bodyPr wrap="square">
            <a:spAutoFit/>
            <a:scene3d>
              <a:camera prst="orthographicFront"/>
              <a:lightRig rig="threePt" dir="t"/>
            </a:scene3d>
          </a:bodyPr>
          <a:lstStyle/>
          <a:p>
            <a:pPr algn="dist"/>
            <a:r>
              <a:rPr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Main.py</a:t>
            </a:r>
            <a:endPar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1A177E-5977-43A3-AD77-2D8E6B45FF1A}"/>
              </a:ext>
            </a:extLst>
          </p:cNvPr>
          <p:cNvSpPr txBox="1"/>
          <p:nvPr/>
        </p:nvSpPr>
        <p:spPr>
          <a:xfrm>
            <a:off x="1157694" y="1085543"/>
            <a:ext cx="3494134" cy="646331"/>
          </a:xfrm>
          <a:prstGeom prst="rect">
            <a:avLst/>
          </a:prstGeom>
          <a:noFill/>
        </p:spPr>
        <p:txBody>
          <a:bodyPr wrap="square">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Main</a:t>
            </a:r>
            <a:r>
              <a:rPr lang="zh-CN" altLang="en-US" dirty="0">
                <a:solidFill>
                  <a:schemeClr val="bg1">
                    <a:lumMod val="50000"/>
                  </a:schemeClr>
                </a:solidFill>
                <a:latin typeface="微软雅黑" panose="020B0503020204020204" pitchFamily="34" charset="-122"/>
                <a:ea typeface="微软雅黑" panose="020B0503020204020204" pitchFamily="34" charset="-122"/>
              </a:rPr>
              <a:t>函数将我们上面的模型代码和</a:t>
            </a:r>
            <a:r>
              <a:rPr lang="en-US" altLang="zh-CN" dirty="0">
                <a:solidFill>
                  <a:schemeClr val="bg1">
                    <a:lumMod val="50000"/>
                  </a:schemeClr>
                </a:solidFill>
                <a:latin typeface="微软雅黑" panose="020B0503020204020204" pitchFamily="34" charset="-122"/>
                <a:ea typeface="微软雅黑" panose="020B0503020204020204" pitchFamily="34" charset="-122"/>
              </a:rPr>
              <a:t>help.py</a:t>
            </a:r>
            <a:r>
              <a:rPr lang="zh-CN" altLang="en-US" dirty="0">
                <a:solidFill>
                  <a:schemeClr val="bg1">
                    <a:lumMod val="50000"/>
                  </a:schemeClr>
                </a:solidFill>
                <a:latin typeface="微软雅黑" panose="020B0503020204020204" pitchFamily="34" charset="-122"/>
                <a:ea typeface="微软雅黑" panose="020B0503020204020204" pitchFamily="34" charset="-122"/>
              </a:rPr>
              <a:t>的代码结合跑起来</a:t>
            </a:r>
          </a:p>
        </p:txBody>
      </p:sp>
      <p:pic>
        <p:nvPicPr>
          <p:cNvPr id="3" name="图片 2">
            <a:extLst>
              <a:ext uri="{FF2B5EF4-FFF2-40B4-BE49-F238E27FC236}">
                <a16:creationId xmlns:a16="http://schemas.microsoft.com/office/drawing/2014/main" id="{FD05DD74-C5A0-4086-854A-2DFF60FB13F3}"/>
              </a:ext>
            </a:extLst>
          </p:cNvPr>
          <p:cNvPicPr>
            <a:picLocks noChangeAspect="1"/>
          </p:cNvPicPr>
          <p:nvPr/>
        </p:nvPicPr>
        <p:blipFill>
          <a:blip r:embed="rId2"/>
          <a:stretch>
            <a:fillRect/>
          </a:stretch>
        </p:blipFill>
        <p:spPr>
          <a:xfrm>
            <a:off x="1100136" y="1836880"/>
            <a:ext cx="7768093" cy="4685097"/>
          </a:xfrm>
          <a:prstGeom prst="rect">
            <a:avLst/>
          </a:prstGeom>
        </p:spPr>
      </p:pic>
    </p:spTree>
    <p:extLst>
      <p:ext uri="{BB962C8B-B14F-4D97-AF65-F5344CB8AC3E}">
        <p14:creationId xmlns:p14="http://schemas.microsoft.com/office/powerpoint/2010/main" val="83832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to="" calcmode="lin" valueType="num">
                                      <p:cBhvr>
                                        <p:cTn id="7" dur="1" fill="hold"/>
                                        <p:tgtEl>
                                          <p:spTgt spid="3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txBox="1"/>
          <p:nvPr/>
        </p:nvSpPr>
        <p:spPr>
          <a:xfrm>
            <a:off x="7128862" y="1482437"/>
            <a:ext cx="3893128" cy="3893126"/>
          </a:xfrm>
          <a:prstGeom prst="diamond">
            <a:avLst/>
          </a:prstGeom>
          <a:noFill/>
          <a:ln w="63500">
            <a:solidFill>
              <a:schemeClr val="accent1"/>
            </a:solidFill>
          </a:ln>
        </p:spPr>
      </p:sp>
      <p:sp>
        <p:nvSpPr>
          <p:cNvPr id="3" name="深度视觉·原创设计 https://www.docer.com/works?userid=22383862"/>
          <p:cNvSpPr txBox="1"/>
          <p:nvPr/>
        </p:nvSpPr>
        <p:spPr>
          <a:xfrm>
            <a:off x="3746615" y="2956283"/>
            <a:ext cx="3264640" cy="1000629"/>
          </a:xfrm>
          <a:prstGeom prst="rect">
            <a:avLst/>
          </a:prstGeom>
          <a:solidFill>
            <a:schemeClr val="accent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lnSpc>
                <a:spcPct val="100000"/>
              </a:lnSpc>
              <a:buNone/>
            </a:pPr>
            <a:r>
              <a:rPr lang="id-ID" sz="6600" b="1" dirty="0">
                <a:solidFill>
                  <a:schemeClr val="bg1"/>
                </a:solidFill>
                <a:latin typeface="Source Han Sans SC" panose="020B0500000000000000" pitchFamily="34" charset="-128"/>
                <a:ea typeface="Source Han Sans SC" panose="020B0500000000000000" pitchFamily="34" charset="-128"/>
                <a:cs typeface="Lato Light" panose="020F0502020204030203" pitchFamily="34" charset="0"/>
              </a:rPr>
              <a:t>PART</a:t>
            </a:r>
          </a:p>
        </p:txBody>
      </p:sp>
      <p:sp>
        <p:nvSpPr>
          <p:cNvPr id="4" name="深度视觉·原创设计 https://www.docer.com/works?userid=22383862"/>
          <p:cNvSpPr txBox="1"/>
          <p:nvPr/>
        </p:nvSpPr>
        <p:spPr>
          <a:xfrm>
            <a:off x="8151427" y="2580980"/>
            <a:ext cx="1849199" cy="1579663"/>
          </a:xfrm>
          <a:prstGeom prst="rect">
            <a:avLst/>
          </a:prstGeom>
          <a:noFill/>
        </p:spPr>
        <p:txBody>
          <a:bodyPr wrap="square" rtlCol="0">
            <a:spAutoFit/>
          </a:bodyPr>
          <a:lstStyle/>
          <a:p>
            <a:pPr algn="dist">
              <a:lnSpc>
                <a:spcPct val="120000"/>
              </a:lnSpc>
            </a:pPr>
            <a:r>
              <a:rPr lang="en-US" altLang="zh-CN" sz="8800" dirty="0">
                <a:solidFill>
                  <a:schemeClr val="tx1">
                    <a:lumMod val="75000"/>
                    <a:lumOff val="25000"/>
                  </a:schemeClr>
                </a:solidFill>
                <a:latin typeface="微软雅黑" panose="020B0503020204020204" pitchFamily="34" charset="-122"/>
                <a:ea typeface="微软雅黑" panose="020B0503020204020204" pitchFamily="34" charset="-122"/>
              </a:rPr>
              <a:t>04</a:t>
            </a:r>
          </a:p>
        </p:txBody>
      </p:sp>
      <p:grpSp>
        <p:nvGrpSpPr>
          <p:cNvPr id="7" name="深度视觉·原创设计 https://www.docer.com/works?userid=22383862"/>
          <p:cNvGrpSpPr/>
          <p:nvPr/>
        </p:nvGrpSpPr>
        <p:grpSpPr>
          <a:xfrm>
            <a:off x="-1" y="-19661"/>
            <a:ext cx="12192000" cy="6866797"/>
            <a:chOff x="-1" y="-19661"/>
            <a:chExt cx="12192000" cy="6866797"/>
          </a:xfrm>
        </p:grpSpPr>
        <p:sp>
          <p:nvSpPr>
            <p:cNvPr id="8" name="直角三角形 7"/>
            <p:cNvSpPr/>
            <p:nvPr/>
          </p:nvSpPr>
          <p:spPr>
            <a:xfrm>
              <a:off x="-1" y="4271787"/>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rot="5400000">
              <a:off x="-1" y="0"/>
              <a:ext cx="2065867" cy="206586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a:off x="9616650" y="-19661"/>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深度视觉·原创设计 https://www.docer.com/works?userid=22383862"/>
          <p:cNvGrpSpPr/>
          <p:nvPr/>
        </p:nvGrpSpPr>
        <p:grpSpPr>
          <a:xfrm rot="10800000">
            <a:off x="9616651" y="4280818"/>
            <a:ext cx="2575349" cy="2575349"/>
            <a:chOff x="-1" y="-9031"/>
            <a:chExt cx="2575349" cy="2575349"/>
          </a:xfrm>
        </p:grpSpPr>
        <p:sp>
          <p:nvSpPr>
            <p:cNvPr id="12" name="直角三角形 11"/>
            <p:cNvSpPr/>
            <p:nvPr/>
          </p:nvSpPr>
          <p:spPr>
            <a:xfrm rot="5400000">
              <a:off x="-1" y="-9031"/>
              <a:ext cx="2575349" cy="2575349"/>
            </a:xfrm>
            <a:prstGeom prst="rtTriangle">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a:off x="-1" y="0"/>
              <a:ext cx="2065867" cy="206586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深度视觉·原创设计 https://www.docer.com/works?userid=22383862"/>
          <p:cNvSpPr/>
          <p:nvPr/>
        </p:nvSpPr>
        <p:spPr>
          <a:xfrm>
            <a:off x="9076762" y="5656179"/>
            <a:ext cx="2241973" cy="1201821"/>
          </a:xfrm>
          <a:prstGeom prst="parallelogram">
            <a:avLst>
              <a:gd name="adj" fmla="val 98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深度视觉·原创设计 https://www.docer.com/works?userid=22383862"/>
          <p:cNvSpPr txBox="1"/>
          <p:nvPr/>
        </p:nvSpPr>
        <p:spPr>
          <a:xfrm>
            <a:off x="2191373" y="1190866"/>
            <a:ext cx="4644855" cy="1436355"/>
          </a:xfrm>
          <a:prstGeom prst="rect">
            <a:avLst/>
          </a:prstGeom>
          <a:noFill/>
          <a:effectLst/>
        </p:spPr>
        <p:txBody>
          <a:bodyPr wrap="square" rtlCol="0">
            <a:spAutoFit/>
          </a:bodyPr>
          <a:lstStyle/>
          <a:p>
            <a:pPr lvl="0" algn="ctr" fontAlgn="auto">
              <a:lnSpc>
                <a:spcPct val="150000"/>
              </a:lnSpc>
              <a:buClrTx/>
              <a:buSzTx/>
              <a:buFontTx/>
            </a:pPr>
            <a:r>
              <a:rPr lang="zh-CN" altLang="en-US" sz="6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提交和结果</a:t>
            </a:r>
          </a:p>
        </p:txBody>
      </p:sp>
    </p:spTree>
    <p:extLst>
      <p:ext uri="{BB962C8B-B14F-4D97-AF65-F5344CB8AC3E}">
        <p14:creationId xmlns:p14="http://schemas.microsoft.com/office/powerpoint/2010/main" val="5105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par>
                                <p:cTn id="8" presetID="24"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cBhvr>
                                    </p:anim>
                                  </p:childTnLst>
                                </p:cTn>
                              </p:par>
                            </p:childTnLst>
                          </p:cTn>
                        </p:par>
                        <p:par>
                          <p:cTn id="11" fill="hold">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to="" calcmode="lin" valueType="num">
                                      <p:cBhvr>
                                        <p:cTn id="14" dur="1" fill="hold"/>
                                        <p:tgtEl>
                                          <p:spTgt spid="3"/>
                                        </p:tgtEl>
                                      </p:cBhvr>
                                    </p:anim>
                                  </p:childTnLst>
                                </p:cTn>
                              </p:par>
                            </p:childTnLst>
                          </p:cTn>
                        </p:par>
                        <p:par>
                          <p:cTn id="15" fill="hold">
                            <p:stCondLst>
                              <p:cond delay="0"/>
                            </p:stCondLst>
                            <p:childTnLst>
                              <p:par>
                                <p:cTn id="16" presetID="24"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to="" calcmode="lin" valueType="num">
                                      <p:cBhvr>
                                        <p:cTn id="18" dur="1" fill="hold"/>
                                        <p:tgtEl>
                                          <p:spTgt spid="1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15" grpId="0" bldLvl="0" animBg="1"/>
      <p:bldP spid="1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0"/>
            <a:ext cx="12192000" cy="6858000"/>
            <a:chOff x="-1" y="1"/>
            <a:chExt cx="12192000" cy="6857998"/>
          </a:xfrm>
        </p:grpSpPr>
        <p:sp>
          <p:nvSpPr>
            <p:cNvPr id="51" name="直角三角形 50"/>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EF4CE2FF-81EB-4E07-BB4C-8B42A439A70A}"/>
              </a:ext>
            </a:extLst>
          </p:cNvPr>
          <p:cNvSpPr/>
          <p:nvPr/>
        </p:nvSpPr>
        <p:spPr>
          <a:xfrm>
            <a:off x="1023618" y="91441"/>
            <a:ext cx="1559925" cy="830997"/>
          </a:xfrm>
          <a:prstGeom prst="rect">
            <a:avLst/>
          </a:prstGeom>
        </p:spPr>
        <p:txBody>
          <a:bodyPr wrap="square">
            <a:spAutoFit/>
            <a:scene3d>
              <a:camera prst="orthographicFront"/>
              <a:lightRig rig="threePt" dir="t"/>
            </a:scene3d>
          </a:bodyPr>
          <a:lstStyle/>
          <a:p>
            <a:pPr algn="dist"/>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提交</a:t>
            </a:r>
          </a:p>
        </p:txBody>
      </p:sp>
      <p:pic>
        <p:nvPicPr>
          <p:cNvPr id="3" name="图片 2">
            <a:extLst>
              <a:ext uri="{FF2B5EF4-FFF2-40B4-BE49-F238E27FC236}">
                <a16:creationId xmlns:a16="http://schemas.microsoft.com/office/drawing/2014/main" id="{23C82DED-0E66-426C-9A77-A4AF753816BD}"/>
              </a:ext>
            </a:extLst>
          </p:cNvPr>
          <p:cNvPicPr>
            <a:picLocks noChangeAspect="1"/>
          </p:cNvPicPr>
          <p:nvPr/>
        </p:nvPicPr>
        <p:blipFill>
          <a:blip r:embed="rId2"/>
          <a:stretch>
            <a:fillRect/>
          </a:stretch>
        </p:blipFill>
        <p:spPr>
          <a:xfrm>
            <a:off x="315933" y="1145614"/>
            <a:ext cx="8033163" cy="4203916"/>
          </a:xfrm>
          <a:prstGeom prst="rect">
            <a:avLst/>
          </a:prstGeom>
        </p:spPr>
      </p:pic>
      <p:pic>
        <p:nvPicPr>
          <p:cNvPr id="8" name="图片 7">
            <a:extLst>
              <a:ext uri="{FF2B5EF4-FFF2-40B4-BE49-F238E27FC236}">
                <a16:creationId xmlns:a16="http://schemas.microsoft.com/office/drawing/2014/main" id="{F95CD4BB-7536-4192-9588-3E43377FC0AE}"/>
              </a:ext>
            </a:extLst>
          </p:cNvPr>
          <p:cNvPicPr>
            <a:picLocks noChangeAspect="1"/>
          </p:cNvPicPr>
          <p:nvPr/>
        </p:nvPicPr>
        <p:blipFill>
          <a:blip r:embed="rId3"/>
          <a:stretch>
            <a:fillRect/>
          </a:stretch>
        </p:blipFill>
        <p:spPr>
          <a:xfrm>
            <a:off x="626534" y="5349530"/>
            <a:ext cx="7264773" cy="1339919"/>
          </a:xfrm>
          <a:prstGeom prst="rect">
            <a:avLst/>
          </a:prstGeom>
        </p:spPr>
      </p:pic>
      <p:sp>
        <p:nvSpPr>
          <p:cNvPr id="17" name="文本框 16">
            <a:extLst>
              <a:ext uri="{FF2B5EF4-FFF2-40B4-BE49-F238E27FC236}">
                <a16:creationId xmlns:a16="http://schemas.microsoft.com/office/drawing/2014/main" id="{619897E1-292C-412C-870B-7A2D1C4D3911}"/>
              </a:ext>
            </a:extLst>
          </p:cNvPr>
          <p:cNvSpPr txBox="1"/>
          <p:nvPr/>
        </p:nvSpPr>
        <p:spPr>
          <a:xfrm>
            <a:off x="8866121" y="2348896"/>
            <a:ext cx="2733368" cy="1477328"/>
          </a:xfrm>
          <a:prstGeom prst="rect">
            <a:avLst/>
          </a:prstGeom>
          <a:noFill/>
        </p:spPr>
        <p:txBody>
          <a:bodyPr wrap="squar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通过上面的代码和工具我们就可以提交我们的代码，经由机器运行代码跑出的</a:t>
            </a:r>
            <a:r>
              <a:rPr lang="en-US" altLang="zh-CN" dirty="0">
                <a:solidFill>
                  <a:schemeClr val="bg1">
                    <a:lumMod val="50000"/>
                  </a:schemeClr>
                </a:solidFill>
                <a:latin typeface="微软雅黑" panose="020B0503020204020204" pitchFamily="34" charset="-122"/>
                <a:ea typeface="微软雅黑" panose="020B0503020204020204" pitchFamily="34" charset="-122"/>
              </a:rPr>
              <a:t>csv</a:t>
            </a:r>
            <a:r>
              <a:rPr lang="zh-CN" altLang="en-US" dirty="0">
                <a:solidFill>
                  <a:schemeClr val="bg1">
                    <a:lumMod val="50000"/>
                  </a:schemeClr>
                </a:solidFill>
                <a:latin typeface="微软雅黑" panose="020B0503020204020204" pitchFamily="34" charset="-122"/>
                <a:ea typeface="微软雅黑" panose="020B0503020204020204" pitchFamily="34" charset="-122"/>
              </a:rPr>
              <a:t>文件上传到网站上边就可以得出分数。</a:t>
            </a:r>
          </a:p>
        </p:txBody>
      </p:sp>
    </p:spTree>
    <p:extLst>
      <p:ext uri="{BB962C8B-B14F-4D97-AF65-F5344CB8AC3E}">
        <p14:creationId xmlns:p14="http://schemas.microsoft.com/office/powerpoint/2010/main" val="329907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to="" calcmode="lin" valueType="num">
                                      <p:cBhvr>
                                        <p:cTn id="7" dur="1" fill="hold"/>
                                        <p:tgtEl>
                                          <p:spTgt spid="3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0"/>
            <a:ext cx="12192000" cy="6858000"/>
            <a:chOff x="-1" y="1"/>
            <a:chExt cx="12192000" cy="6857998"/>
          </a:xfrm>
        </p:grpSpPr>
        <p:sp>
          <p:nvSpPr>
            <p:cNvPr id="51" name="直角三角形 50"/>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EF4CE2FF-81EB-4E07-BB4C-8B42A439A70A}"/>
              </a:ext>
            </a:extLst>
          </p:cNvPr>
          <p:cNvSpPr/>
          <p:nvPr/>
        </p:nvSpPr>
        <p:spPr>
          <a:xfrm>
            <a:off x="1023618" y="91441"/>
            <a:ext cx="2858953" cy="830997"/>
          </a:xfrm>
          <a:prstGeom prst="rect">
            <a:avLst/>
          </a:prstGeom>
        </p:spPr>
        <p:txBody>
          <a:bodyPr wrap="square">
            <a:spAutoFit/>
            <a:scene3d>
              <a:camera prst="orthographicFront"/>
              <a:lightRig rig="threePt" dir="t"/>
            </a:scene3d>
          </a:bodyPr>
          <a:lstStyle/>
          <a:p>
            <a:pPr algn="dist"/>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测试结果</a:t>
            </a:r>
          </a:p>
        </p:txBody>
      </p:sp>
      <p:pic>
        <p:nvPicPr>
          <p:cNvPr id="6" name="图片 5">
            <a:extLst>
              <a:ext uri="{FF2B5EF4-FFF2-40B4-BE49-F238E27FC236}">
                <a16:creationId xmlns:a16="http://schemas.microsoft.com/office/drawing/2014/main" id="{D88F28D3-3EAC-468C-88AC-71C36321B904}"/>
              </a:ext>
            </a:extLst>
          </p:cNvPr>
          <p:cNvPicPr>
            <a:picLocks noChangeAspect="1"/>
          </p:cNvPicPr>
          <p:nvPr/>
        </p:nvPicPr>
        <p:blipFill>
          <a:blip r:embed="rId2"/>
          <a:stretch>
            <a:fillRect/>
          </a:stretch>
        </p:blipFill>
        <p:spPr>
          <a:xfrm>
            <a:off x="463414" y="863292"/>
            <a:ext cx="5270771" cy="5994708"/>
          </a:xfrm>
          <a:prstGeom prst="rect">
            <a:avLst/>
          </a:prstGeom>
        </p:spPr>
      </p:pic>
      <p:sp>
        <p:nvSpPr>
          <p:cNvPr id="13" name="文本框 12">
            <a:extLst>
              <a:ext uri="{FF2B5EF4-FFF2-40B4-BE49-F238E27FC236}">
                <a16:creationId xmlns:a16="http://schemas.microsoft.com/office/drawing/2014/main" id="{D11B8FB0-C9E7-4A9C-B955-DC2D3619CB16}"/>
              </a:ext>
            </a:extLst>
          </p:cNvPr>
          <p:cNvSpPr txBox="1"/>
          <p:nvPr/>
        </p:nvSpPr>
        <p:spPr>
          <a:xfrm>
            <a:off x="7499437" y="2145696"/>
            <a:ext cx="3139534" cy="4247317"/>
          </a:xfrm>
          <a:prstGeom prst="rect">
            <a:avLst/>
          </a:prstGeom>
          <a:noFill/>
        </p:spPr>
        <p:txBody>
          <a:bodyPr wrap="squar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得到的</a:t>
            </a:r>
            <a:r>
              <a:rPr lang="en-US" altLang="zh-CN" dirty="0">
                <a:solidFill>
                  <a:schemeClr val="bg1">
                    <a:lumMod val="50000"/>
                  </a:schemeClr>
                </a:solidFill>
                <a:latin typeface="微软雅黑" panose="020B0503020204020204" pitchFamily="34" charset="-122"/>
                <a:ea typeface="微软雅黑" panose="020B0503020204020204" pitchFamily="34" charset="-122"/>
              </a:rPr>
              <a:t>Excel</a:t>
            </a:r>
            <a:r>
              <a:rPr lang="zh-CN" altLang="en-US" dirty="0">
                <a:solidFill>
                  <a:schemeClr val="bg1">
                    <a:lumMod val="50000"/>
                  </a:schemeClr>
                </a:solidFill>
                <a:latin typeface="微软雅黑" panose="020B0503020204020204" pitchFamily="34" charset="-122"/>
                <a:ea typeface="微软雅黑" panose="020B0503020204020204" pitchFamily="34" charset="-122"/>
              </a:rPr>
              <a:t>表当中的数据就是</a:t>
            </a:r>
            <a:r>
              <a:rPr lang="en-US" altLang="zh-CN" dirty="0">
                <a:solidFill>
                  <a:schemeClr val="bg1">
                    <a:lumMod val="50000"/>
                  </a:schemeClr>
                </a:solidFill>
                <a:latin typeface="微软雅黑" panose="020B0503020204020204" pitchFamily="34" charset="-122"/>
                <a:ea typeface="微软雅黑" panose="020B0503020204020204" pitchFamily="34" charset="-122"/>
              </a:rPr>
              <a:t>A</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en-US" altLang="zh-CN" dirty="0">
                <a:solidFill>
                  <a:schemeClr val="bg1">
                    <a:lumMod val="50000"/>
                  </a:schemeClr>
                </a:solidFill>
                <a:latin typeface="微软雅黑" panose="020B0503020204020204" pitchFamily="34" charset="-122"/>
                <a:ea typeface="微软雅黑" panose="020B0503020204020204" pitchFamily="34" charset="-122"/>
              </a:rPr>
              <a:t>B</a:t>
            </a:r>
            <a:r>
              <a:rPr lang="zh-CN" altLang="en-US" dirty="0">
                <a:solidFill>
                  <a:schemeClr val="bg1">
                    <a:lumMod val="50000"/>
                  </a:schemeClr>
                </a:solidFill>
                <a:latin typeface="微软雅黑" panose="020B0503020204020204" pitchFamily="34" charset="-122"/>
                <a:ea typeface="微软雅黑" panose="020B0503020204020204" pitchFamily="34" charset="-122"/>
              </a:rPr>
              <a:t>两榜单当中得到的预测结果再上传到网站上面来进行比对，前面定义</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0:阿尔茨海默症样本  </a:t>
            </a:r>
            <a:r>
              <a:rPr lang="zh-CN" altLang="en-US" dirty="0">
                <a:solidFill>
                  <a:srgbClr val="FF0000"/>
                </a:solidFill>
                <a:latin typeface="微软雅黑" panose="020B0503020204020204" pitchFamily="34" charset="-122"/>
                <a:ea typeface="微软雅黑" panose="020B0503020204020204" pitchFamily="34" charset="-122"/>
              </a:rPr>
              <a:t>AD</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1:.轻度认知障碍样本 </a:t>
            </a:r>
            <a:r>
              <a:rPr lang="zh-CN" altLang="en-US" dirty="0">
                <a:solidFill>
                  <a:srgbClr val="FF0000"/>
                </a:solidFill>
                <a:latin typeface="微软雅黑" panose="020B0503020204020204" pitchFamily="34" charset="-122"/>
                <a:ea typeface="微软雅黑" panose="020B0503020204020204" pitchFamily="34" charset="-122"/>
              </a:rPr>
              <a:t>MCI</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2:·正常样本 </a:t>
            </a:r>
            <a:r>
              <a:rPr lang="zh-CN" altLang="en-US" dirty="0">
                <a:solidFill>
                  <a:srgbClr val="FF0000"/>
                </a:solidFill>
                <a:latin typeface="微软雅黑" panose="020B0503020204020204" pitchFamily="34" charset="-122"/>
                <a:ea typeface="微软雅黑" panose="020B0503020204020204" pitchFamily="34" charset="-122"/>
              </a:rPr>
              <a:t>CTRL·</a:t>
            </a:r>
            <a:endParaRPr lang="en-US" altLang="zh-CN" dirty="0">
              <a:solidFill>
                <a:srgbClr val="FF0000"/>
              </a:solidFill>
              <a:latin typeface="微软雅黑" panose="020B0503020204020204" pitchFamily="34" charset="-122"/>
              <a:ea typeface="微软雅黑" panose="020B0503020204020204" pitchFamily="34" charset="-122"/>
            </a:endParaRPr>
          </a:p>
          <a:p>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因为样本数量实在过少，所以训练意义大于参考意义，这个项目还是很值得研究的还需要我们拥有更多的数据，以及准确率更高的模型。</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26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to="" calcmode="lin" valueType="num">
                                      <p:cBhvr>
                                        <p:cTn id="7" dur="1" fill="hold"/>
                                        <p:tgtEl>
                                          <p:spTgt spid="3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深度视觉·原创设计 https://www.docer.com/works?userid=22383862"/>
          <p:cNvGrpSpPr/>
          <p:nvPr/>
        </p:nvGrpSpPr>
        <p:grpSpPr>
          <a:xfrm>
            <a:off x="-1" y="-19661"/>
            <a:ext cx="12192000" cy="6866797"/>
            <a:chOff x="-1" y="-19661"/>
            <a:chExt cx="12192000" cy="6866797"/>
          </a:xfrm>
        </p:grpSpPr>
        <p:sp>
          <p:nvSpPr>
            <p:cNvPr id="3" name="直角三角形 2"/>
            <p:cNvSpPr/>
            <p:nvPr/>
          </p:nvSpPr>
          <p:spPr>
            <a:xfrm>
              <a:off x="-1" y="4271787"/>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5400000">
              <a:off x="-1" y="0"/>
              <a:ext cx="2065867" cy="206586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0800000">
              <a:off x="9616650" y="-19661"/>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深度视觉·原创设计 https://www.docer.com/works?userid=22383862"/>
          <p:cNvGrpSpPr/>
          <p:nvPr/>
        </p:nvGrpSpPr>
        <p:grpSpPr>
          <a:xfrm rot="10800000">
            <a:off x="9616651" y="4280818"/>
            <a:ext cx="2575349" cy="2575349"/>
            <a:chOff x="-1" y="-9031"/>
            <a:chExt cx="2575349" cy="2575349"/>
          </a:xfrm>
        </p:grpSpPr>
        <p:sp>
          <p:nvSpPr>
            <p:cNvPr id="7" name="直角三角形 6"/>
            <p:cNvSpPr/>
            <p:nvPr/>
          </p:nvSpPr>
          <p:spPr>
            <a:xfrm rot="5400000">
              <a:off x="-1" y="-9031"/>
              <a:ext cx="2575349" cy="2575349"/>
            </a:xfrm>
            <a:prstGeom prst="rtTriangle">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5400000">
              <a:off x="-1" y="0"/>
              <a:ext cx="2065867" cy="206586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深度视觉·原创设计 https://www.docer.com/works?userid=22383862"/>
          <p:cNvSpPr/>
          <p:nvPr/>
        </p:nvSpPr>
        <p:spPr>
          <a:xfrm>
            <a:off x="874259" y="0"/>
            <a:ext cx="2241973" cy="1201821"/>
          </a:xfrm>
          <a:prstGeom prst="parallelogram">
            <a:avLst>
              <a:gd name="adj" fmla="val 98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深度视觉·原创设计 https://www.docer.com/works?userid=22383862"/>
          <p:cNvSpPr/>
          <p:nvPr/>
        </p:nvSpPr>
        <p:spPr>
          <a:xfrm>
            <a:off x="9076762" y="5656179"/>
            <a:ext cx="2241973" cy="1201821"/>
          </a:xfrm>
          <a:prstGeom prst="parallelogram">
            <a:avLst>
              <a:gd name="adj" fmla="val 98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深度视觉·原创设计 https://www.docer.com/works?userid=22383862"/>
          <p:cNvSpPr txBox="1"/>
          <p:nvPr/>
        </p:nvSpPr>
        <p:spPr>
          <a:xfrm>
            <a:off x="2396490" y="3356610"/>
            <a:ext cx="6272530" cy="1322070"/>
          </a:xfrm>
          <a:prstGeom prst="rect">
            <a:avLst/>
          </a:prstGeom>
          <a:noFill/>
        </p:spPr>
        <p:txBody>
          <a:bodyPr wrap="square" rtlCol="0">
            <a:spAutoFit/>
            <a:scene3d>
              <a:camera prst="orthographicFront"/>
              <a:lightRig rig="threePt" dir="t"/>
            </a:scene3d>
          </a:bodyPr>
          <a:lstStyle/>
          <a:p>
            <a:pPr algn="dist"/>
            <a:r>
              <a:rPr lang="zh-CN" altLang="en-US" sz="8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Arial" panose="020B0604020202020204" pitchFamily="34" charset="0"/>
              </a:rPr>
              <a:t>谢谢观看</a:t>
            </a:r>
          </a:p>
        </p:txBody>
      </p:sp>
      <p:sp>
        <p:nvSpPr>
          <p:cNvPr id="18" name="Subtitle 2"/>
          <p:cNvSpPr txBox="1"/>
          <p:nvPr/>
        </p:nvSpPr>
        <p:spPr>
          <a:xfrm>
            <a:off x="1363980" y="2195195"/>
            <a:ext cx="5083810" cy="930910"/>
          </a:xfrm>
          <a:prstGeom prst="rect">
            <a:avLst/>
          </a:prstGeom>
          <a:solidFill>
            <a:schemeClr val="accent1"/>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id-ID"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综合实训课程</a:t>
            </a:r>
            <a:r>
              <a:rPr lang="id-ID" sz="5400" b="1" dirty="0">
                <a:solidFill>
                  <a:schemeClr val="bg1"/>
                </a:solidFill>
                <a:latin typeface="宋体" panose="02010600030101010101" pitchFamily="2" charset="-122"/>
                <a:ea typeface="宋体" panose="02010600030101010101" pitchFamily="2" charset="-122"/>
                <a:cs typeface="微软雅黑" panose="020B0503020204020204" pitchFamily="34" charset="-122"/>
              </a:rPr>
              <a:t>Ⅱ</a:t>
            </a:r>
            <a:endParaRPr lang="id-ID" sz="5400" b="1" dirty="0">
              <a:solidFill>
                <a:schemeClr val="bg1"/>
              </a:solidFill>
              <a:latin typeface="Source Han Sans SC" panose="020B0500000000000000" pitchFamily="34" charset="-128"/>
              <a:ea typeface="Source Han Sans SC" panose="020B0500000000000000" pitchFamily="34" charset="-128"/>
              <a:cs typeface="Lato Light" panose="020F0502020204030203" pitchFamily="34" charset="0"/>
            </a:endParaRPr>
          </a:p>
        </p:txBody>
      </p:sp>
      <p:pic>
        <p:nvPicPr>
          <p:cNvPr id="21" name="图片 1"/>
          <p:cNvPicPr>
            <a:picLocks noChangeAspect="1"/>
          </p:cNvPicPr>
          <p:nvPr/>
        </p:nvPicPr>
        <p:blipFill>
          <a:blip r:embed="rId2"/>
          <a:srcRect l="10271" r="11245"/>
          <a:stretch>
            <a:fillRect/>
          </a:stretch>
        </p:blipFill>
        <p:spPr>
          <a:xfrm>
            <a:off x="4838065" y="-19685"/>
            <a:ext cx="3049905" cy="22148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to="" calcmode="lin" valueType="num">
                                      <p:cBhvr>
                                        <p:cTn id="7" dur="1" fill="hold"/>
                                        <p:tgtEl>
                                          <p:spTgt spid="21"/>
                                        </p:tgtEl>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to="" calcmode="lin" valueType="num">
                                      <p:cBhvr>
                                        <p:cTn id="11" dur="1" fill="hold"/>
                                        <p:tgtEl>
                                          <p:spTgt spid="18"/>
                                        </p:tgtEl>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to="" calcmode="lin" valueType="num">
                                      <p:cBhvr>
                                        <p:cTn id="15" dur="1" fill="hold"/>
                                        <p:tgtEl>
                                          <p:spTgt spid="1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8" grpId="0" animBg="1"/>
      <p:bldP spid="1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txBox="1"/>
          <p:nvPr/>
        </p:nvSpPr>
        <p:spPr>
          <a:xfrm>
            <a:off x="3221752" y="335915"/>
            <a:ext cx="4299585" cy="4994765"/>
          </a:xfrm>
          <a:prstGeom prst="rect">
            <a:avLst/>
          </a:prstGeom>
          <a:noFill/>
        </p:spPr>
        <p:txBody>
          <a:bodyPr wrap="square" rtlCol="0">
            <a:spAutoFit/>
          </a:bodyPr>
          <a:lstStyle/>
          <a:p>
            <a:pPr marL="342900" indent="0" algn="ctr" fontAlgn="auto">
              <a:lnSpc>
                <a:spcPct val="200000"/>
              </a:lnSpc>
              <a:buFont typeface="+mj-lt"/>
              <a:buAutoNum type="arabicPeriod"/>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赛题背景知识</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342900" indent="0" algn="ctr" fontAlgn="auto">
              <a:lnSpc>
                <a:spcPct val="200000"/>
              </a:lnSpc>
              <a:buFont typeface="+mj-lt"/>
              <a:buAutoNum type="arabicPeriod"/>
            </a:pP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342900" indent="0" algn="ctr" fontAlgn="auto">
              <a:lnSpc>
                <a:spcPct val="200000"/>
              </a:lnSpc>
              <a:buFont typeface="+mj-lt"/>
              <a:buAutoNum type="arabicPeriod"/>
            </a:pP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342900" indent="0" algn="ctr" fontAlgn="auto">
              <a:lnSpc>
                <a:spcPct val="200000"/>
              </a:lnSpc>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数据和选择模型</a:t>
            </a:r>
          </a:p>
          <a:p>
            <a:pPr marL="342900" indent="0" algn="ctr" fontAlgn="auto">
              <a:lnSpc>
                <a:spcPct val="200000"/>
              </a:lnSpc>
              <a:buFont typeface="+mj-lt"/>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8" name="深度视觉·原创设计 https://www.docer.com/works?userid=22383862"/>
          <p:cNvSpPr/>
          <p:nvPr/>
        </p:nvSpPr>
        <p:spPr>
          <a:xfrm>
            <a:off x="-1667378" y="5190622"/>
            <a:ext cx="3334756" cy="333475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深度视觉·原创设计 https://www.docer.com/works?userid=22383862"/>
          <p:cNvSpPr/>
          <p:nvPr/>
        </p:nvSpPr>
        <p:spPr>
          <a:xfrm>
            <a:off x="9936689" y="5202229"/>
            <a:ext cx="3334756" cy="3334756"/>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深度视觉·原创设计 https://www.docer.com/works?userid=22383862"/>
          <p:cNvSpPr/>
          <p:nvPr/>
        </p:nvSpPr>
        <p:spPr>
          <a:xfrm>
            <a:off x="-1667378" y="-1667378"/>
            <a:ext cx="3334756" cy="333475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深度视觉·原创设计 https://www.docer.com/works?userid=22383862"/>
          <p:cNvSpPr/>
          <p:nvPr/>
        </p:nvSpPr>
        <p:spPr>
          <a:xfrm>
            <a:off x="8940117" y="-2292790"/>
            <a:ext cx="5327900" cy="5327900"/>
          </a:xfrm>
          <a:prstGeom prst="diamond">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深度视觉·原创设计 https://www.docer.com/works?userid=22383862"/>
          <p:cNvSpPr txBox="1"/>
          <p:nvPr/>
        </p:nvSpPr>
        <p:spPr>
          <a:xfrm>
            <a:off x="748236" y="2675524"/>
            <a:ext cx="2832827" cy="753476"/>
          </a:xfrm>
          <a:prstGeom prst="rect">
            <a:avLst/>
          </a:prstGeom>
          <a:solidFill>
            <a:schemeClr val="accent1"/>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id-ID" sz="4000" b="1" dirty="0">
                <a:solidFill>
                  <a:schemeClr val="bg1"/>
                </a:solidFill>
                <a:latin typeface="Source Han Sans SC" panose="020B0500000000000000" pitchFamily="34" charset="-128"/>
                <a:ea typeface="Source Han Sans SC" panose="020B0500000000000000" pitchFamily="34" charset="-128"/>
                <a:cs typeface="Lato Light" panose="020F0502020204030203" pitchFamily="34" charset="0"/>
              </a:rPr>
              <a:t>CONTENT</a:t>
            </a:r>
          </a:p>
        </p:txBody>
      </p:sp>
      <p:sp>
        <p:nvSpPr>
          <p:cNvPr id="17" name="深度视觉·原创设计 https://www.docer.com/works?userid=22383862"/>
          <p:cNvSpPr txBox="1"/>
          <p:nvPr/>
        </p:nvSpPr>
        <p:spPr>
          <a:xfrm>
            <a:off x="1107546" y="3600669"/>
            <a:ext cx="2114206" cy="1107996"/>
          </a:xfrm>
          <a:prstGeom prst="rect">
            <a:avLst/>
          </a:prstGeom>
          <a:noFill/>
        </p:spPr>
        <p:txBody>
          <a:bodyPr wrap="square" rtlCol="0">
            <a:spAutoFit/>
            <a:scene3d>
              <a:camera prst="orthographicFront"/>
              <a:lightRig rig="threePt" dir="t"/>
            </a:scene3d>
          </a:bodyPr>
          <a:lstStyle/>
          <a:p>
            <a:pPr algn="ctr"/>
            <a:r>
              <a:rPr lang="zh-CN" altLang="en-US" sz="6600" b="1" dirty="0">
                <a:solidFill>
                  <a:schemeClr val="accent1"/>
                </a:solidFill>
                <a:effectLst>
                  <a:outerShdw blurRad="38100" dist="25400" dir="5400000" algn="ctr" rotWithShape="0">
                    <a:srgbClr val="6E747A">
                      <a:alpha val="43000"/>
                    </a:srgbClr>
                  </a:outerShdw>
                </a:effectLst>
                <a:latin typeface="思源黑体 CN Bold" panose="020B0800000000000000" pitchFamily="34" charset="-122"/>
                <a:ea typeface="思源黑体 CN Bold" panose="020B0800000000000000" pitchFamily="34" charset="-122"/>
                <a:sym typeface="Arial" panose="020B0604020202020204" pitchFamily="34" charset="0"/>
              </a:rPr>
              <a:t>目录</a:t>
            </a:r>
          </a:p>
        </p:txBody>
      </p:sp>
      <p:sp>
        <p:nvSpPr>
          <p:cNvPr id="3" name="深度视觉·原创设计 https://www.docer.com/works?userid=22383862"/>
          <p:cNvSpPr txBox="1"/>
          <p:nvPr/>
        </p:nvSpPr>
        <p:spPr>
          <a:xfrm>
            <a:off x="7026432" y="335915"/>
            <a:ext cx="3429144" cy="4357155"/>
          </a:xfrm>
          <a:prstGeom prst="rect">
            <a:avLst/>
          </a:prstGeom>
          <a:noFill/>
        </p:spPr>
        <p:txBody>
          <a:bodyPr wrap="none" rtlCol="0">
            <a:spAutoFit/>
          </a:bodyPr>
          <a:lstStyle/>
          <a:p>
            <a:pPr marL="514350" indent="0" algn="l" fontAlgn="auto">
              <a:lnSpc>
                <a:spcPct val="200000"/>
              </a:lnSpc>
              <a:buFont typeface="+mj-lt"/>
              <a:buAutoNum type="arabicPeriod" startAt="3"/>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代码实现</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514350" indent="0" algn="l" fontAlgn="auto">
              <a:lnSpc>
                <a:spcPct val="200000"/>
              </a:lnSpc>
              <a:buFont typeface="+mj-lt"/>
              <a:buAutoNum type="arabicPeriod" startAt="3"/>
            </a:pP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514350" indent="0" algn="l" fontAlgn="auto">
              <a:lnSpc>
                <a:spcPct val="200000"/>
              </a:lnSpc>
              <a:buFont typeface="+mj-lt"/>
              <a:buAutoNum type="arabicPeriod" startAt="3"/>
            </a:pP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514350" indent="0" algn="l" fontAlgn="auto">
              <a:lnSpc>
                <a:spcPct val="200000"/>
              </a:lnSpc>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提交和结果</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to="" calcmode="lin" valueType="num">
                                      <p:cBhvr>
                                        <p:cTn id="11" dur="1" fill="hold"/>
                                        <p:tgtEl>
                                          <p:spTgt spid="17"/>
                                        </p:tgtEl>
                                      </p:cBhvr>
                                    </p:anim>
                                  </p:childTnLst>
                                </p:cTn>
                              </p:par>
                            </p:childTnLst>
                          </p:cTn>
                        </p:par>
                        <p:par>
                          <p:cTn id="12" fill="hold">
                            <p:stCondLst>
                              <p:cond delay="0"/>
                            </p:stCondLst>
                            <p:childTnLst>
                              <p:par>
                                <p:cTn id="13" presetID="9"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2" presetClass="entr" presetSubtype="2" fill="hold" grpId="0" nodeType="withEffect">
                                  <p:stCondLst>
                                    <p:cond delay="30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5" grpId="0" animBg="1"/>
      <p:bldP spid="15" grpId="1" animBg="1"/>
      <p:bldP spid="17" grpId="0"/>
      <p:bldP spid="17" grpId="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txBox="1"/>
          <p:nvPr/>
        </p:nvSpPr>
        <p:spPr>
          <a:xfrm>
            <a:off x="7128862" y="1482437"/>
            <a:ext cx="3893128" cy="3893126"/>
          </a:xfrm>
          <a:prstGeom prst="diamond">
            <a:avLst/>
          </a:prstGeom>
          <a:noFill/>
          <a:ln w="63500">
            <a:solidFill>
              <a:schemeClr val="accent1"/>
            </a:solidFill>
          </a:ln>
        </p:spPr>
      </p:sp>
      <p:sp>
        <p:nvSpPr>
          <p:cNvPr id="3" name="深度视觉·原创设计 https://www.docer.com/works?userid=22383862"/>
          <p:cNvSpPr txBox="1"/>
          <p:nvPr/>
        </p:nvSpPr>
        <p:spPr>
          <a:xfrm>
            <a:off x="3347473" y="3040533"/>
            <a:ext cx="3264640" cy="1000629"/>
          </a:xfrm>
          <a:prstGeom prst="rect">
            <a:avLst/>
          </a:prstGeom>
          <a:solidFill>
            <a:schemeClr val="accent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lnSpc>
                <a:spcPct val="100000"/>
              </a:lnSpc>
              <a:buNone/>
            </a:pPr>
            <a:r>
              <a:rPr lang="id-ID" sz="6600" b="1" dirty="0">
                <a:solidFill>
                  <a:schemeClr val="bg1"/>
                </a:solidFill>
                <a:latin typeface="微软雅黑" panose="020B0503020204020204" pitchFamily="34" charset="-122"/>
                <a:ea typeface="微软雅黑" panose="020B0503020204020204" pitchFamily="34" charset="-122"/>
                <a:cs typeface="Lato Light" panose="020F0502020204030203" pitchFamily="34" charset="0"/>
              </a:rPr>
              <a:t>PART</a:t>
            </a:r>
          </a:p>
        </p:txBody>
      </p:sp>
      <p:sp>
        <p:nvSpPr>
          <p:cNvPr id="4" name="深度视觉·原创设计 https://www.docer.com/works?userid=22383862"/>
          <p:cNvSpPr txBox="1"/>
          <p:nvPr/>
        </p:nvSpPr>
        <p:spPr>
          <a:xfrm>
            <a:off x="8452864" y="2617175"/>
            <a:ext cx="1599832" cy="1715770"/>
          </a:xfrm>
          <a:prstGeom prst="rect">
            <a:avLst/>
          </a:prstGeom>
          <a:noFill/>
        </p:spPr>
        <p:txBody>
          <a:bodyPr wrap="square" rtlCol="0">
            <a:spAutoFit/>
          </a:bodyPr>
          <a:lstStyle/>
          <a:p>
            <a:pPr algn="dist">
              <a:lnSpc>
                <a:spcPct val="120000"/>
              </a:lnSpc>
            </a:pPr>
            <a:r>
              <a:rPr lang="en-US" altLang="zh-CN" sz="8800"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5" name="深度视觉·原创设计 https://www.docer.com/works?userid=22383862"/>
          <p:cNvSpPr txBox="1"/>
          <p:nvPr/>
        </p:nvSpPr>
        <p:spPr>
          <a:xfrm>
            <a:off x="365488" y="1260212"/>
            <a:ext cx="7323655" cy="1446550"/>
          </a:xfrm>
          <a:prstGeom prst="rect">
            <a:avLst/>
          </a:prstGeom>
          <a:noFill/>
          <a:effectLst/>
        </p:spPr>
        <p:txBody>
          <a:bodyPr wrap="square" rtlCol="0">
            <a:spAutoFit/>
          </a:bodyPr>
          <a:lstStyle/>
          <a:p>
            <a:pPr algn="ctr"/>
            <a:r>
              <a:rPr lang="zh-CN" altLang="en-US" sz="8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赛题背景知识</a:t>
            </a:r>
          </a:p>
        </p:txBody>
      </p:sp>
      <p:grpSp>
        <p:nvGrpSpPr>
          <p:cNvPr id="7" name="深度视觉·原创设计 https://www.docer.com/works?userid=22383862"/>
          <p:cNvGrpSpPr/>
          <p:nvPr/>
        </p:nvGrpSpPr>
        <p:grpSpPr>
          <a:xfrm>
            <a:off x="-1" y="-19661"/>
            <a:ext cx="12192000" cy="6866797"/>
            <a:chOff x="-1" y="-19661"/>
            <a:chExt cx="12192000" cy="6866797"/>
          </a:xfrm>
        </p:grpSpPr>
        <p:sp>
          <p:nvSpPr>
            <p:cNvPr id="8" name="直角三角形 7"/>
            <p:cNvSpPr/>
            <p:nvPr/>
          </p:nvSpPr>
          <p:spPr>
            <a:xfrm>
              <a:off x="-1" y="4271787"/>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rot="5400000">
              <a:off x="-1" y="0"/>
              <a:ext cx="2065867" cy="206586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a:off x="9616650" y="-19661"/>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深度视觉·原创设计 https://www.docer.com/works?userid=22383862"/>
          <p:cNvGrpSpPr/>
          <p:nvPr/>
        </p:nvGrpSpPr>
        <p:grpSpPr>
          <a:xfrm rot="10800000">
            <a:off x="9616651" y="4280818"/>
            <a:ext cx="2575349" cy="2575349"/>
            <a:chOff x="-1" y="-9031"/>
            <a:chExt cx="2575349" cy="2575349"/>
          </a:xfrm>
        </p:grpSpPr>
        <p:sp>
          <p:nvSpPr>
            <p:cNvPr id="12" name="直角三角形 11"/>
            <p:cNvSpPr/>
            <p:nvPr/>
          </p:nvSpPr>
          <p:spPr>
            <a:xfrm rot="5400000">
              <a:off x="-1" y="-9031"/>
              <a:ext cx="2575349" cy="2575349"/>
            </a:xfrm>
            <a:prstGeom prst="rtTriangle">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a:off x="-1" y="0"/>
              <a:ext cx="2065867" cy="206586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深度视觉·原创设计 https://www.docer.com/works?userid=22383862"/>
          <p:cNvSpPr/>
          <p:nvPr/>
        </p:nvSpPr>
        <p:spPr>
          <a:xfrm>
            <a:off x="9076762" y="5656179"/>
            <a:ext cx="2241973" cy="1201821"/>
          </a:xfrm>
          <a:prstGeom prst="parallelogram">
            <a:avLst>
              <a:gd name="adj" fmla="val 98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par>
                                <p:cTn id="8" presetID="24"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cBhvr>
                                    </p:anim>
                                  </p:childTnLst>
                                </p:cTn>
                              </p:par>
                            </p:childTnLst>
                          </p:cTn>
                        </p:par>
                        <p:par>
                          <p:cTn id="11" fill="hold">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to="" calcmode="lin" valueType="num">
                                      <p:cBhvr>
                                        <p:cTn id="14" dur="1" fill="hold"/>
                                        <p:tgtEl>
                                          <p:spTgt spid="3"/>
                                        </p:tgtEl>
                                      </p:cBhvr>
                                    </p:anim>
                                  </p:childTnLst>
                                </p:cTn>
                              </p:par>
                            </p:childTnLst>
                          </p:cTn>
                        </p:par>
                        <p:par>
                          <p:cTn id="15" fill="hold">
                            <p:stCondLst>
                              <p:cond delay="0"/>
                            </p:stCondLst>
                            <p:childTnLst>
                              <p:par>
                                <p:cTn id="16" presetID="24"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to="" calcmode="lin" valueType="num">
                                      <p:cBhvr>
                                        <p:cTn id="18"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5" grpId="0" bldLvl="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深度视觉·原创设计 https://www.docer.com/works?userid=22383862"/>
          <p:cNvGrpSpPr/>
          <p:nvPr/>
        </p:nvGrpSpPr>
        <p:grpSpPr>
          <a:xfrm>
            <a:off x="-1" y="1"/>
            <a:ext cx="12192000" cy="6857998"/>
            <a:chOff x="-1" y="1"/>
            <a:chExt cx="12192000" cy="6857998"/>
          </a:xfrm>
        </p:grpSpPr>
        <p:grpSp>
          <p:nvGrpSpPr>
            <p:cNvPr id="21" name="组合 20"/>
            <p:cNvGrpSpPr/>
            <p:nvPr/>
          </p:nvGrpSpPr>
          <p:grpSpPr>
            <a:xfrm>
              <a:off x="-1" y="1"/>
              <a:ext cx="12192000" cy="6857998"/>
              <a:chOff x="-1" y="1"/>
              <a:chExt cx="12192000" cy="6857998"/>
            </a:xfrm>
          </p:grpSpPr>
          <p:sp>
            <p:nvSpPr>
              <p:cNvPr id="23" name="直角三角形 22"/>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023619" y="91441"/>
              <a:ext cx="4312920" cy="829945"/>
            </a:xfrm>
            <a:prstGeom prst="rect">
              <a:avLst/>
            </a:prstGeom>
          </p:spPr>
          <p:txBody>
            <a:bodyPr wrap="square">
              <a:spAutoFit/>
              <a:scene3d>
                <a:camera prst="orthographicFront"/>
                <a:lightRig rig="threePt" dir="t"/>
              </a:scene3d>
            </a:bodyPr>
            <a:lstStyle/>
            <a:p>
              <a:pPr algn="dist"/>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赛题背景</a:t>
              </a:r>
            </a:p>
          </p:txBody>
        </p:sp>
      </p:grpSp>
      <p:pic>
        <p:nvPicPr>
          <p:cNvPr id="4" name="图片 3">
            <a:extLst>
              <a:ext uri="{FF2B5EF4-FFF2-40B4-BE49-F238E27FC236}">
                <a16:creationId xmlns:a16="http://schemas.microsoft.com/office/drawing/2014/main" id="{9BFBD695-8CA5-4EBE-8203-A4ED08B7B3CD}"/>
              </a:ext>
            </a:extLst>
          </p:cNvPr>
          <p:cNvPicPr>
            <a:picLocks noChangeAspect="1"/>
          </p:cNvPicPr>
          <p:nvPr/>
        </p:nvPicPr>
        <p:blipFill>
          <a:blip r:embed="rId2"/>
          <a:stretch>
            <a:fillRect/>
          </a:stretch>
        </p:blipFill>
        <p:spPr>
          <a:xfrm>
            <a:off x="121089" y="1012826"/>
            <a:ext cx="6954625" cy="5508111"/>
          </a:xfrm>
          <a:prstGeom prst="rect">
            <a:avLst/>
          </a:prstGeom>
        </p:spPr>
      </p:pic>
      <p:sp>
        <p:nvSpPr>
          <p:cNvPr id="12" name="矩形 11">
            <a:extLst>
              <a:ext uri="{FF2B5EF4-FFF2-40B4-BE49-F238E27FC236}">
                <a16:creationId xmlns:a16="http://schemas.microsoft.com/office/drawing/2014/main" id="{8900320D-48E6-4D60-B8F9-1524D5768550}"/>
              </a:ext>
            </a:extLst>
          </p:cNvPr>
          <p:cNvSpPr/>
          <p:nvPr/>
        </p:nvSpPr>
        <p:spPr>
          <a:xfrm>
            <a:off x="7357835" y="921386"/>
            <a:ext cx="4304394" cy="4440759"/>
          </a:xfrm>
          <a:prstGeom prst="rect">
            <a:avLst/>
          </a:prstGeom>
        </p:spPr>
        <p:txBody>
          <a:bodyPr wrap="square" lIns="91433" tIns="45716" rIns="91433" bIns="45716" rtlCol="0">
            <a:spAutoFit/>
          </a:bodyPr>
          <a:lstStyle/>
          <a:p>
            <a:pPr lvl="0">
              <a:lnSpc>
                <a:spcPct val="200000"/>
              </a:lnSpc>
              <a:defRPr/>
            </a:pP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来自</a:t>
            </a:r>
            <a:r>
              <a:rPr lang="en-US" altLang="zh-CN" dirty="0">
                <a:solidFill>
                  <a:schemeClr val="bg1">
                    <a:lumMod val="50000"/>
                  </a:schemeClr>
                </a:solidFill>
                <a:latin typeface="微软雅黑" panose="020B0503020204020204" pitchFamily="34" charset="-122"/>
                <a:ea typeface="微软雅黑" panose="020B0503020204020204" pitchFamily="34" charset="-122"/>
                <a:sym typeface="+mn-ea"/>
              </a:rPr>
              <a:t>2019</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中国计算机学会的</a:t>
            </a:r>
            <a:r>
              <a:rPr lang="en-US" altLang="zh-CN" dirty="0">
                <a:solidFill>
                  <a:schemeClr val="bg1">
                    <a:lumMod val="50000"/>
                  </a:schemeClr>
                </a:solidFill>
                <a:latin typeface="微软雅黑" panose="020B0503020204020204" pitchFamily="34" charset="-122"/>
                <a:ea typeface="微软雅黑" panose="020B0503020204020204" pitchFamily="34" charset="-122"/>
                <a:sym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大数据与计算智能大赛</a:t>
            </a:r>
            <a:r>
              <a:rPr lang="en-US" altLang="zh-CN" dirty="0">
                <a:solidFill>
                  <a:schemeClr val="bg1">
                    <a:lumMod val="50000"/>
                  </a:schemeClr>
                </a:solidFill>
                <a:latin typeface="微软雅黑" panose="020B0503020204020204" pitchFamily="34" charset="-122"/>
                <a:ea typeface="微软雅黑" panose="020B0503020204020204" pitchFamily="34" charset="-122"/>
                <a:sym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的训练赛</a:t>
            </a:r>
            <a:r>
              <a:rPr lang="en-US" altLang="zh-CN" dirty="0">
                <a:solidFill>
                  <a:schemeClr val="bg1">
                    <a:lumMod val="50000"/>
                  </a:schemeClr>
                </a:solidFill>
                <a:latin typeface="微软雅黑" panose="020B0503020204020204" pitchFamily="34" charset="-122"/>
                <a:ea typeface="微软雅黑" panose="020B0503020204020204" pitchFamily="34" charset="-122"/>
                <a:sym typeface="+mn-ea"/>
              </a:rPr>
              <a:t>,CCF</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定期举办一次年度大赛，面向全部</a:t>
            </a:r>
            <a:r>
              <a:rPr lang="en-US" altLang="zh-CN" dirty="0">
                <a:solidFill>
                  <a:schemeClr val="bg1">
                    <a:lumMod val="50000"/>
                  </a:schemeClr>
                </a:solidFill>
                <a:latin typeface="微软雅黑" panose="020B0503020204020204" pitchFamily="34" charset="-122"/>
                <a:ea typeface="微软雅黑" panose="020B0503020204020204" pitchFamily="34" charset="-122"/>
                <a:sym typeface="+mn-ea"/>
              </a:rPr>
              <a:t>AI</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或大数据爱好者。阿尔茨海默症识别是一个具有很强现实意义、探索性的真实数据题目。题目属于图像预测类赛题，需要深入研究数据。竞赛已经存在一段时间了，但资料不多</a:t>
            </a:r>
            <a:r>
              <a:rPr lang="en-US" altLang="zh-CN" dirty="0">
                <a:solidFill>
                  <a:schemeClr val="bg1">
                    <a:lumMod val="50000"/>
                  </a:schemeClr>
                </a:solidFill>
                <a:latin typeface="微软雅黑" panose="020B0503020204020204" pitchFamily="34" charset="-122"/>
                <a:ea typeface="微软雅黑" panose="020B0503020204020204" pitchFamily="34" charset="-122"/>
                <a:sym typeface="+mn-ea"/>
              </a:rPr>
              <a:t>,</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需要更多的独立思考。</a:t>
            </a:r>
            <a:endParaRPr lang="en-US" altLang="zh-CN"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to="" calcmode="lin" valueType="num">
                                      <p:cBhvr>
                                        <p:cTn id="7" dur="1" fill="hold"/>
                                        <p:tgtEl>
                                          <p:spTgt spid="20"/>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to="" calcmode="lin" valueType="num">
                                      <p:cBhvr>
                                        <p:cTn id="12"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深度视觉·原创设计 https://www.docer.com/works?userid=22383862"/>
          <p:cNvGrpSpPr/>
          <p:nvPr/>
        </p:nvGrpSpPr>
        <p:grpSpPr>
          <a:xfrm>
            <a:off x="-1" y="1"/>
            <a:ext cx="12192000" cy="6857998"/>
            <a:chOff x="-1" y="1"/>
            <a:chExt cx="12192000" cy="6857998"/>
          </a:xfrm>
        </p:grpSpPr>
        <p:grpSp>
          <p:nvGrpSpPr>
            <p:cNvPr id="21" name="组合 20"/>
            <p:cNvGrpSpPr/>
            <p:nvPr/>
          </p:nvGrpSpPr>
          <p:grpSpPr>
            <a:xfrm>
              <a:off x="-1" y="1"/>
              <a:ext cx="12192000" cy="6857998"/>
              <a:chOff x="-1" y="1"/>
              <a:chExt cx="12192000" cy="6857998"/>
            </a:xfrm>
          </p:grpSpPr>
          <p:sp>
            <p:nvSpPr>
              <p:cNvPr id="23" name="直角三角形 22"/>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023619" y="91441"/>
              <a:ext cx="4607924" cy="830997"/>
            </a:xfrm>
            <a:prstGeom prst="rect">
              <a:avLst/>
            </a:prstGeom>
          </p:spPr>
          <p:txBody>
            <a:bodyPr wrap="square">
              <a:spAutoFit/>
              <a:scene3d>
                <a:camera prst="orthographicFront"/>
                <a:lightRig rig="threePt" dir="t"/>
              </a:scene3d>
            </a:bodyPr>
            <a:lstStyle/>
            <a:p>
              <a:pPr algn="dist"/>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评价标准与特点</a:t>
              </a:r>
            </a:p>
          </p:txBody>
        </p:sp>
      </p:grpSp>
      <p:sp>
        <p:nvSpPr>
          <p:cNvPr id="9" name="深度视觉·原创设计 https://www.docer.com/works?userid=22383862">
            <a:extLst>
              <a:ext uri="{FF2B5EF4-FFF2-40B4-BE49-F238E27FC236}">
                <a16:creationId xmlns:a16="http://schemas.microsoft.com/office/drawing/2014/main" id="{4B520C3B-FE66-4C2D-9476-6B79B3A92DF0}"/>
              </a:ext>
            </a:extLst>
          </p:cNvPr>
          <p:cNvSpPr txBox="1"/>
          <p:nvPr/>
        </p:nvSpPr>
        <p:spPr>
          <a:xfrm>
            <a:off x="347923" y="626535"/>
            <a:ext cx="4299585" cy="1033168"/>
          </a:xfrm>
          <a:prstGeom prst="rect">
            <a:avLst/>
          </a:prstGeom>
          <a:noFill/>
        </p:spPr>
        <p:txBody>
          <a:bodyPr wrap="square" rtlCol="0">
            <a:spAutoFit/>
          </a:bodyPr>
          <a:lstStyle/>
          <a:p>
            <a:pPr marL="342900" indent="0" algn="ctr" fontAlgn="auto">
              <a:lnSpc>
                <a:spcPct val="200000"/>
              </a:lnSpc>
              <a:buFont typeface="+mj-lt"/>
              <a:buAutoNum type="arabicPeriod"/>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图像多分类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EF5CAA7A-FA62-4787-9496-9F5BB08E297C}"/>
              </a:ext>
            </a:extLst>
          </p:cNvPr>
          <p:cNvSpPr/>
          <p:nvPr/>
        </p:nvSpPr>
        <p:spPr>
          <a:xfrm>
            <a:off x="1228123" y="1548972"/>
            <a:ext cx="10371365" cy="1670770"/>
          </a:xfrm>
          <a:prstGeom prst="rect">
            <a:avLst/>
          </a:prstGeom>
        </p:spPr>
        <p:txBody>
          <a:bodyPr wrap="square" lIns="91433" tIns="45716" rIns="91433" bIns="45716" rtlCol="0">
            <a:spAutoFit/>
          </a:bodyPr>
          <a:lstStyle/>
          <a:p>
            <a:pPr lvl="0">
              <a:lnSpc>
                <a:spcPct val="200000"/>
              </a:lnSpc>
              <a:defRPr/>
            </a:pP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数据集为人的头部</a:t>
            </a:r>
            <a:r>
              <a:rPr lang="en-US" altLang="zh-CN" dirty="0">
                <a:solidFill>
                  <a:schemeClr val="bg1">
                    <a:lumMod val="50000"/>
                  </a:schemeClr>
                </a:solidFill>
                <a:latin typeface="微软雅黑" panose="020B0503020204020204" pitchFamily="34" charset="-122"/>
                <a:ea typeface="微软雅黑" panose="020B0503020204020204" pitchFamily="34" charset="-122"/>
                <a:sym typeface="+mn-ea"/>
              </a:rPr>
              <a:t>3D MRI</a:t>
            </a:r>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扫描图像，包含三种类别，分别是健康样本、轻度认知障碍样本和阿尔茨海默症样本。使用该影像数据训练模型算法，在独立的测试数据集中以尽量高的准确率把这三种类别的样本区分开来。</a:t>
            </a:r>
            <a:endParaRPr lang="en-US" altLang="zh-CN"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11" name="深度视觉·原创设计 https://www.docer.com/works?userid=22383862">
            <a:extLst>
              <a:ext uri="{FF2B5EF4-FFF2-40B4-BE49-F238E27FC236}">
                <a16:creationId xmlns:a16="http://schemas.microsoft.com/office/drawing/2014/main" id="{BE5197EC-89A6-4CD5-B348-81E11D5A8354}"/>
              </a:ext>
            </a:extLst>
          </p:cNvPr>
          <p:cNvSpPr txBox="1"/>
          <p:nvPr/>
        </p:nvSpPr>
        <p:spPr>
          <a:xfrm>
            <a:off x="-559221" y="3000922"/>
            <a:ext cx="5392478" cy="1033168"/>
          </a:xfrm>
          <a:prstGeom prst="rect">
            <a:avLst/>
          </a:prstGeom>
          <a:noFill/>
        </p:spPr>
        <p:txBody>
          <a:bodyPr wrap="square" rtlCol="0">
            <a:spAutoFit/>
          </a:bodyPr>
          <a:lstStyle/>
          <a:p>
            <a:pPr marL="342900" indent="0" algn="ctr" fontAlgn="auto">
              <a:lnSpc>
                <a:spcPct val="200000"/>
              </a:lnSpc>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2.</a:t>
            </a:r>
            <a:r>
              <a:rPr lang="en-US" altLang="zh-CN" dirty="0"/>
              <a:t> </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F1-score</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评分</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119BBBBE-EA4C-4A16-9B1E-9F4731590390}"/>
              </a:ext>
            </a:extLst>
          </p:cNvPr>
          <p:cNvPicPr>
            <a:picLocks noChangeAspect="1"/>
          </p:cNvPicPr>
          <p:nvPr/>
        </p:nvPicPr>
        <p:blipFill>
          <a:blip r:embed="rId2"/>
          <a:stretch>
            <a:fillRect/>
          </a:stretch>
        </p:blipFill>
        <p:spPr>
          <a:xfrm>
            <a:off x="853866" y="4194582"/>
            <a:ext cx="4598336" cy="1778091"/>
          </a:xfrm>
          <a:prstGeom prst="rect">
            <a:avLst/>
          </a:prstGeom>
        </p:spPr>
      </p:pic>
      <p:pic>
        <p:nvPicPr>
          <p:cNvPr id="6" name="图片 5">
            <a:extLst>
              <a:ext uri="{FF2B5EF4-FFF2-40B4-BE49-F238E27FC236}">
                <a16:creationId xmlns:a16="http://schemas.microsoft.com/office/drawing/2014/main" id="{E8ABC339-A7BE-4B1E-8870-0079881A7C51}"/>
              </a:ext>
            </a:extLst>
          </p:cNvPr>
          <p:cNvPicPr>
            <a:picLocks noChangeAspect="1"/>
          </p:cNvPicPr>
          <p:nvPr/>
        </p:nvPicPr>
        <p:blipFill>
          <a:blip r:embed="rId3"/>
          <a:stretch>
            <a:fillRect/>
          </a:stretch>
        </p:blipFill>
        <p:spPr>
          <a:xfrm>
            <a:off x="6533023" y="4034090"/>
            <a:ext cx="5542865" cy="2311519"/>
          </a:xfrm>
          <a:prstGeom prst="rect">
            <a:avLst/>
          </a:prstGeom>
        </p:spPr>
      </p:pic>
    </p:spTree>
    <p:extLst>
      <p:ext uri="{BB962C8B-B14F-4D97-AF65-F5344CB8AC3E}">
        <p14:creationId xmlns:p14="http://schemas.microsoft.com/office/powerpoint/2010/main" val="157482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to="" calcmode="lin" valueType="num">
                                      <p:cBhvr>
                                        <p:cTn id="7" dur="1" fill="hold"/>
                                        <p:tgtEl>
                                          <p:spTgt spid="20"/>
                                        </p:tgtEl>
                                      </p:cBhvr>
                                    </p:anim>
                                  </p:childTnLst>
                                </p:cTn>
                              </p:par>
                            </p:childTnLst>
                          </p:cTn>
                        </p:par>
                        <p:par>
                          <p:cTn id="8" fill="hold">
                            <p:stCondLst>
                              <p:cond delay="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to="" calcmode="lin" valueType="num">
                                      <p:cBhvr>
                                        <p:cTn id="16" dur="1" fill="hold"/>
                                        <p:tgtEl>
                                          <p:spTgt spid="10"/>
                                        </p:tgtEl>
                                      </p:cBhvr>
                                    </p:anim>
                                  </p:childTnLst>
                                </p:cTn>
                              </p:par>
                            </p:childTnLst>
                          </p:cTn>
                        </p:par>
                        <p:par>
                          <p:cTn id="17" fill="hold">
                            <p:stCondLst>
                              <p:cond delay="0"/>
                            </p:stCondLst>
                            <p:childTnLst>
                              <p:par>
                                <p:cTn id="18" presetID="9"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0" grpId="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txBox="1"/>
          <p:nvPr/>
        </p:nvSpPr>
        <p:spPr>
          <a:xfrm>
            <a:off x="7345266" y="1651053"/>
            <a:ext cx="3893128" cy="3893126"/>
          </a:xfrm>
          <a:prstGeom prst="diamond">
            <a:avLst/>
          </a:prstGeom>
          <a:noFill/>
          <a:ln w="63500">
            <a:solidFill>
              <a:schemeClr val="accent1"/>
            </a:solidFill>
          </a:ln>
        </p:spPr>
      </p:sp>
      <p:sp>
        <p:nvSpPr>
          <p:cNvPr id="3" name="深度视觉·原创设计 https://www.docer.com/works?userid=22383862"/>
          <p:cNvSpPr txBox="1"/>
          <p:nvPr/>
        </p:nvSpPr>
        <p:spPr>
          <a:xfrm>
            <a:off x="3557930" y="2938980"/>
            <a:ext cx="3264640" cy="1000629"/>
          </a:xfrm>
          <a:prstGeom prst="rect">
            <a:avLst/>
          </a:prstGeom>
          <a:solidFill>
            <a:schemeClr val="accent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lnSpc>
                <a:spcPct val="100000"/>
              </a:lnSpc>
              <a:buNone/>
            </a:pPr>
            <a:r>
              <a:rPr lang="id-ID" sz="6600" b="1" dirty="0">
                <a:solidFill>
                  <a:schemeClr val="bg1"/>
                </a:solidFill>
                <a:latin typeface="微软雅黑" panose="020B0503020204020204" pitchFamily="34" charset="-122"/>
                <a:ea typeface="微软雅黑" panose="020B0503020204020204" pitchFamily="34" charset="-122"/>
                <a:cs typeface="Lato Light" panose="020F0502020204030203" pitchFamily="34" charset="0"/>
              </a:rPr>
              <a:t>PART</a:t>
            </a:r>
          </a:p>
        </p:txBody>
      </p:sp>
      <p:sp>
        <p:nvSpPr>
          <p:cNvPr id="4" name="深度视觉·原创设计 https://www.docer.com/works?userid=22383862"/>
          <p:cNvSpPr txBox="1"/>
          <p:nvPr/>
        </p:nvSpPr>
        <p:spPr>
          <a:xfrm>
            <a:off x="8253628" y="2692985"/>
            <a:ext cx="1944120" cy="1715770"/>
          </a:xfrm>
          <a:prstGeom prst="rect">
            <a:avLst/>
          </a:prstGeom>
          <a:noFill/>
        </p:spPr>
        <p:txBody>
          <a:bodyPr wrap="square" rtlCol="0">
            <a:spAutoFit/>
          </a:bodyPr>
          <a:lstStyle/>
          <a:p>
            <a:pPr algn="dist">
              <a:lnSpc>
                <a:spcPct val="120000"/>
              </a:lnSpc>
            </a:pPr>
            <a:r>
              <a:rPr lang="en-US" altLang="zh-CN" sz="8800"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5" name="深度视觉·原创设计 https://www.docer.com/works?userid=22383862"/>
          <p:cNvSpPr txBox="1"/>
          <p:nvPr/>
        </p:nvSpPr>
        <p:spPr>
          <a:xfrm>
            <a:off x="845402" y="741381"/>
            <a:ext cx="8229810" cy="1446550"/>
          </a:xfrm>
          <a:prstGeom prst="rect">
            <a:avLst/>
          </a:prstGeom>
          <a:noFill/>
          <a:effectLst/>
        </p:spPr>
        <p:txBody>
          <a:bodyPr wrap="square" rtlCol="0">
            <a:spAutoFit/>
          </a:bodyPr>
          <a:lstStyle/>
          <a:p>
            <a:pPr lvl="0" algn="ctr">
              <a:buClrTx/>
              <a:buSzTx/>
              <a:buFontTx/>
            </a:pPr>
            <a:r>
              <a:rPr lang="zh-CN" altLang="en-US" sz="8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数据和选择模型</a:t>
            </a:r>
          </a:p>
        </p:txBody>
      </p:sp>
      <p:grpSp>
        <p:nvGrpSpPr>
          <p:cNvPr id="7" name="深度视觉·原创设计 https://www.docer.com/works?userid=22383862"/>
          <p:cNvGrpSpPr/>
          <p:nvPr/>
        </p:nvGrpSpPr>
        <p:grpSpPr>
          <a:xfrm>
            <a:off x="-1" y="-19661"/>
            <a:ext cx="12192000" cy="6866797"/>
            <a:chOff x="-1" y="-19661"/>
            <a:chExt cx="12192000" cy="6866797"/>
          </a:xfrm>
        </p:grpSpPr>
        <p:sp>
          <p:nvSpPr>
            <p:cNvPr id="8" name="直角三角形 7"/>
            <p:cNvSpPr/>
            <p:nvPr/>
          </p:nvSpPr>
          <p:spPr>
            <a:xfrm>
              <a:off x="-1" y="4271787"/>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rot="5400000">
              <a:off x="-1" y="0"/>
              <a:ext cx="2065867" cy="206586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a:off x="9616650" y="-19661"/>
              <a:ext cx="2575349" cy="257534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深度视觉·原创设计 https://www.docer.com/works?userid=22383862"/>
          <p:cNvGrpSpPr/>
          <p:nvPr/>
        </p:nvGrpSpPr>
        <p:grpSpPr>
          <a:xfrm rot="10800000">
            <a:off x="9616651" y="4280818"/>
            <a:ext cx="2575349" cy="2575349"/>
            <a:chOff x="-1" y="-9031"/>
            <a:chExt cx="2575349" cy="2575349"/>
          </a:xfrm>
        </p:grpSpPr>
        <p:sp>
          <p:nvSpPr>
            <p:cNvPr id="12" name="直角三角形 11"/>
            <p:cNvSpPr/>
            <p:nvPr/>
          </p:nvSpPr>
          <p:spPr>
            <a:xfrm rot="5400000">
              <a:off x="-1" y="-9031"/>
              <a:ext cx="2575349" cy="2575349"/>
            </a:xfrm>
            <a:prstGeom prst="rtTriangle">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5400000">
              <a:off x="-1" y="0"/>
              <a:ext cx="2065867" cy="206586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深度视觉·原创设计 https://www.docer.com/works?userid=22383862"/>
          <p:cNvSpPr/>
          <p:nvPr/>
        </p:nvSpPr>
        <p:spPr>
          <a:xfrm>
            <a:off x="9076762" y="5656179"/>
            <a:ext cx="2241973" cy="1201821"/>
          </a:xfrm>
          <a:prstGeom prst="parallelogram">
            <a:avLst>
              <a:gd name="adj" fmla="val 98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par>
                                <p:cTn id="8" presetID="24"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cBhvr>
                                    </p:anim>
                                  </p:childTnLst>
                                </p:cTn>
                              </p:par>
                            </p:childTnLst>
                          </p:cTn>
                        </p:par>
                        <p:par>
                          <p:cTn id="11" fill="hold">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to="" calcmode="lin" valueType="num">
                                      <p:cBhvr>
                                        <p:cTn id="14" dur="1" fill="hold"/>
                                        <p:tgtEl>
                                          <p:spTgt spid="3"/>
                                        </p:tgtEl>
                                      </p:cBhvr>
                                    </p:anim>
                                  </p:childTnLst>
                                </p:cTn>
                              </p:par>
                            </p:childTnLst>
                          </p:cTn>
                        </p:par>
                        <p:par>
                          <p:cTn id="15" fill="hold">
                            <p:stCondLst>
                              <p:cond delay="0"/>
                            </p:stCondLst>
                            <p:childTnLst>
                              <p:par>
                                <p:cTn id="16" presetID="24"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to="" calcmode="lin" valueType="num">
                                      <p:cBhvr>
                                        <p:cTn id="18"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5" grpId="0" bldLvl="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0"/>
            <a:ext cx="12192000" cy="6858000"/>
            <a:chOff x="-1" y="1"/>
            <a:chExt cx="12192000" cy="6857998"/>
          </a:xfrm>
        </p:grpSpPr>
        <p:sp>
          <p:nvSpPr>
            <p:cNvPr id="23" name="直角三角形 22"/>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1023619" y="91441"/>
            <a:ext cx="4312920" cy="829945"/>
          </a:xfrm>
          <a:prstGeom prst="rect">
            <a:avLst/>
          </a:prstGeom>
        </p:spPr>
        <p:txBody>
          <a:bodyPr wrap="square">
            <a:spAutoFit/>
            <a:scene3d>
              <a:camera prst="orthographicFront"/>
              <a:lightRig rig="threePt" dir="t"/>
            </a:scene3d>
          </a:bodyPr>
          <a:lstStyle/>
          <a:p>
            <a:pPr algn="dist"/>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数据结构</a:t>
            </a:r>
          </a:p>
        </p:txBody>
      </p:sp>
      <p:pic>
        <p:nvPicPr>
          <p:cNvPr id="8" name="图片 7">
            <a:extLst>
              <a:ext uri="{FF2B5EF4-FFF2-40B4-BE49-F238E27FC236}">
                <a16:creationId xmlns:a16="http://schemas.microsoft.com/office/drawing/2014/main" id="{99F42073-940A-441E-95D3-0B705698ED3C}"/>
              </a:ext>
            </a:extLst>
          </p:cNvPr>
          <p:cNvPicPr>
            <a:picLocks noChangeAspect="1"/>
          </p:cNvPicPr>
          <p:nvPr/>
        </p:nvPicPr>
        <p:blipFill>
          <a:blip r:embed="rId2"/>
          <a:stretch>
            <a:fillRect/>
          </a:stretch>
        </p:blipFill>
        <p:spPr>
          <a:xfrm>
            <a:off x="78684" y="1012826"/>
            <a:ext cx="7751773" cy="5533117"/>
          </a:xfrm>
          <a:prstGeom prst="rect">
            <a:avLst/>
          </a:prstGeom>
        </p:spPr>
      </p:pic>
      <p:sp>
        <p:nvSpPr>
          <p:cNvPr id="14" name="文本框 13">
            <a:extLst>
              <a:ext uri="{FF2B5EF4-FFF2-40B4-BE49-F238E27FC236}">
                <a16:creationId xmlns:a16="http://schemas.microsoft.com/office/drawing/2014/main" id="{681B083A-F0D5-4745-98C1-F434810FE946}"/>
              </a:ext>
            </a:extLst>
          </p:cNvPr>
          <p:cNvSpPr txBox="1"/>
          <p:nvPr/>
        </p:nvSpPr>
        <p:spPr>
          <a:xfrm>
            <a:off x="7672230" y="1176924"/>
            <a:ext cx="3927259" cy="5078313"/>
          </a:xfrm>
          <a:prstGeom prst="rect">
            <a:avLst/>
          </a:prstGeom>
          <a:noFill/>
        </p:spPr>
        <p:txBody>
          <a:bodyPr wrap="square">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    训练、测试数据存储在h5后缀文件里,存储在data字段下,可以使用h5py包读取数据。</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zh-CN" altLang="en-US" dirty="0">
                <a:solidFill>
                  <a:schemeClr val="bg1">
                    <a:lumMod val="50000"/>
                  </a:schemeClr>
                </a:solidFill>
                <a:latin typeface="微软雅黑" panose="020B0503020204020204" pitchFamily="34" charset="-122"/>
                <a:ea typeface="微软雅黑" panose="020B0503020204020204" pitchFamily="34" charset="-122"/>
              </a:rPr>
              <a:t>训练数据1个数据文件,测试数据2个数据文件（a和b)。</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·数据构成（张量)多维数组[300,1,79,95,79]</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300:样本个数</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1:颜色通道（灰度图)</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79:切片层数</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9</a:t>
            </a:r>
            <a:r>
              <a:rPr lang="en-US" altLang="zh-CN" dirty="0">
                <a:solidFill>
                  <a:schemeClr val="bg1">
                    <a:lumMod val="50000"/>
                  </a:schemeClr>
                </a:solidFill>
                <a:latin typeface="微软雅黑" panose="020B0503020204020204" pitchFamily="34" charset="-122"/>
                <a:ea typeface="微软雅黑" panose="020B0503020204020204" pitchFamily="34" charset="-122"/>
              </a:rPr>
              <a:t>5</a:t>
            </a:r>
            <a:r>
              <a:rPr lang="zh-CN" altLang="en-US" dirty="0">
                <a:solidFill>
                  <a:schemeClr val="bg1">
                    <a:lumMod val="50000"/>
                  </a:schemeClr>
                </a:solidFill>
                <a:latin typeface="微软雅黑" panose="020B0503020204020204" pitchFamily="34" charset="-122"/>
                <a:ea typeface="微软雅黑" panose="020B0503020204020204" pitchFamily="34" charset="-122"/>
              </a:rPr>
              <a:t>x79:脑部切片图像 </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Label</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0:阿尔茨海默症样本  </a:t>
            </a:r>
            <a:r>
              <a:rPr lang="zh-CN" altLang="en-US" dirty="0">
                <a:solidFill>
                  <a:srgbClr val="FF0000"/>
                </a:solidFill>
                <a:latin typeface="微软雅黑" panose="020B0503020204020204" pitchFamily="34" charset="-122"/>
                <a:ea typeface="微软雅黑" panose="020B0503020204020204" pitchFamily="34" charset="-122"/>
              </a:rPr>
              <a:t>AD</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1:.轻度认知障碍样本 </a:t>
            </a:r>
            <a:r>
              <a:rPr lang="zh-CN" altLang="en-US" dirty="0">
                <a:solidFill>
                  <a:srgbClr val="FF0000"/>
                </a:solidFill>
                <a:latin typeface="微软雅黑" panose="020B0503020204020204" pitchFamily="34" charset="-122"/>
                <a:ea typeface="微软雅黑" panose="020B0503020204020204" pitchFamily="34" charset="-122"/>
              </a:rPr>
              <a:t>MCI</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2:·正常样本 </a:t>
            </a:r>
            <a:r>
              <a:rPr lang="zh-CN" altLang="en-US" dirty="0">
                <a:solidFill>
                  <a:srgbClr val="FF0000"/>
                </a:solidFill>
                <a:latin typeface="微软雅黑" panose="020B0503020204020204" pitchFamily="34" charset="-122"/>
                <a:ea typeface="微软雅黑" panose="020B0503020204020204" pitchFamily="34" charset="-122"/>
              </a:rPr>
              <a:t>CTRL·</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提交示例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0"/>
            <a:ext cx="12192000" cy="6858000"/>
            <a:chOff x="-1" y="1"/>
            <a:chExt cx="12192000" cy="6857998"/>
          </a:xfrm>
        </p:grpSpPr>
        <p:sp>
          <p:nvSpPr>
            <p:cNvPr id="51" name="直角三角形 50"/>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EF4CE2FF-81EB-4E07-BB4C-8B42A439A70A}"/>
              </a:ext>
            </a:extLst>
          </p:cNvPr>
          <p:cNvSpPr/>
          <p:nvPr/>
        </p:nvSpPr>
        <p:spPr>
          <a:xfrm>
            <a:off x="1023619" y="91441"/>
            <a:ext cx="4312920" cy="829945"/>
          </a:xfrm>
          <a:prstGeom prst="rect">
            <a:avLst/>
          </a:prstGeom>
        </p:spPr>
        <p:txBody>
          <a:bodyPr wrap="square">
            <a:spAutoFit/>
            <a:scene3d>
              <a:camera prst="orthographicFront"/>
              <a:lightRig rig="threePt" dir="t"/>
            </a:scene3d>
          </a:bodyPr>
          <a:lstStyle/>
          <a:p>
            <a:pPr algn="dist"/>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数据探索</a:t>
            </a:r>
            <a:r>
              <a:rPr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EDA</a:t>
            </a:r>
            <a:endPar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37" name="深度视觉·原创设计 https://www.docer.com/works?userid=22383862">
            <a:extLst>
              <a:ext uri="{FF2B5EF4-FFF2-40B4-BE49-F238E27FC236}">
                <a16:creationId xmlns:a16="http://schemas.microsoft.com/office/drawing/2014/main" id="{87A4331F-B9D1-4E4E-BB42-DC8BCB627A1C}"/>
              </a:ext>
            </a:extLst>
          </p:cNvPr>
          <p:cNvSpPr txBox="1"/>
          <p:nvPr/>
        </p:nvSpPr>
        <p:spPr>
          <a:xfrm>
            <a:off x="-65734" y="643470"/>
            <a:ext cx="7859906" cy="1033168"/>
          </a:xfrm>
          <a:prstGeom prst="rect">
            <a:avLst/>
          </a:prstGeom>
          <a:noFill/>
        </p:spPr>
        <p:txBody>
          <a:bodyPr wrap="square" rtlCol="0">
            <a:spAutoFit/>
          </a:bodyPr>
          <a:lstStyle/>
          <a:p>
            <a:pPr marL="342900" indent="0" algn="ctr" fontAlgn="auto">
              <a:lnSpc>
                <a:spcPct val="200000"/>
              </a:lnSpc>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尽可能可视化，让数据更直观</a:t>
            </a:r>
          </a:p>
        </p:txBody>
      </p:sp>
      <p:pic>
        <p:nvPicPr>
          <p:cNvPr id="6" name="图片 5">
            <a:extLst>
              <a:ext uri="{FF2B5EF4-FFF2-40B4-BE49-F238E27FC236}">
                <a16:creationId xmlns:a16="http://schemas.microsoft.com/office/drawing/2014/main" id="{F30EEA69-EB86-4CB5-B306-AB6428CF1FE4}"/>
              </a:ext>
            </a:extLst>
          </p:cNvPr>
          <p:cNvPicPr>
            <a:picLocks noChangeAspect="1"/>
          </p:cNvPicPr>
          <p:nvPr/>
        </p:nvPicPr>
        <p:blipFill>
          <a:blip r:embed="rId2"/>
          <a:stretch>
            <a:fillRect/>
          </a:stretch>
        </p:blipFill>
        <p:spPr>
          <a:xfrm>
            <a:off x="494021" y="1749943"/>
            <a:ext cx="5658141" cy="4679886"/>
          </a:xfrm>
          <a:prstGeom prst="rect">
            <a:avLst/>
          </a:prstGeom>
        </p:spPr>
      </p:pic>
      <p:pic>
        <p:nvPicPr>
          <p:cNvPr id="8" name="图片 7">
            <a:extLst>
              <a:ext uri="{FF2B5EF4-FFF2-40B4-BE49-F238E27FC236}">
                <a16:creationId xmlns:a16="http://schemas.microsoft.com/office/drawing/2014/main" id="{06AC8102-F5A5-4305-B681-C8390D685C08}"/>
              </a:ext>
            </a:extLst>
          </p:cNvPr>
          <p:cNvPicPr>
            <a:picLocks noChangeAspect="1"/>
          </p:cNvPicPr>
          <p:nvPr/>
        </p:nvPicPr>
        <p:blipFill>
          <a:blip r:embed="rId3"/>
          <a:stretch>
            <a:fillRect/>
          </a:stretch>
        </p:blipFill>
        <p:spPr>
          <a:xfrm>
            <a:off x="7137756" y="4231339"/>
            <a:ext cx="3765744" cy="1944490"/>
          </a:xfrm>
          <a:prstGeom prst="rect">
            <a:avLst/>
          </a:prstGeom>
        </p:spPr>
      </p:pic>
      <p:sp>
        <p:nvSpPr>
          <p:cNvPr id="42" name="文本框 41">
            <a:extLst>
              <a:ext uri="{FF2B5EF4-FFF2-40B4-BE49-F238E27FC236}">
                <a16:creationId xmlns:a16="http://schemas.microsoft.com/office/drawing/2014/main" id="{F1600935-A216-4CA8-A243-A3009B145E44}"/>
              </a:ext>
            </a:extLst>
          </p:cNvPr>
          <p:cNvSpPr txBox="1"/>
          <p:nvPr/>
        </p:nvSpPr>
        <p:spPr>
          <a:xfrm>
            <a:off x="6226628" y="1976024"/>
            <a:ext cx="6096000" cy="1161536"/>
          </a:xfrm>
          <a:prstGeom prst="rect">
            <a:avLst/>
          </a:prstGeom>
          <a:noFill/>
        </p:spPr>
        <p:txBody>
          <a:bodyPr wrap="square">
            <a:spAutoFit/>
          </a:bodyPr>
          <a:lstStyle/>
          <a:p>
            <a:pPr>
              <a:lnSpc>
                <a:spcPct val="150000"/>
              </a:lnSpc>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     容易构建脑图，方便理解数据。比如判断数据是否存在周期性时，图形就是很直观的方法。比如左侧图片，我对分类进行了可视化，明显看出 </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MCI</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（轻度认知障碍）多余其他分类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to="" calcmode="lin" valueType="num">
                                      <p:cBhvr>
                                        <p:cTn id="7" dur="1" fill="hold"/>
                                        <p:tgtEl>
                                          <p:spTgt spid="36"/>
                                        </p:tgtEl>
                                      </p:cBhvr>
                                    </p:anim>
                                  </p:childTnLst>
                                </p:cTn>
                              </p:par>
                            </p:childTnLst>
                          </p:cTn>
                        </p:par>
                        <p:par>
                          <p:cTn id="8" fill="hold">
                            <p:stCondLst>
                              <p:cond delay="0"/>
                            </p:stCondLst>
                            <p:childTnLst>
                              <p:par>
                                <p:cTn id="9" presetID="9"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0"/>
            <a:ext cx="12192000" cy="6858000"/>
            <a:chOff x="-1" y="1"/>
            <a:chExt cx="12192000" cy="6857998"/>
          </a:xfrm>
        </p:grpSpPr>
        <p:sp>
          <p:nvSpPr>
            <p:cNvPr id="51" name="直角三角形 50"/>
            <p:cNvSpPr/>
            <p:nvPr/>
          </p:nvSpPr>
          <p:spPr>
            <a:xfrm rot="5400000">
              <a:off x="-1" y="1"/>
              <a:ext cx="1253068" cy="125306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rot="16200000">
              <a:off x="11006977" y="5672977"/>
              <a:ext cx="1185022" cy="118502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EF4CE2FF-81EB-4E07-BB4C-8B42A439A70A}"/>
              </a:ext>
            </a:extLst>
          </p:cNvPr>
          <p:cNvSpPr/>
          <p:nvPr/>
        </p:nvSpPr>
        <p:spPr>
          <a:xfrm>
            <a:off x="1023618" y="91441"/>
            <a:ext cx="8577582" cy="830997"/>
          </a:xfrm>
          <a:prstGeom prst="rect">
            <a:avLst/>
          </a:prstGeom>
        </p:spPr>
        <p:txBody>
          <a:bodyPr wrap="square">
            <a:spAutoFit/>
            <a:scene3d>
              <a:camera prst="orthographicFront"/>
              <a:lightRig rig="threePt" dir="t"/>
            </a:scene3d>
          </a:bodyPr>
          <a:lstStyle/>
          <a:p>
            <a:pPr algn="dist"/>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数据探索</a:t>
            </a:r>
            <a:r>
              <a:rPr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EDA</a:t>
            </a:r>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3DMRI</a:t>
            </a:r>
            <a:r>
              <a:rPr lang="zh-CN" altLang="en-US" sz="4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扫描图）</a:t>
            </a:r>
          </a:p>
        </p:txBody>
      </p:sp>
      <p:pic>
        <p:nvPicPr>
          <p:cNvPr id="3" name="图片 2">
            <a:extLst>
              <a:ext uri="{FF2B5EF4-FFF2-40B4-BE49-F238E27FC236}">
                <a16:creationId xmlns:a16="http://schemas.microsoft.com/office/drawing/2014/main" id="{F168F64B-32BD-4079-862D-5FB0CE193A3B}"/>
              </a:ext>
            </a:extLst>
          </p:cNvPr>
          <p:cNvPicPr>
            <a:picLocks noChangeAspect="1"/>
          </p:cNvPicPr>
          <p:nvPr/>
        </p:nvPicPr>
        <p:blipFill>
          <a:blip r:embed="rId2"/>
          <a:stretch>
            <a:fillRect/>
          </a:stretch>
        </p:blipFill>
        <p:spPr>
          <a:xfrm>
            <a:off x="144506" y="1797349"/>
            <a:ext cx="6009551" cy="4635738"/>
          </a:xfrm>
          <a:prstGeom prst="rect">
            <a:avLst/>
          </a:prstGeom>
        </p:spPr>
      </p:pic>
      <p:pic>
        <p:nvPicPr>
          <p:cNvPr id="5" name="图片 4">
            <a:extLst>
              <a:ext uri="{FF2B5EF4-FFF2-40B4-BE49-F238E27FC236}">
                <a16:creationId xmlns:a16="http://schemas.microsoft.com/office/drawing/2014/main" id="{69F8D9BE-3A21-40C4-A246-0DF958E22F68}"/>
              </a:ext>
            </a:extLst>
          </p:cNvPr>
          <p:cNvPicPr>
            <a:picLocks noChangeAspect="1"/>
          </p:cNvPicPr>
          <p:nvPr/>
        </p:nvPicPr>
        <p:blipFill>
          <a:blip r:embed="rId3"/>
          <a:stretch>
            <a:fillRect/>
          </a:stretch>
        </p:blipFill>
        <p:spPr>
          <a:xfrm>
            <a:off x="8096172" y="3111866"/>
            <a:ext cx="3010055" cy="3321221"/>
          </a:xfrm>
          <a:prstGeom prst="rect">
            <a:avLst/>
          </a:prstGeom>
        </p:spPr>
      </p:pic>
      <p:sp>
        <p:nvSpPr>
          <p:cNvPr id="15" name="文本框 14">
            <a:extLst>
              <a:ext uri="{FF2B5EF4-FFF2-40B4-BE49-F238E27FC236}">
                <a16:creationId xmlns:a16="http://schemas.microsoft.com/office/drawing/2014/main" id="{F423548F-A309-43C2-8C61-8674DEBEA7FB}"/>
              </a:ext>
            </a:extLst>
          </p:cNvPr>
          <p:cNvSpPr txBox="1"/>
          <p:nvPr/>
        </p:nvSpPr>
        <p:spPr>
          <a:xfrm>
            <a:off x="6393543" y="1591435"/>
            <a:ext cx="5747657" cy="1200329"/>
          </a:xfrm>
          <a:prstGeom prst="rect">
            <a:avLst/>
          </a:prstGeom>
          <a:noFill/>
        </p:spPr>
        <p:txBody>
          <a:bodyPr wrap="square">
            <a:spAutoFit/>
          </a:bodyPr>
          <a:lstStyle/>
          <a:p>
            <a:r>
              <a:rPr lang="zh-CN" altLang="en-US" b="0" i="0" dirty="0">
                <a:solidFill>
                  <a:srgbClr val="121212"/>
                </a:solidFill>
                <a:effectLst/>
                <a:latin typeface="-apple-system"/>
              </a:rPr>
              <a:t>前期我试着对数据进行解析并可视化， 图的左侧是一个样例数据，能看出来，</a:t>
            </a:r>
            <a:r>
              <a:rPr lang="zh-CN" altLang="en-US" dirty="0">
                <a:solidFill>
                  <a:srgbClr val="121212"/>
                </a:solidFill>
                <a:latin typeface="-apple-system"/>
              </a:rPr>
              <a:t>这是</a:t>
            </a:r>
            <a:r>
              <a:rPr lang="zh-CN" altLang="en-US" b="0" i="0" dirty="0">
                <a:solidFill>
                  <a:srgbClr val="121212"/>
                </a:solidFill>
                <a:effectLst/>
                <a:latin typeface="-apple-system"/>
              </a:rPr>
              <a:t>一个</a:t>
            </a:r>
            <a:r>
              <a:rPr lang="en-US" altLang="zh-CN" b="0" i="0" dirty="0">
                <a:solidFill>
                  <a:srgbClr val="121212"/>
                </a:solidFill>
                <a:effectLst/>
                <a:latin typeface="-apple-system"/>
              </a:rPr>
              <a:t>79</a:t>
            </a:r>
            <a:r>
              <a:rPr lang="zh-CN" altLang="en-US" b="0" i="0" dirty="0">
                <a:solidFill>
                  <a:srgbClr val="121212"/>
                </a:solidFill>
                <a:effectLst/>
                <a:latin typeface="-apple-system"/>
              </a:rPr>
              <a:t>维的图片，我对其中一个切片数据进行了可视化，放在了右侧，这样更加直观。</a:t>
            </a:r>
            <a:endParaRPr lang="zh-CN" altLang="en-US" dirty="0"/>
          </a:p>
        </p:txBody>
      </p:sp>
    </p:spTree>
    <p:extLst>
      <p:ext uri="{BB962C8B-B14F-4D97-AF65-F5344CB8AC3E}">
        <p14:creationId xmlns:p14="http://schemas.microsoft.com/office/powerpoint/2010/main" val="273565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to="" calcmode="lin" valueType="num">
                                      <p:cBhvr>
                                        <p:cTn id="7" dur="1" fill="hold"/>
                                        <p:tgtEl>
                                          <p:spTgt spid="3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theme/theme1.xml><?xml version="1.0" encoding="utf-8"?>
<a:theme xmlns:a="http://schemas.openxmlformats.org/drawingml/2006/main" name="Office 主题​​">
  <a:themeElements>
    <a:clrScheme name="Corden">
      <a:dk1>
        <a:srgbClr val="000000"/>
      </a:dk1>
      <a:lt1>
        <a:srgbClr val="FFFFFF"/>
      </a:lt1>
      <a:dk2>
        <a:srgbClr val="44546A"/>
      </a:dk2>
      <a:lt2>
        <a:srgbClr val="E7E6E6"/>
      </a:lt2>
      <a:accent1>
        <a:srgbClr val="6A85B6"/>
      </a:accent1>
      <a:accent2>
        <a:srgbClr val="BAC8E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716</Words>
  <Application>Microsoft Office PowerPoint</Application>
  <PresentationFormat>宽屏</PresentationFormat>
  <Paragraphs>79</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-apple-system</vt:lpstr>
      <vt:lpstr>Source Han Sans SC</vt:lpstr>
      <vt:lpstr>等线</vt:lpstr>
      <vt:lpstr>等线 Light</vt:lpstr>
      <vt:lpstr>思源黑体 CN Bold</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591621064@qq.com</cp:lastModifiedBy>
  <cp:revision>28</cp:revision>
  <dcterms:created xsi:type="dcterms:W3CDTF">2020-12-01T09:49:00Z</dcterms:created>
  <dcterms:modified xsi:type="dcterms:W3CDTF">2020-12-24T17:05:55Z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