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415" r:id="rId4"/>
    <p:sldId id="416" r:id="rId5"/>
    <p:sldId id="417" r:id="rId6"/>
    <p:sldId id="418" r:id="rId7"/>
    <p:sldId id="421" r:id="rId8"/>
    <p:sldId id="419" r:id="rId9"/>
    <p:sldId id="565" r:id="rId10"/>
    <p:sldId id="427" r:id="rId11"/>
    <p:sldId id="429" r:id="rId12"/>
    <p:sldId id="432" r:id="rId13"/>
    <p:sldId id="433" r:id="rId14"/>
    <p:sldId id="434" r:id="rId15"/>
    <p:sldId id="436" r:id="rId16"/>
    <p:sldId id="437" r:id="rId17"/>
    <p:sldId id="439" r:id="rId18"/>
    <p:sldId id="440" r:id="rId19"/>
    <p:sldId id="441" r:id="rId20"/>
    <p:sldId id="444" r:id="rId21"/>
    <p:sldId id="258" r:id="rId22"/>
    <p:sldId id="457" r:id="rId23"/>
    <p:sldId id="456" r:id="rId24"/>
    <p:sldId id="260" r:id="rId25"/>
    <p:sldId id="447" r:id="rId26"/>
    <p:sldId id="448" r:id="rId27"/>
    <p:sldId id="454" r:id="rId28"/>
    <p:sldId id="458" r:id="rId29"/>
    <p:sldId id="265" r:id="rId30"/>
    <p:sldId id="608" r:id="rId31"/>
    <p:sldId id="586" r:id="rId32"/>
    <p:sldId id="587" r:id="rId33"/>
    <p:sldId id="468" r:id="rId34"/>
    <p:sldId id="609" r:id="rId35"/>
    <p:sldId id="588" r:id="rId36"/>
    <p:sldId id="266" r:id="rId37"/>
    <p:sldId id="589" r:id="rId38"/>
    <p:sldId id="469" r:id="rId39"/>
    <p:sldId id="594" r:id="rId40"/>
    <p:sldId id="590" r:id="rId41"/>
    <p:sldId id="591" r:id="rId42"/>
    <p:sldId id="267" r:id="rId43"/>
    <p:sldId id="592" r:id="rId44"/>
    <p:sldId id="470" r:id="rId45"/>
    <p:sldId id="593" r:id="rId46"/>
    <p:sldId id="471" r:id="rId47"/>
    <p:sldId id="618" r:id="rId48"/>
    <p:sldId id="596" r:id="rId49"/>
    <p:sldId id="597" r:id="rId50"/>
    <p:sldId id="472" r:id="rId51"/>
    <p:sldId id="598" r:id="rId52"/>
    <p:sldId id="599" r:id="rId53"/>
    <p:sldId id="601" r:id="rId54"/>
    <p:sldId id="473" r:id="rId55"/>
    <p:sldId id="619" r:id="rId56"/>
    <p:sldId id="602" r:id="rId57"/>
    <p:sldId id="603" r:id="rId58"/>
    <p:sldId id="604" r:id="rId59"/>
    <p:sldId id="605" r:id="rId60"/>
    <p:sldId id="474" r:id="rId61"/>
    <p:sldId id="606" r:id="rId62"/>
    <p:sldId id="607" r:id="rId63"/>
    <p:sldId id="269" r:id="rId64"/>
    <p:sldId id="475" r:id="rId65"/>
    <p:sldId id="270" r:id="rId66"/>
    <p:sldId id="476" r:id="rId67"/>
    <p:sldId id="451" r:id="rId68"/>
    <p:sldId id="478" r:id="rId69"/>
    <p:sldId id="479" r:id="rId70"/>
    <p:sldId id="480" r:id="rId71"/>
    <p:sldId id="572" r:id="rId72"/>
    <p:sldId id="477" r:id="rId73"/>
    <p:sldId id="566" r:id="rId74"/>
    <p:sldId id="567" r:id="rId75"/>
    <p:sldId id="568" r:id="rId76"/>
    <p:sldId id="569" r:id="rId77"/>
    <p:sldId id="570" r:id="rId78"/>
    <p:sldId id="571" r:id="rId79"/>
    <p:sldId id="482" r:id="rId80"/>
    <p:sldId id="573" r:id="rId81"/>
    <p:sldId id="481" r:id="rId82"/>
    <p:sldId id="484" r:id="rId83"/>
    <p:sldId id="483" r:id="rId84"/>
    <p:sldId id="485" r:id="rId85"/>
    <p:sldId id="271" r:id="rId86"/>
    <p:sldId id="576" r:id="rId87"/>
    <p:sldId id="272" r:id="rId88"/>
    <p:sldId id="486" r:id="rId89"/>
    <p:sldId id="487" r:id="rId90"/>
    <p:sldId id="273" r:id="rId91"/>
    <p:sldId id="575" r:id="rId92"/>
    <p:sldId id="274" r:id="rId93"/>
    <p:sldId id="488" r:id="rId94"/>
    <p:sldId id="489" r:id="rId95"/>
    <p:sldId id="275" r:id="rId96"/>
    <p:sldId id="577" r:id="rId97"/>
    <p:sldId id="276" r:id="rId98"/>
    <p:sldId id="490" r:id="rId99"/>
    <p:sldId id="277" r:id="rId100"/>
    <p:sldId id="278" r:id="rId101"/>
    <p:sldId id="491" r:id="rId102"/>
    <p:sldId id="492" r:id="rId103"/>
    <p:sldId id="610" r:id="rId104"/>
    <p:sldId id="497" r:id="rId105"/>
    <p:sldId id="494" r:id="rId106"/>
    <p:sldId id="279" r:id="rId107"/>
    <p:sldId id="498" r:id="rId108"/>
    <p:sldId id="280" r:id="rId109"/>
    <p:sldId id="499" r:id="rId110"/>
    <p:sldId id="281" r:id="rId111"/>
    <p:sldId id="500" r:id="rId112"/>
    <p:sldId id="282" r:id="rId113"/>
    <p:sldId id="502" r:id="rId114"/>
    <p:sldId id="283" r:id="rId115"/>
    <p:sldId id="501" r:id="rId116"/>
    <p:sldId id="284" r:id="rId117"/>
    <p:sldId id="503" r:id="rId118"/>
    <p:sldId id="505" r:id="rId119"/>
    <p:sldId id="285" r:id="rId120"/>
    <p:sldId id="506" r:id="rId121"/>
    <p:sldId id="286" r:id="rId122"/>
    <p:sldId id="287" r:id="rId123"/>
    <p:sldId id="507" r:id="rId124"/>
    <p:sldId id="288" r:id="rId125"/>
    <p:sldId id="508" r:id="rId126"/>
    <p:sldId id="289" r:id="rId127"/>
    <p:sldId id="509" r:id="rId128"/>
    <p:sldId id="290" r:id="rId129"/>
    <p:sldId id="510" r:id="rId130"/>
    <p:sldId id="511" r:id="rId131"/>
    <p:sldId id="513" r:id="rId132"/>
    <p:sldId id="512" r:id="rId133"/>
    <p:sldId id="291" r:id="rId134"/>
    <p:sldId id="514" r:id="rId135"/>
    <p:sldId id="515" r:id="rId136"/>
    <p:sldId id="516" r:id="rId137"/>
    <p:sldId id="292" r:id="rId138"/>
    <p:sldId id="578" r:id="rId139"/>
    <p:sldId id="293" r:id="rId140"/>
    <p:sldId id="517" r:id="rId141"/>
    <p:sldId id="294" r:id="rId142"/>
    <p:sldId id="580" r:id="rId143"/>
    <p:sldId id="295" r:id="rId144"/>
    <p:sldId id="520" r:id="rId145"/>
    <p:sldId id="296" r:id="rId146"/>
    <p:sldId id="297" r:id="rId147"/>
    <p:sldId id="298" r:id="rId148"/>
    <p:sldId id="299" r:id="rId149"/>
    <p:sldId id="521" r:id="rId150"/>
    <p:sldId id="300" r:id="rId151"/>
    <p:sldId id="519" r:id="rId152"/>
    <p:sldId id="522" r:id="rId153"/>
    <p:sldId id="302" r:id="rId154"/>
    <p:sldId id="303" r:id="rId155"/>
    <p:sldId id="304" r:id="rId156"/>
    <p:sldId id="611" r:id="rId157"/>
    <p:sldId id="524" r:id="rId158"/>
    <p:sldId id="612" r:id="rId159"/>
    <p:sldId id="306" r:id="rId160"/>
    <p:sldId id="582" r:id="rId161"/>
    <p:sldId id="307" r:id="rId162"/>
    <p:sldId id="525" r:id="rId163"/>
    <p:sldId id="526" r:id="rId164"/>
    <p:sldId id="613" r:id="rId165"/>
    <p:sldId id="527" r:id="rId166"/>
    <p:sldId id="542" r:id="rId167"/>
    <p:sldId id="615" r:id="rId168"/>
    <p:sldId id="528" r:id="rId169"/>
    <p:sldId id="614" r:id="rId170"/>
    <p:sldId id="529" r:id="rId171"/>
    <p:sldId id="544" r:id="rId172"/>
    <p:sldId id="530" r:id="rId173"/>
    <p:sldId id="531" r:id="rId174"/>
    <p:sldId id="545" r:id="rId175"/>
    <p:sldId id="532" r:id="rId176"/>
    <p:sldId id="546" r:id="rId177"/>
    <p:sldId id="547" r:id="rId178"/>
    <p:sldId id="533" r:id="rId179"/>
    <p:sldId id="534" r:id="rId180"/>
    <p:sldId id="548" r:id="rId181"/>
    <p:sldId id="535" r:id="rId182"/>
    <p:sldId id="616" r:id="rId183"/>
    <p:sldId id="549" r:id="rId184"/>
    <p:sldId id="536" r:id="rId185"/>
    <p:sldId id="585" r:id="rId186"/>
    <p:sldId id="537" r:id="rId187"/>
    <p:sldId id="538" r:id="rId188"/>
    <p:sldId id="550" r:id="rId189"/>
    <p:sldId id="539" r:id="rId190"/>
    <p:sldId id="540" r:id="rId191"/>
    <p:sldId id="551" r:id="rId192"/>
    <p:sldId id="555" r:id="rId193"/>
    <p:sldId id="556" r:id="rId194"/>
    <p:sldId id="557" r:id="rId195"/>
    <p:sldId id="558" r:id="rId196"/>
    <p:sldId id="559" r:id="rId197"/>
    <p:sldId id="560" r:id="rId198"/>
    <p:sldId id="561" r:id="rId199"/>
    <p:sldId id="541" r:id="rId200"/>
    <p:sldId id="617" r:id="rId2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4DF4-20A0-4328-B3A8-E896EF8AF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9DFF0-EF46-4C7C-B620-5BDCF9CF2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800D-51AA-4012-9BC3-A4ACFF2F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1FA9-3CED-441B-848C-0679562F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8773E-624B-4B74-9828-7180CDE1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D33D-D49A-4AF3-AFAE-9ACB4D76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05160-D807-4DED-9729-FDC48EC6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84C2-C46E-49EE-A176-FDB53B68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25AB-1536-4CB6-8081-8E428A9B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4E44-5C58-4C24-B9FC-E4F08DAD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3DD6F-B517-43AA-8729-A9CDC9C46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5790D-A239-4776-A4AD-C1CE9E1D2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0380-F69E-464E-ACA1-442EB9EB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F658-4DE8-4E56-84F2-1C20923A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58F7-3389-4127-8600-76AE634C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1AE0-0554-42AC-87B4-55893BAF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D578-24C2-4333-B2ED-010F9BA6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171E-EDF8-4562-88EA-223FDA50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FD3C-A1E5-4B01-BBAB-6FF19F4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52CE-9ADE-4F37-A325-BC11AEF5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1D95-3A79-498C-A5A4-F01E6DC0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5F11-E19C-43E5-9592-15A5B20B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E340-26FD-443C-80B3-DE57AEA2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EA91-CE52-4991-8810-094696D5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5997-B90A-4A87-B5B0-B5FB2478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40EF-F269-4C5D-81A0-5FB04D8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D2F5-DCA9-427D-B437-D488AB21C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B6EF-E770-4D57-96DA-AF41FBD77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0F21C-4E8B-4676-9613-9B29A4A8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D9037-B085-46BC-94CA-0F7B5AAD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2C8EF-59C7-4E86-90A4-DBB354B3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E2AC-47C5-4C2A-891D-69C09E9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09D4-1D6C-4461-8193-F3B3F397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AC86A-5E89-43CF-A28B-3A47CED8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084D9-CD64-4F11-8021-4DACD820D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D5092-F504-48F7-BA1A-CB2CF0427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2227D-B41F-4610-9ADF-E30938D0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927B8-B95B-41E6-9A72-4FDDD356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C2A88-51A1-415F-A1EF-2404BA33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D57-A861-48E2-B542-1203F3D8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42F5D-AE37-4035-9B34-3C982CCF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41B9F-51F6-4A8F-B413-8BCC58D1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E6636-FE44-43F9-AAAF-54E7FEA2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5C077-0BBC-4F63-A688-A43E4C27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B110A-622A-4D09-B572-C2661A16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0364-164B-4E2E-B0C1-B421D0C3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8452-D2DB-4F50-8CC7-14F2DDDC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C1CB-8612-4C54-9370-2419A33E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8CF6-71E7-4F8E-8225-D0CA542A2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5C4E0-6BD2-44C5-9E6C-FBF6B9A5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92AAA-FD43-41E2-94BD-9C7D8B32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031C3-89D2-4DB5-8CB3-82B4F87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08AE-9FEE-40EB-A548-4FB81824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F5238-DFD9-42E6-88D2-7BE8529CB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CCF3F-5140-45C6-A763-C9830EC8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9878-F7E1-4AFC-AB2E-4E03320D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2AC7-7272-423A-AED7-E289260F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0848-E88C-4885-9B44-6B0AACF2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D49A2-78B0-4A6F-9D0C-38BBE3BA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C0F7-E580-445B-B4E2-BCA901C1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F74D-4DE3-4C87-99EC-C67DAB109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4FE6-9AC4-40AA-800A-4FDF09B729B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079F-6AC6-47D4-928B-A4A1A82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F0D4-F666-4965-8DD5-97B7F2022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149"/>
            <a:ext cx="9144000" cy="2387600"/>
          </a:xfrm>
        </p:spPr>
        <p:txBody>
          <a:bodyPr/>
          <a:lstStyle/>
          <a:p>
            <a:r>
              <a:rPr lang="en-US" dirty="0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823"/>
            <a:ext cx="9144000" cy="2278645"/>
          </a:xfrm>
        </p:spPr>
        <p:txBody>
          <a:bodyPr>
            <a:normAutofit/>
          </a:bodyPr>
          <a:lstStyle/>
          <a:p>
            <a:r>
              <a:rPr lang="en-US" b="1" dirty="0"/>
              <a:t>Fall 2020: “Programming Fundamentals and RNA-Seq analysis”</a:t>
            </a:r>
          </a:p>
          <a:p>
            <a:endParaRPr lang="en-US" dirty="0"/>
          </a:p>
          <a:p>
            <a:r>
              <a:rPr lang="en-US" dirty="0"/>
              <a:t>Week 3: The </a:t>
            </a:r>
            <a:r>
              <a:rPr lang="en-US" dirty="0" err="1"/>
              <a:t>Tidyverse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3547363" y="503312"/>
            <a:ext cx="509727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</p:spTree>
    <p:extLst>
      <p:ext uri="{BB962C8B-B14F-4D97-AF65-F5344CB8AC3E}">
        <p14:creationId xmlns:p14="http://schemas.microsoft.com/office/powerpoint/2010/main" val="19126112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F54C38-B037-4C33-9C04-EFB448BCB34E}"/>
              </a:ext>
            </a:extLst>
          </p:cNvPr>
          <p:cNvSpPr/>
          <p:nvPr/>
        </p:nvSpPr>
        <p:spPr>
          <a:xfrm>
            <a:off x="2793534" y="3681226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786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F54C38-B037-4C33-9C04-EFB448BCB34E}"/>
              </a:ext>
            </a:extLst>
          </p:cNvPr>
          <p:cNvSpPr/>
          <p:nvPr/>
        </p:nvSpPr>
        <p:spPr>
          <a:xfrm>
            <a:off x="2652319" y="845747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02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54050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eek_three_lecture_code_files/figure-pptx/unnamed-chunk-18-1.png">
            <a:extLst>
              <a:ext uri="{FF2B5EF4-FFF2-40B4-BE49-F238E27FC236}">
                <a16:creationId xmlns:a16="http://schemas.microsoft.com/office/drawing/2014/main" id="{6ECB762F-7A37-43EB-8FB0-C6AD8AD9327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25961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E342CD-35CF-474D-83C6-7057657367A6}"/>
              </a:ext>
            </a:extLst>
          </p:cNvPr>
          <p:cNvSpPr/>
          <p:nvPr/>
        </p:nvSpPr>
        <p:spPr>
          <a:xfrm>
            <a:off x="2933701" y="3078760"/>
            <a:ext cx="245728" cy="1224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807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Changing the y-axis label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Changing the y-axis label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97349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5B7A14-EB81-486B-BB45-3D57909CBC7D}"/>
              </a:ext>
            </a:extLst>
          </p:cNvPr>
          <p:cNvSpPr/>
          <p:nvPr/>
        </p:nvSpPr>
        <p:spPr>
          <a:xfrm rot="5400000">
            <a:off x="4242384" y="713065"/>
            <a:ext cx="245728" cy="1224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7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758B3-819B-4399-9CE7-301DDD6DA418}"/>
              </a:ext>
            </a:extLst>
          </p:cNvPr>
          <p:cNvSpPr/>
          <p:nvPr/>
        </p:nvSpPr>
        <p:spPr>
          <a:xfrm>
            <a:off x="1266738" y="3446732"/>
            <a:ext cx="1249959" cy="122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7206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Adding a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Adding a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53184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C49A5F-3DAD-4DBB-BBA3-92A6C844D4DB}"/>
              </a:ext>
            </a:extLst>
          </p:cNvPr>
          <p:cNvSpPr/>
          <p:nvPr/>
        </p:nvSpPr>
        <p:spPr>
          <a:xfrm rot="5400000">
            <a:off x="4353884" y="889235"/>
            <a:ext cx="3842161" cy="583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26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changing the overall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changing the overall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184491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F4CB6F-FBE7-4B18-B59F-BA609016515D}"/>
              </a:ext>
            </a:extLst>
          </p:cNvPr>
          <p:cNvSpPr/>
          <p:nvPr/>
        </p:nvSpPr>
        <p:spPr>
          <a:xfrm rot="5400000">
            <a:off x="3095535" y="2499922"/>
            <a:ext cx="3649213" cy="2642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757E4-0C0E-4B8B-B391-965FF82B5C24}"/>
              </a:ext>
            </a:extLst>
          </p:cNvPr>
          <p:cNvSpPr/>
          <p:nvPr/>
        </p:nvSpPr>
        <p:spPr>
          <a:xfrm rot="5400000">
            <a:off x="7055839" y="3851249"/>
            <a:ext cx="1090569" cy="2498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63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</a:t>
            </a:r>
            <a:r>
              <a:rPr lang="en-US" b="1" dirty="0"/>
              <a:t>fill</a:t>
            </a:r>
            <a:r>
              <a:rPr lang="en-US" dirty="0"/>
              <a:t> aesthetic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96954" y="1825625"/>
            <a:ext cx="12988954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31101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</a:t>
            </a:r>
            <a:r>
              <a:rPr lang="en-US" b="1" dirty="0"/>
              <a:t>fill</a:t>
            </a:r>
            <a:r>
              <a:rPr lang="en-US" dirty="0"/>
              <a:t> aesthetic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7563" y="1825625"/>
            <a:ext cx="12893879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758B3-819B-4399-9CE7-301DDD6DA418}"/>
              </a:ext>
            </a:extLst>
          </p:cNvPr>
          <p:cNvSpPr/>
          <p:nvPr/>
        </p:nvSpPr>
        <p:spPr>
          <a:xfrm>
            <a:off x="1266738" y="3446732"/>
            <a:ext cx="1249959" cy="122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31392-8166-440F-8155-7D2B0A7AB23B}"/>
              </a:ext>
            </a:extLst>
          </p:cNvPr>
          <p:cNvSpPr/>
          <p:nvPr/>
        </p:nvSpPr>
        <p:spPr>
          <a:xfrm>
            <a:off x="4979565" y="2441051"/>
            <a:ext cx="1194731" cy="120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9901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40115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4CFE92-61E7-43EE-BD0E-9B5B6A3F366F}"/>
              </a:ext>
            </a:extLst>
          </p:cNvPr>
          <p:cNvSpPr/>
          <p:nvPr/>
        </p:nvSpPr>
        <p:spPr>
          <a:xfrm rot="5400000">
            <a:off x="5609439" y="5729681"/>
            <a:ext cx="448810" cy="52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Remove the x-axis label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20117" y="1825625"/>
            <a:ext cx="12712117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Remove the x-axis label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20117" y="1825625"/>
            <a:ext cx="12712117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 +</a:t>
            </a:r>
            <a:br>
              <a:rPr lang="en-US" sz="1800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lang="en-US" sz="1800" dirty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0676232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A4758F-1CBD-40BA-8B29-47FBF82FE461}"/>
              </a:ext>
            </a:extLst>
          </p:cNvPr>
          <p:cNvSpPr/>
          <p:nvPr/>
        </p:nvSpPr>
        <p:spPr>
          <a:xfrm rot="5400000">
            <a:off x="8403844" y="3474267"/>
            <a:ext cx="899721" cy="809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88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Theme: </a:t>
            </a:r>
            <a:r>
              <a:rPr lang="en-US" dirty="0"/>
              <a:t>removing a legend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7229" y="1825625"/>
            <a:ext cx="12779229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Theme: </a:t>
            </a:r>
            <a:r>
              <a:rPr lang="en-US" dirty="0"/>
              <a:t>removing a legend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7229" y="1825625"/>
            <a:ext cx="12779229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809205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D47332-A19E-4D14-B696-6E4FAD353EA4}"/>
              </a:ext>
            </a:extLst>
          </p:cNvPr>
          <p:cNvSpPr/>
          <p:nvPr/>
        </p:nvSpPr>
        <p:spPr>
          <a:xfrm rot="5400000">
            <a:off x="6234010" y="2878415"/>
            <a:ext cx="142030" cy="5828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758B3-819B-4399-9CE7-301DDD6DA418}"/>
              </a:ext>
            </a:extLst>
          </p:cNvPr>
          <p:cNvSpPr/>
          <p:nvPr/>
        </p:nvSpPr>
        <p:spPr>
          <a:xfrm>
            <a:off x="1266738" y="3446732"/>
            <a:ext cx="1249959" cy="122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31392-8166-440F-8155-7D2B0A7AB23B}"/>
              </a:ext>
            </a:extLst>
          </p:cNvPr>
          <p:cNvSpPr/>
          <p:nvPr/>
        </p:nvSpPr>
        <p:spPr>
          <a:xfrm>
            <a:off x="4979565" y="2441051"/>
            <a:ext cx="1194731" cy="120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D6ECE-FB18-4F21-A5BE-25979F483DCC}"/>
              </a:ext>
            </a:extLst>
          </p:cNvPr>
          <p:cNvSpPr/>
          <p:nvPr/>
        </p:nvSpPr>
        <p:spPr>
          <a:xfrm>
            <a:off x="6882382" y="2118219"/>
            <a:ext cx="1291903" cy="1302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197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D47332-A19E-4D14-B696-6E4FAD353EA4}"/>
              </a:ext>
            </a:extLst>
          </p:cNvPr>
          <p:cNvSpPr/>
          <p:nvPr/>
        </p:nvSpPr>
        <p:spPr>
          <a:xfrm rot="5400000">
            <a:off x="6234010" y="2878415"/>
            <a:ext cx="142030" cy="5828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C5C85-4AD0-4461-8781-9CE009E2887A}"/>
              </a:ext>
            </a:extLst>
          </p:cNvPr>
          <p:cNvSpPr/>
          <p:nvPr/>
        </p:nvSpPr>
        <p:spPr>
          <a:xfrm rot="5400000">
            <a:off x="1234929" y="3605055"/>
            <a:ext cx="3815592" cy="418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777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F54C38-B037-4C33-9C04-EFB448BCB34E}"/>
              </a:ext>
            </a:extLst>
          </p:cNvPr>
          <p:cNvSpPr/>
          <p:nvPr/>
        </p:nvSpPr>
        <p:spPr>
          <a:xfrm>
            <a:off x="2652319" y="845747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779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0ABAC-CE53-4582-B769-1E7E849F8792}"/>
              </a:ext>
            </a:extLst>
          </p:cNvPr>
          <p:cNvSpPr/>
          <p:nvPr/>
        </p:nvSpPr>
        <p:spPr>
          <a:xfrm>
            <a:off x="2652319" y="1617320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9439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Coordinates: </a:t>
            </a:r>
            <a:r>
              <a:rPr lang="en-US" dirty="0"/>
              <a:t>adjusting the y-axis scale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30510" y="1825625"/>
            <a:ext cx="1302251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Coordinates: </a:t>
            </a:r>
            <a:r>
              <a:rPr lang="en-US" dirty="0"/>
              <a:t>adjusting the y-axis scale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30510" y="1825625"/>
            <a:ext cx="1302251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090142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Coordinates: </a:t>
            </a:r>
            <a:r>
              <a:rPr lang="en-US" dirty="0"/>
              <a:t>adjusting the y-axis scale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30510" y="1825625"/>
            <a:ext cx="1302251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438A63-867E-402E-BEAE-4137A1893715}"/>
              </a:ext>
            </a:extLst>
          </p:cNvPr>
          <p:cNvSpPr/>
          <p:nvPr/>
        </p:nvSpPr>
        <p:spPr>
          <a:xfrm rot="10800000">
            <a:off x="3290232" y="3574855"/>
            <a:ext cx="2598839" cy="300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2335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Coordinates: </a:t>
            </a:r>
            <a:r>
              <a:rPr lang="en-US" dirty="0"/>
              <a:t>adjusting the y-axis scale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30510" y="1825625"/>
            <a:ext cx="1302251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438A63-867E-402E-BEAE-4137A1893715}"/>
              </a:ext>
            </a:extLst>
          </p:cNvPr>
          <p:cNvSpPr/>
          <p:nvPr/>
        </p:nvSpPr>
        <p:spPr>
          <a:xfrm rot="10800000">
            <a:off x="6023294" y="3566464"/>
            <a:ext cx="2390864" cy="300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831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A906F1-81A6-491E-8AAE-835FC928E9B1}"/>
              </a:ext>
            </a:extLst>
          </p:cNvPr>
          <p:cNvSpPr/>
          <p:nvPr/>
        </p:nvSpPr>
        <p:spPr>
          <a:xfrm rot="10800000">
            <a:off x="4731389" y="5898602"/>
            <a:ext cx="3187818" cy="222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379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Coordinates</a:t>
            </a:r>
            <a:r>
              <a:rPr lang="en-US" dirty="0"/>
              <a:t>: adjust the x-axis text labels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22122" y="1825625"/>
            <a:ext cx="13014121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Tidyverse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90246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Coordinates</a:t>
            </a:r>
            <a:r>
              <a:rPr lang="en-US" dirty="0"/>
              <a:t>: adjust the x-axis text labels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22122" y="1825625"/>
            <a:ext cx="13014121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800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9781243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513B6F-3889-41FC-A97B-94670CB8F3BC}"/>
              </a:ext>
            </a:extLst>
          </p:cNvPr>
          <p:cNvSpPr/>
          <p:nvPr/>
        </p:nvSpPr>
        <p:spPr>
          <a:xfrm rot="10800000">
            <a:off x="4731389" y="5898602"/>
            <a:ext cx="3187818" cy="222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CFB85-F1B5-415D-BBF0-29681048E2CB}"/>
              </a:ext>
            </a:extLst>
          </p:cNvPr>
          <p:cNvSpPr/>
          <p:nvPr/>
        </p:nvSpPr>
        <p:spPr>
          <a:xfrm rot="16200000">
            <a:off x="1169743" y="3676050"/>
            <a:ext cx="4063511" cy="381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C7A639-9BCB-44D7-B64C-0D15AA6932EA}"/>
              </a:ext>
            </a:extLst>
          </p:cNvPr>
          <p:cNvSpPr/>
          <p:nvPr/>
        </p:nvSpPr>
        <p:spPr>
          <a:xfrm>
            <a:off x="3392296" y="1546697"/>
            <a:ext cx="3318898" cy="381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1107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Theme: </a:t>
            </a:r>
            <a:r>
              <a:rPr lang="en-US" dirty="0"/>
              <a:t>Setting the font size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800" dirty="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Theme: </a:t>
            </a:r>
            <a:r>
              <a:rPr lang="en-US" dirty="0"/>
              <a:t>Setting the font size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800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7696608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err="1"/>
              <a:t>ggplots</a:t>
            </a:r>
            <a:r>
              <a:rPr lang="en-US" dirty="0"/>
              <a:t> to a variable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65272" y="1825625"/>
            <a:ext cx="13257272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600" dirty="0" err="1">
                <a:latin typeface="Courier"/>
              </a:rPr>
              <a:t>my_figure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pct_surv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600" dirty="0"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600" dirty="0">
                <a:latin typeface="Courier"/>
              </a:rPr>
              <a:t> Sex,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pct_sex_survive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600" dirty="0">
                <a:latin typeface="Courier"/>
              </a:rPr>
              <a:t> Sex))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600" dirty="0">
                <a:latin typeface="Courier"/>
              </a:rPr>
              <a:t>),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600" dirty="0">
                <a:latin typeface="Courier"/>
              </a:rPr>
              <a:t>))</a:t>
            </a:r>
            <a:br>
              <a:rPr sz="2400" dirty="0"/>
            </a:br>
            <a:r>
              <a:rPr sz="1600" dirty="0" err="1">
                <a:latin typeface="Courier"/>
              </a:rPr>
              <a:t>my_figure</a:t>
            </a:r>
            <a:endParaRPr sz="1600" dirty="0">
              <a:latin typeface="Courier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 plot with </a:t>
            </a:r>
            <a:r>
              <a:rPr lang="en-US" dirty="0" err="1"/>
              <a:t>ggsave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5123" y="1945266"/>
            <a:ext cx="12473299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plot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my_figure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7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4.5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88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0D7F6-524C-4B9E-ABB6-5E7B1A6C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355"/>
            <a:ext cx="12192000" cy="59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8212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All together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2388" y="1842432"/>
            <a:ext cx="12636381" cy="4844651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lang="en-US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7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4.5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 together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19499" y="2141537"/>
            <a:ext cx="13311499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4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4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4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Read the data into a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tibble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400" dirty="0">
                <a:latin typeface="Courier"/>
              </a:rPr>
              <a:t>(Age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Only keep passengers with known Age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(Survived, Sex)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Only keep the Survived and Sex columns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400" dirty="0">
                <a:latin typeface="Courier"/>
              </a:rPr>
              <a:t>(Sex, Survived)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Group by Sex and then Survived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400" dirty="0">
                <a:latin typeface="Courier"/>
              </a:rPr>
              <a:t>())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Count the number of passengers in these groups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num_sex_survive</a:t>
            </a:r>
            <a:r>
              <a:rPr sz="1400" dirty="0">
                <a:solidFill>
                  <a:srgbClr val="666666"/>
                </a:solidFill>
                <a:latin typeface="Courier"/>
              </a:rPr>
              <a:t>/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num_sex_survive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*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Calculate the percent surviving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400" dirty="0">
                <a:latin typeface="Courier"/>
              </a:rPr>
              <a:t>(Survived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Only keep the surviving passengers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400" dirty="0">
                <a:latin typeface="Courier"/>
              </a:rPr>
              <a:t>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400" dirty="0">
                <a:latin typeface="Courier"/>
              </a:rPr>
              <a:t> Sex,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pct_sex_survive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400" dirty="0">
                <a:latin typeface="Courier"/>
              </a:rPr>
              <a:t> Sex))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Build the data and aesthetic layers 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Build the geometric layer as a bar plot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Make a Y axis label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Add a title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Increase the font size and set a nice theme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Remove the X axis label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Remove the legend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Set Y axis limits and remove the expansion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400" dirty="0">
                <a:latin typeface="Courier"/>
              </a:rPr>
              <a:t>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Capitalize the X axis Sex labels 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"my_fig.png"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7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4.5</a:t>
            </a:r>
            <a:r>
              <a:rPr sz="14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26751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DFFF5-20BE-42CA-ACCA-4E16B281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activity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F9B07-3D95-4CDA-9112-B7CDE4606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68584055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Does Fare predict Survival?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87104" y="1844675"/>
            <a:ext cx="12979080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Survived is being treated as a continuous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Read the data into a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tibble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(Survived)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Survived is being treated as a continuous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Read the data into a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tibble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891 x 1
##    Survived
##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 1        0
##  2        1
##  3        1
##  4        1
##  5        0
##  6        0
##  7        0
##  8        0
##  9        1
## 10        1
## # ... with 881 more rows</a:t>
            </a:r>
          </a:p>
        </p:txBody>
      </p:sp>
    </p:spTree>
    <p:extLst>
      <p:ext uri="{BB962C8B-B14F-4D97-AF65-F5344CB8AC3E}">
        <p14:creationId xmlns:p14="http://schemas.microsoft.com/office/powerpoint/2010/main" val="328459803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Factorizing Survived to make it discrete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0727" y="1825625"/>
            <a:ext cx="11714527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Factorizing Survived to make it discrete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0727" y="1825625"/>
            <a:ext cx="11714527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</a:p>
        </p:txBody>
      </p:sp>
    </p:spTree>
    <p:extLst>
      <p:ext uri="{BB962C8B-B14F-4D97-AF65-F5344CB8AC3E}">
        <p14:creationId xmlns:p14="http://schemas.microsoft.com/office/powerpoint/2010/main" val="270383312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965F9-7F8E-4D98-A897-7C51DED7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87953"/>
            <a:ext cx="11126753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588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factor labels to improve readability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0727" y="1825625"/>
            <a:ext cx="11714527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</a:p>
        </p:txBody>
      </p:sp>
    </p:spTree>
    <p:extLst>
      <p:ext uri="{BB962C8B-B14F-4D97-AF65-F5344CB8AC3E}">
        <p14:creationId xmlns:p14="http://schemas.microsoft.com/office/powerpoint/2010/main" val="312090980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 factor labels to improve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70020" y="1825625"/>
            <a:ext cx="11823819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 the</a:t>
            </a:r>
            <a:r>
              <a:rPr lang="en-US" dirty="0"/>
              <a:t> </a:t>
            </a:r>
            <a:r>
              <a:rPr dirty="0"/>
              <a:t>geometry</a:t>
            </a:r>
            <a:r>
              <a:rPr lang="en-US" dirty="0"/>
              <a:t>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5"/>
            <a:ext cx="11966196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 the</a:t>
            </a:r>
            <a:r>
              <a:rPr lang="en-US" dirty="0"/>
              <a:t> </a:t>
            </a:r>
            <a:r>
              <a:rPr dirty="0"/>
              <a:t>geometry</a:t>
            </a:r>
            <a:r>
              <a:rPr lang="en-US" dirty="0"/>
              <a:t>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5"/>
            <a:ext cx="11966196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22671424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A87070-3246-426D-891B-AC110EAAB8B4}"/>
              </a:ext>
            </a:extLst>
          </p:cNvPr>
          <p:cNvSpPr/>
          <p:nvPr/>
        </p:nvSpPr>
        <p:spPr>
          <a:xfrm>
            <a:off x="2776756" y="1526796"/>
            <a:ext cx="645952" cy="4353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913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0ABAC-CE53-4582-B769-1E7E849F8792}"/>
              </a:ext>
            </a:extLst>
          </p:cNvPr>
          <p:cNvSpPr/>
          <p:nvPr/>
        </p:nvSpPr>
        <p:spPr>
          <a:xfrm>
            <a:off x="2652319" y="1617320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0927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Coordinates: log-scale for y-axis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3400" y="1909515"/>
            <a:ext cx="11887200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Coordinates: log-scale for y-axis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3400" y="1909515"/>
            <a:ext cx="11887200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1863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965F9-7F8E-4D98-A897-7C51DED7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87953"/>
            <a:ext cx="11126753" cy="61254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B2BA77-A016-4C81-A711-DEB25BAF84BC}"/>
              </a:ext>
            </a:extLst>
          </p:cNvPr>
          <p:cNvSpPr/>
          <p:nvPr/>
        </p:nvSpPr>
        <p:spPr>
          <a:xfrm>
            <a:off x="532623" y="1963024"/>
            <a:ext cx="11027406" cy="42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427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0ABAC-CE53-4582-B769-1E7E849F8792}"/>
              </a:ext>
            </a:extLst>
          </p:cNvPr>
          <p:cNvSpPr/>
          <p:nvPr/>
        </p:nvSpPr>
        <p:spPr>
          <a:xfrm>
            <a:off x="2652319" y="3005356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6534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Is age a confounding variable here?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0727" y="1670022"/>
            <a:ext cx="12180815" cy="5167312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</a:t>
            </a:r>
            <a:endParaRPr lang="en-US" sz="1800" dirty="0">
              <a:latin typeface="Courier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Facets</a:t>
            </a:r>
            <a:r>
              <a:rPr dirty="0"/>
              <a:t>: split the plot by age bracket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79971" y="1817079"/>
            <a:ext cx="11933771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Facet</a:t>
            </a:r>
            <a:r>
              <a:rPr lang="en-US" b="1" dirty="0"/>
              <a:t>s</a:t>
            </a:r>
            <a:r>
              <a:rPr dirty="0"/>
              <a:t>: split the plot by age bracket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79971" y="1817079"/>
            <a:ext cx="11933771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9080934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0ABAC-CE53-4582-B769-1E7E849F8792}"/>
              </a:ext>
            </a:extLst>
          </p:cNvPr>
          <p:cNvSpPr/>
          <p:nvPr/>
        </p:nvSpPr>
        <p:spPr>
          <a:xfrm>
            <a:off x="2652319" y="3005356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023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0ABAC-CE53-4582-B769-1E7E849F8792}"/>
              </a:ext>
            </a:extLst>
          </p:cNvPr>
          <p:cNvSpPr/>
          <p:nvPr/>
        </p:nvSpPr>
        <p:spPr>
          <a:xfrm>
            <a:off x="2652319" y="2325847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6553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 and load ggpubr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install.packages("ggpubr")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(ggpubr)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Statics</a:t>
            </a:r>
            <a:r>
              <a:rPr lang="en-US" dirty="0"/>
              <a:t>: t-test to determine p values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02673" y="1825625"/>
            <a:ext cx="12080147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965F9-7F8E-4D98-A897-7C51DED7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87953"/>
            <a:ext cx="11126753" cy="61254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B2BA77-A016-4C81-A711-DEB25BAF84BC}"/>
              </a:ext>
            </a:extLst>
          </p:cNvPr>
          <p:cNvSpPr/>
          <p:nvPr/>
        </p:nvSpPr>
        <p:spPr>
          <a:xfrm>
            <a:off x="532623" y="2374085"/>
            <a:ext cx="11027406" cy="42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ED9E5-7D57-48D6-93DC-8BE45F8B25C0}"/>
              </a:ext>
            </a:extLst>
          </p:cNvPr>
          <p:cNvSpPr/>
          <p:nvPr/>
        </p:nvSpPr>
        <p:spPr>
          <a:xfrm>
            <a:off x="532623" y="1963024"/>
            <a:ext cx="11027406" cy="42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1888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Statics</a:t>
            </a:r>
            <a:r>
              <a:rPr lang="en-US" dirty="0"/>
              <a:t>: t-test to determine p values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02673" y="1825625"/>
            <a:ext cx="12080147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947036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31385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7DD777-5C26-4D4C-BF8E-2D69E4C0CCCF}"/>
              </a:ext>
            </a:extLst>
          </p:cNvPr>
          <p:cNvSpPr/>
          <p:nvPr/>
        </p:nvSpPr>
        <p:spPr>
          <a:xfrm>
            <a:off x="5394121" y="2248250"/>
            <a:ext cx="1115736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030BA-10CA-4E8F-BB81-D1952D57A712}"/>
              </a:ext>
            </a:extLst>
          </p:cNvPr>
          <p:cNvSpPr/>
          <p:nvPr/>
        </p:nvSpPr>
        <p:spPr>
          <a:xfrm>
            <a:off x="7928994" y="2241259"/>
            <a:ext cx="1115736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C3F10-8BDA-46BE-9518-5BC670AB0534}"/>
              </a:ext>
            </a:extLst>
          </p:cNvPr>
          <p:cNvSpPr/>
          <p:nvPr/>
        </p:nvSpPr>
        <p:spPr>
          <a:xfrm>
            <a:off x="2779552" y="2241258"/>
            <a:ext cx="1115736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0603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92791" y="1875959"/>
            <a:ext cx="12046591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92791" y="1875959"/>
            <a:ext cx="12046591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31724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70451" y="1825625"/>
            <a:ext cx="12021423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70451" y="1825625"/>
            <a:ext cx="12021423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53124374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965F9-7F8E-4D98-A897-7C51DED7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87953"/>
            <a:ext cx="11126753" cy="61254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B2BA77-A016-4C81-A711-DEB25BAF84BC}"/>
              </a:ext>
            </a:extLst>
          </p:cNvPr>
          <p:cNvSpPr/>
          <p:nvPr/>
        </p:nvSpPr>
        <p:spPr>
          <a:xfrm>
            <a:off x="717181" y="1484852"/>
            <a:ext cx="11027406" cy="42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26C36-D863-48F8-B4E8-392F696B01DF}"/>
              </a:ext>
            </a:extLst>
          </p:cNvPr>
          <p:cNvSpPr/>
          <p:nvPr/>
        </p:nvSpPr>
        <p:spPr>
          <a:xfrm>
            <a:off x="708132" y="4689447"/>
            <a:ext cx="11027406" cy="42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5480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4"/>
            <a:ext cx="11534862" cy="4893957"/>
          </a:xfrm>
        </p:spPr>
        <p:txBody>
          <a:bodyPr>
            <a:normAutofit fontScale="92500" lnSpcReduction="1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"Ticket Price (log scale)"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"goldenrod"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"my_figure.png"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11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4"/>
            <a:ext cx="11534862" cy="4893957"/>
          </a:xfrm>
        </p:spPr>
        <p:txBody>
          <a:bodyPr>
            <a:normAutofit fontScale="92500" lnSpcReduction="1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"Ticket Price (log scale)"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"goldenrod"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"my_figure.png"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11</a:t>
            </a:r>
            <a:r>
              <a:rPr sz="1800" dirty="0">
                <a:latin typeface="Courier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22014-56DB-4470-A232-4012F803E460}"/>
              </a:ext>
            </a:extLst>
          </p:cNvPr>
          <p:cNvSpPr/>
          <p:nvPr/>
        </p:nvSpPr>
        <p:spPr>
          <a:xfrm>
            <a:off x="2024542" y="3709332"/>
            <a:ext cx="7287238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9471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4"/>
            <a:ext cx="11534862" cy="4893957"/>
          </a:xfrm>
        </p:spPr>
        <p:txBody>
          <a:bodyPr>
            <a:normAutofit fontScale="92500" lnSpcReduction="1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"Ticket Price (log scale)"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"goldenrod"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"my_figure.png"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11</a:t>
            </a:r>
            <a:r>
              <a:rPr sz="1800" dirty="0">
                <a:latin typeface="Courier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B34FF-9B8A-4407-980A-60792CC2C89A}"/>
              </a:ext>
            </a:extLst>
          </p:cNvPr>
          <p:cNvSpPr/>
          <p:nvPr/>
        </p:nvSpPr>
        <p:spPr>
          <a:xfrm>
            <a:off x="1002483" y="4146767"/>
            <a:ext cx="4542640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528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4"/>
            <a:ext cx="11534862" cy="4893957"/>
          </a:xfrm>
        </p:spPr>
        <p:txBody>
          <a:bodyPr>
            <a:normAutofit fontScale="92500" lnSpcReduction="1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"Ticket Price (log scale)"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"goldenrod"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"my_figure.png"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11</a:t>
            </a:r>
            <a:r>
              <a:rPr sz="1800" dirty="0">
                <a:latin typeface="Courier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919B7-1158-493A-AA6A-854B3C6FCCD5}"/>
              </a:ext>
            </a:extLst>
          </p:cNvPr>
          <p:cNvSpPr/>
          <p:nvPr/>
        </p:nvSpPr>
        <p:spPr>
          <a:xfrm>
            <a:off x="985705" y="4945405"/>
            <a:ext cx="1312878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41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4"/>
            <a:ext cx="11534862" cy="4893957"/>
          </a:xfrm>
        </p:spPr>
        <p:txBody>
          <a:bodyPr>
            <a:normAutofit fontScale="92500" lnSpcReduction="1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"Ticket Price (log scale)"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"goldenrod"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"my_figure.png"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11</a:t>
            </a:r>
            <a:r>
              <a:rPr sz="1800" dirty="0">
                <a:latin typeface="Courier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9D2661-071A-481C-9483-9B0EC7F931A1}"/>
              </a:ext>
            </a:extLst>
          </p:cNvPr>
          <p:cNvSpPr/>
          <p:nvPr/>
        </p:nvSpPr>
        <p:spPr>
          <a:xfrm>
            <a:off x="985705" y="5163518"/>
            <a:ext cx="4542640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8149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4"/>
            <a:ext cx="11534862" cy="4893957"/>
          </a:xfrm>
        </p:spPr>
        <p:txBody>
          <a:bodyPr>
            <a:normAutofit fontScale="92500" lnSpcReduction="1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"Ticket Price (log scale)"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"goldenrod"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"my_figure.png"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11</a:t>
            </a:r>
            <a:r>
              <a:rPr sz="1800" dirty="0">
                <a:latin typeface="Courier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5D7B4F-F15D-4490-8A73-D6A1DA24F770}"/>
              </a:ext>
            </a:extLst>
          </p:cNvPr>
          <p:cNvSpPr/>
          <p:nvPr/>
        </p:nvSpPr>
        <p:spPr>
          <a:xfrm>
            <a:off x="977316" y="5381631"/>
            <a:ext cx="4542640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848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4"/>
            <a:ext cx="11534862" cy="4893957"/>
          </a:xfrm>
        </p:spPr>
        <p:txBody>
          <a:bodyPr>
            <a:normAutofit fontScale="92500" lnSpcReduction="1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"Ticket Price (log scale)"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"goldenrod"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"my_figure.png"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11</a:t>
            </a:r>
            <a:r>
              <a:rPr sz="1800" dirty="0">
                <a:latin typeface="Courier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CF02EE-CE58-4A57-9713-04F270EE15ED}"/>
              </a:ext>
            </a:extLst>
          </p:cNvPr>
          <p:cNvSpPr/>
          <p:nvPr/>
        </p:nvSpPr>
        <p:spPr>
          <a:xfrm>
            <a:off x="977316" y="5614380"/>
            <a:ext cx="4542640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2986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4"/>
            <a:ext cx="11534862" cy="4893957"/>
          </a:xfrm>
        </p:spPr>
        <p:txBody>
          <a:bodyPr>
            <a:normAutofit fontScale="92500" lnSpcReduction="1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"Ticket Price (log scale)"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"goldenrod"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"my_figure.png"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11</a:t>
            </a:r>
            <a:r>
              <a:rPr sz="1800" dirty="0">
                <a:latin typeface="Courier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1F45D2-5E12-4A20-A39B-CA1F9886D94F}"/>
              </a:ext>
            </a:extLst>
          </p:cNvPr>
          <p:cNvSpPr/>
          <p:nvPr/>
        </p:nvSpPr>
        <p:spPr>
          <a:xfrm>
            <a:off x="977316" y="5825174"/>
            <a:ext cx="6958668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437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4"/>
            <a:ext cx="11534862" cy="4893957"/>
          </a:xfrm>
        </p:spPr>
        <p:txBody>
          <a:bodyPr>
            <a:normAutofit fontScale="92500" lnSpcReduction="1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"Ticket Price (log scale)"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"goldenrod"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"my_figure.png"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11</a:t>
            </a:r>
            <a:r>
              <a:rPr sz="1800" dirty="0">
                <a:latin typeface="Courier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F5AA77-D19B-4CB4-8ED9-A8C85A1A7ABD}"/>
              </a:ext>
            </a:extLst>
          </p:cNvPr>
          <p:cNvSpPr/>
          <p:nvPr/>
        </p:nvSpPr>
        <p:spPr>
          <a:xfrm>
            <a:off x="977316" y="6038901"/>
            <a:ext cx="7587844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287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analyze data?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85EB-3419-4651-BF73-92F8EC7C8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Installing </a:t>
            </a:r>
            <a:r>
              <a:rPr lang="en-US" dirty="0"/>
              <a:t>Packages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install.packages</a:t>
            </a:r>
            <a:r>
              <a:rPr sz="1800" dirty="0">
                <a:latin typeface="Courier"/>
              </a:rPr>
              <a:t>("</a:t>
            </a:r>
            <a:r>
              <a:rPr sz="1800" dirty="0" err="1">
                <a:latin typeface="Courier"/>
              </a:rPr>
              <a:t>tidyverse</a:t>
            </a:r>
            <a:r>
              <a:rPr sz="1800" dirty="0">
                <a:latin typeface="Courier"/>
              </a:rPr>
              <a:t>")</a:t>
            </a:r>
            <a:endParaRPr lang="en-US" sz="1800" dirty="0">
              <a:latin typeface="Courier"/>
            </a:endParaRPr>
          </a:p>
          <a:p>
            <a:pPr marL="1270000" indent="0">
              <a:buNone/>
            </a:pPr>
            <a:r>
              <a:rPr lang="en-US" sz="1800" dirty="0" err="1">
                <a:latin typeface="Courier"/>
              </a:rPr>
              <a:t>install.packages</a:t>
            </a:r>
            <a:r>
              <a:rPr lang="en-US" sz="1800" dirty="0">
                <a:latin typeface="Courier"/>
              </a:rPr>
              <a:t>("</a:t>
            </a:r>
            <a:r>
              <a:rPr lang="en-US" sz="1800" dirty="0" err="1">
                <a:latin typeface="Courier"/>
              </a:rPr>
              <a:t>ggpubr</a:t>
            </a:r>
            <a:r>
              <a:rPr lang="en-US" sz="1800" dirty="0">
                <a:latin typeface="Courier"/>
              </a:rPr>
              <a:t>")</a:t>
            </a:r>
          </a:p>
          <a:p>
            <a:pPr marL="1270000" indent="0">
              <a:buNone/>
            </a:pP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DFFF5-20BE-42CA-ACCA-4E16B281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F9B07-3D95-4CDA-9112-B7CDE4606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Homework: Do Introduction to </a:t>
            </a:r>
            <a:r>
              <a:rPr lang="en-US" dirty="0" err="1"/>
              <a:t>Tidyverse</a:t>
            </a:r>
            <a:r>
              <a:rPr lang="en-US" dirty="0"/>
              <a:t> DataCamp course, then practice problems.</a:t>
            </a:r>
          </a:p>
        </p:txBody>
      </p:sp>
    </p:spTree>
    <p:extLst>
      <p:ext uri="{BB962C8B-B14F-4D97-AF65-F5344CB8AC3E}">
        <p14:creationId xmlns:p14="http://schemas.microsoft.com/office/powerpoint/2010/main" val="421892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Loading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-- Attaching packages -------------------------------------------------------------------------------- tidyverse 1.3.0 --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v ggplot2 3.3.2     v purrr   0.3.4
## v tibble  3.0.3     v dplyr   1.0.1
## v tidyr   1.1.1     v stringr 1.4.0
## v readr   1.3.1     v forcats 0.5.0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-- Conflicts ----------------------------------------------------------------------------------- tidyverse_conflicts() --
## x dplyr::filter() masks stats::filter()
## x dplyr::lag()    masks stats::lag()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</p:spTree>
    <p:extLst>
      <p:ext uri="{BB962C8B-B14F-4D97-AF65-F5344CB8AC3E}">
        <p14:creationId xmlns:p14="http://schemas.microsoft.com/office/powerpoint/2010/main" val="1467859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758B3-819B-4399-9CE7-301DDD6DA418}"/>
              </a:ext>
            </a:extLst>
          </p:cNvPr>
          <p:cNvSpPr/>
          <p:nvPr/>
        </p:nvSpPr>
        <p:spPr>
          <a:xfrm>
            <a:off x="1266738" y="3446732"/>
            <a:ext cx="1249959" cy="122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Getting the data (</a:t>
            </a:r>
            <a:r>
              <a:rPr lang="en-US" dirty="0" err="1"/>
              <a:t>readr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00101" y="1863725"/>
            <a:ext cx="12649201" cy="4351338"/>
          </a:xfrm>
        </p:spPr>
        <p:txBody>
          <a:bodyPr>
            <a:normAutofit/>
          </a:bodyPr>
          <a:lstStyle/>
          <a:p>
            <a:pPr marL="1270000" indent="0">
              <a:spcBef>
                <a:spcPts val="0"/>
              </a:spcBef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</a:t>
            </a:r>
            <a:endParaRPr lang="en-US" sz="1800" dirty="0">
              <a:solidFill>
                <a:srgbClr val="4070A0"/>
              </a:solidFill>
              <a:latin typeface="Courier"/>
            </a:endParaRPr>
          </a:p>
          <a:p>
            <a:pPr marL="1270000" indent="0">
              <a:spcBef>
                <a:spcPts val="0"/>
              </a:spcBef>
              <a:buNone/>
            </a:pPr>
            <a:r>
              <a:rPr sz="1800" dirty="0">
                <a:solidFill>
                  <a:srgbClr val="4070A0"/>
                </a:solidFill>
                <a:latin typeface="Courier"/>
              </a:rPr>
              <a:t>27f873422c5d959fff5/raw/fa71405126017e6a37bea592440b4bee94bf7b9e/titanic.csv"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Getting the data (</a:t>
            </a:r>
            <a:r>
              <a:rPr lang="en-US" dirty="0" err="1"/>
              <a:t>readr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00101" y="1863725"/>
            <a:ext cx="12649201" cy="4351338"/>
          </a:xfrm>
        </p:spPr>
        <p:txBody>
          <a:bodyPr>
            <a:normAutofit/>
          </a:bodyPr>
          <a:lstStyle/>
          <a:p>
            <a:pPr marL="1270000" indent="0">
              <a:spcBef>
                <a:spcPts val="0"/>
              </a:spcBef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</a:t>
            </a:r>
            <a:endParaRPr lang="en-US" sz="1800" dirty="0">
              <a:solidFill>
                <a:srgbClr val="4070A0"/>
              </a:solidFill>
              <a:latin typeface="Courier"/>
            </a:endParaRPr>
          </a:p>
          <a:p>
            <a:pPr marL="1270000" indent="0">
              <a:spcBef>
                <a:spcPts val="0"/>
              </a:spcBef>
              <a:buNone/>
            </a:pPr>
            <a:r>
              <a:rPr sz="1800" dirty="0">
                <a:solidFill>
                  <a:srgbClr val="4070A0"/>
                </a:solidFill>
                <a:latin typeface="Courier"/>
              </a:rPr>
              <a:t>27f873422c5d959fff5/raw/fa71405126017e6a37bea592440b4bee94bf7b9e/titanic.csv"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49175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Getting the data (</a:t>
            </a:r>
            <a:r>
              <a:rPr lang="en-US" dirty="0" err="1"/>
              <a:t>readr</a:t>
            </a:r>
            <a:r>
              <a:rPr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091477-39A1-4021-B58D-EE0EEDDB7F83}"/>
              </a:ext>
            </a:extLst>
          </p:cNvPr>
          <p:cNvSpPr txBox="1">
            <a:spLocks/>
          </p:cNvSpPr>
          <p:nvPr/>
        </p:nvSpPr>
        <p:spPr>
          <a:xfrm>
            <a:off x="-897622" y="1966912"/>
            <a:ext cx="12491207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&lt;-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lang="en-US"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/2dfd2de0d4f8727f873422c5d959fff5/raw/fa7</a:t>
            </a:r>
          </a:p>
          <a:p>
            <a:pPr marL="12700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070A0"/>
                </a:solidFill>
                <a:latin typeface="Courier"/>
              </a:rPr>
              <a:t>1405126017e6a37bea592440b4bee94bf7b9e/titanic.csv"</a:t>
            </a:r>
            <a:r>
              <a:rPr lang="en-US" sz="1800" dirty="0">
                <a:latin typeface="Courier"/>
              </a:rPr>
              <a:t>)</a:t>
            </a: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endParaRPr lang="en-US" sz="1800" dirty="0">
              <a:latin typeface="Courier"/>
            </a:endParaRP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"/>
              </a:rPr>
              <a:t>## # A </a:t>
            </a:r>
            <a:r>
              <a:rPr lang="en-US" sz="1800" dirty="0" err="1">
                <a:latin typeface="Courier"/>
              </a:rPr>
              <a:t>tibble</a:t>
            </a:r>
            <a:r>
              <a:rPr lang="en-US" sz="1800" dirty="0">
                <a:latin typeface="Courier"/>
              </a:rPr>
              <a:t>: 891 x 12
##    </a:t>
            </a:r>
            <a:r>
              <a:rPr lang="en-US" sz="1800" dirty="0" err="1">
                <a:latin typeface="Courier"/>
              </a:rPr>
              <a:t>PassengerId</a:t>
            </a:r>
            <a:r>
              <a:rPr lang="en-US" sz="1800" dirty="0">
                <a:latin typeface="Courier"/>
              </a:rPr>
              <a:t> Survived </a:t>
            </a:r>
            <a:r>
              <a:rPr lang="en-US" sz="1800" dirty="0" err="1">
                <a:latin typeface="Courier"/>
              </a:rPr>
              <a:t>Pclass</a:t>
            </a:r>
            <a:r>
              <a:rPr lang="en-US" sz="1800" dirty="0">
                <a:latin typeface="Courier"/>
              </a:rPr>
              <a:t> Name  Sex     Age </a:t>
            </a:r>
            <a:r>
              <a:rPr lang="en-US" sz="1800" dirty="0" err="1">
                <a:latin typeface="Courier"/>
              </a:rPr>
              <a:t>SibSp</a:t>
            </a:r>
            <a:r>
              <a:rPr lang="en-US" sz="1800" dirty="0">
                <a:latin typeface="Courier"/>
              </a:rPr>
              <a:t> Parch Ticket  Fare Cabin
##      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
##  1           1        0      3 </a:t>
            </a:r>
            <a:r>
              <a:rPr lang="en-US" sz="1800" dirty="0" err="1">
                <a:latin typeface="Courier"/>
              </a:rPr>
              <a:t>Brau</a:t>
            </a:r>
            <a:r>
              <a:rPr lang="en-US" sz="1800" dirty="0">
                <a:latin typeface="Courier"/>
              </a:rPr>
              <a:t>~ male     22     1     0 A/5 2~  7.25 &lt;NA&gt; 
##  2           2        1      1 </a:t>
            </a:r>
            <a:r>
              <a:rPr lang="en-US" sz="1800" dirty="0" err="1">
                <a:latin typeface="Courier"/>
              </a:rPr>
              <a:t>Cumi</a:t>
            </a:r>
            <a:r>
              <a:rPr lang="en-US" sz="1800" dirty="0">
                <a:latin typeface="Courier"/>
              </a:rPr>
              <a:t>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38     1     0 PC 17~ 71.3  C85  
##  3           3        1      3 </a:t>
            </a:r>
            <a:r>
              <a:rPr lang="en-US" sz="1800" dirty="0" err="1">
                <a:latin typeface="Courier"/>
              </a:rPr>
              <a:t>Heik</a:t>
            </a:r>
            <a:r>
              <a:rPr lang="en-US" sz="1800" dirty="0">
                <a:latin typeface="Courier"/>
              </a:rPr>
              <a:t>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26     0     0 STON/~  7.92 &lt;NA&gt; 
##  4           4        1      1 </a:t>
            </a:r>
            <a:r>
              <a:rPr lang="en-US" sz="1800" dirty="0" err="1">
                <a:latin typeface="Courier"/>
              </a:rPr>
              <a:t>Futr</a:t>
            </a:r>
            <a:r>
              <a:rPr lang="en-US" sz="1800" dirty="0">
                <a:latin typeface="Courier"/>
              </a:rPr>
              <a:t>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35     1     0 113803 53.1  C123 
##  5           5        0      3 Alle~ male     35     0     0 373450  8.05 &lt;NA&gt; 
##  6           6        0      3 Mora~ male     NA     0     0 330877  8.46 &lt;NA&gt; 
##  7           7        0      1 </a:t>
            </a:r>
            <a:r>
              <a:rPr lang="en-US" sz="1800" dirty="0" err="1">
                <a:latin typeface="Courier"/>
              </a:rPr>
              <a:t>McCa</a:t>
            </a:r>
            <a:r>
              <a:rPr lang="en-US" sz="1800" dirty="0">
                <a:latin typeface="Courier"/>
              </a:rPr>
              <a:t>~ male     54     0     0 17463  51.9  E46  
##  8           8        0      3 Pals~ male      2     3     1 349909 21.1  &lt;NA&gt; 
##  9           9        1      3 John~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27     0     2 347742 11.1  &lt;NA&gt; 
## 10          10        1      2 Nass~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14     1     0 237736 30.1  &lt;NA&gt; 
## # ... with 881 more rows, and 1 more variable: Embarked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0444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758B3-819B-4399-9CE7-301DDD6DA418}"/>
              </a:ext>
            </a:extLst>
          </p:cNvPr>
          <p:cNvSpPr/>
          <p:nvPr/>
        </p:nvSpPr>
        <p:spPr>
          <a:xfrm>
            <a:off x="1266738" y="3446732"/>
            <a:ext cx="1249959" cy="122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758B3-819B-4399-9CE7-301DDD6DA418}"/>
              </a:ext>
            </a:extLst>
          </p:cNvPr>
          <p:cNvSpPr/>
          <p:nvPr/>
        </p:nvSpPr>
        <p:spPr>
          <a:xfrm>
            <a:off x="1266738" y="3446732"/>
            <a:ext cx="1249959" cy="122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2FE6E-2B1B-4307-9567-66C6A8B21B1F}"/>
              </a:ext>
            </a:extLst>
          </p:cNvPr>
          <p:cNvSpPr/>
          <p:nvPr/>
        </p:nvSpPr>
        <p:spPr>
          <a:xfrm>
            <a:off x="4979566" y="2441051"/>
            <a:ext cx="1116434" cy="1197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filter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642" y="1966912"/>
            <a:ext cx="12143064" cy="4525963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tidy_titanic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79C91-56BB-41D9-8F22-FDA03761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757129"/>
            <a:ext cx="9507277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73CE0-D294-4EFA-BBA2-06113181887E}"/>
              </a:ext>
            </a:extLst>
          </p:cNvPr>
          <p:cNvSpPr txBox="1"/>
          <p:nvPr/>
        </p:nvSpPr>
        <p:spPr>
          <a:xfrm>
            <a:off x="85987" y="62748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https://r4ds.had.co.nz/explore-intro.html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42408-5522-4259-A5F5-6D9AB769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</p:spTree>
    <p:extLst>
      <p:ext uri="{BB962C8B-B14F-4D97-AF65-F5344CB8AC3E}">
        <p14:creationId xmlns:p14="http://schemas.microsoft.com/office/powerpoint/2010/main" val="216688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filter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642" y="1966912"/>
            <a:ext cx="12143064" cy="4525963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40130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filter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642" y="1966912"/>
            <a:ext cx="12143064" cy="4525963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40221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filter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642" y="1966912"/>
            <a:ext cx="12143064" cy="4525963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101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filter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642" y="1966912"/>
            <a:ext cx="12143064" cy="4525963"/>
          </a:xfrm>
        </p:spPr>
        <p:txBody>
          <a:bodyPr>
            <a:normAutofit fontScale="85000" lnSpcReduction="20000"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645 x 12
##    </a:t>
            </a:r>
            <a:r>
              <a:rPr sz="1800" dirty="0" err="1">
                <a:latin typeface="Courier"/>
              </a:rPr>
              <a:t>PassengerId</a:t>
            </a:r>
            <a:r>
              <a:rPr sz="1800" dirty="0">
                <a:latin typeface="Courier"/>
              </a:rPr>
              <a:t> Survived </a:t>
            </a:r>
            <a:r>
              <a:rPr sz="1800" dirty="0" err="1">
                <a:latin typeface="Courier"/>
              </a:rPr>
              <a:t>Pclass</a:t>
            </a:r>
            <a:r>
              <a:rPr sz="1800" dirty="0">
                <a:latin typeface="Courier"/>
              </a:rPr>
              <a:t> Name  Sex     Age </a:t>
            </a:r>
            <a:r>
              <a:rPr sz="1800" dirty="0" err="1">
                <a:latin typeface="Courier"/>
              </a:rPr>
              <a:t>SibSp</a:t>
            </a:r>
            <a:r>
              <a:rPr sz="1800" dirty="0">
                <a:latin typeface="Courier"/>
              </a:rPr>
              <a:t> Parch Ticket  Fare Cabin
##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
##  1           1        0      3 </a:t>
            </a:r>
            <a:r>
              <a:rPr sz="1800" dirty="0" err="1">
                <a:latin typeface="Courier"/>
              </a:rPr>
              <a:t>Brau</a:t>
            </a:r>
            <a:r>
              <a:rPr sz="1800" dirty="0">
                <a:latin typeface="Courier"/>
              </a:rPr>
              <a:t>~ male     22     1     0 A/5 2~  7.25 &lt;NA&gt; 
##  2           2        1      1 </a:t>
            </a:r>
            <a:r>
              <a:rPr sz="1800" dirty="0" err="1">
                <a:latin typeface="Courier"/>
              </a:rPr>
              <a:t>Cumi</a:t>
            </a:r>
            <a:r>
              <a:rPr sz="1800" dirty="0">
                <a:latin typeface="Courier"/>
              </a:rPr>
              <a:t>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38     1     0 PC 17~ 71.3  C85  
##  3           3        1      3 </a:t>
            </a:r>
            <a:r>
              <a:rPr sz="1800" dirty="0" err="1">
                <a:latin typeface="Courier"/>
              </a:rPr>
              <a:t>Heik</a:t>
            </a:r>
            <a:r>
              <a:rPr sz="1800" dirty="0">
                <a:latin typeface="Courier"/>
              </a:rPr>
              <a:t>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26     0     0 STON/~  7.92 &lt;NA&gt; 
##  4           4        1      1 </a:t>
            </a:r>
            <a:r>
              <a:rPr sz="1800" dirty="0" err="1">
                <a:latin typeface="Courier"/>
              </a:rPr>
              <a:t>Futr</a:t>
            </a:r>
            <a:r>
              <a:rPr sz="1800" dirty="0">
                <a:latin typeface="Courier"/>
              </a:rPr>
              <a:t>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35     1     0 113803 53.1  C123 
##  5           5        0      3 Alle~ male     35     0     0 373450  8.05 &lt;NA&gt; 
##  6           7        0      1 </a:t>
            </a:r>
            <a:r>
              <a:rPr sz="1800" dirty="0" err="1">
                <a:latin typeface="Courier"/>
              </a:rPr>
              <a:t>McCa</a:t>
            </a:r>
            <a:r>
              <a:rPr sz="1800" dirty="0">
                <a:latin typeface="Courier"/>
              </a:rPr>
              <a:t>~ male     54     0     0 17463  51.9  E46  
##  7           9        1      3 John~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27     0     2 347742 11.1  &lt;NA&gt; 
##  8          10        1      2 Nass~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14     1     0 237736 30.1  &lt;NA&gt; 
##  9          12        1      1 Bonn~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58     0     0 113783 26.6  C103 
## 10          13        0      3 </a:t>
            </a:r>
            <a:r>
              <a:rPr sz="1800" dirty="0" err="1">
                <a:latin typeface="Courier"/>
              </a:rPr>
              <a:t>Saun</a:t>
            </a:r>
            <a:r>
              <a:rPr sz="1800" dirty="0">
                <a:latin typeface="Courier"/>
              </a:rPr>
              <a:t>~ male     20     0     0 A/5. ~  8.05 &lt;NA&gt; 
## # ... with 635 more rows, and 1 more variable: Embarked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2799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filter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642" y="1966912"/>
            <a:ext cx="12143064" cy="4525963"/>
          </a:xfrm>
        </p:spPr>
        <p:txBody>
          <a:bodyPr>
            <a:normAutofit fontScale="85000" lnSpcReduction="20000"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645 x 12
##    </a:t>
            </a:r>
            <a:r>
              <a:rPr sz="1800" dirty="0" err="1">
                <a:latin typeface="Courier"/>
              </a:rPr>
              <a:t>PassengerId</a:t>
            </a:r>
            <a:r>
              <a:rPr sz="1800" dirty="0">
                <a:latin typeface="Courier"/>
              </a:rPr>
              <a:t> Survived </a:t>
            </a:r>
            <a:r>
              <a:rPr sz="1800" dirty="0" err="1">
                <a:latin typeface="Courier"/>
              </a:rPr>
              <a:t>Pclass</a:t>
            </a:r>
            <a:r>
              <a:rPr sz="1800" dirty="0">
                <a:latin typeface="Courier"/>
              </a:rPr>
              <a:t> Name  Sex     Age </a:t>
            </a:r>
            <a:r>
              <a:rPr sz="1800" dirty="0" err="1">
                <a:latin typeface="Courier"/>
              </a:rPr>
              <a:t>SibSp</a:t>
            </a:r>
            <a:r>
              <a:rPr sz="1800" dirty="0">
                <a:latin typeface="Courier"/>
              </a:rPr>
              <a:t> Parch Ticket  Fare Cabin
##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
##  1           1        0      3 </a:t>
            </a:r>
            <a:r>
              <a:rPr sz="1800" dirty="0" err="1">
                <a:latin typeface="Courier"/>
              </a:rPr>
              <a:t>Brau</a:t>
            </a:r>
            <a:r>
              <a:rPr sz="1800" dirty="0">
                <a:latin typeface="Courier"/>
              </a:rPr>
              <a:t>~ male     22     1     0 A/5 2~  7.25 &lt;NA&gt; 
##  2           2        1      1 </a:t>
            </a:r>
            <a:r>
              <a:rPr sz="1800" dirty="0" err="1">
                <a:latin typeface="Courier"/>
              </a:rPr>
              <a:t>Cumi</a:t>
            </a:r>
            <a:r>
              <a:rPr sz="1800" dirty="0">
                <a:latin typeface="Courier"/>
              </a:rPr>
              <a:t>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38     1     0 PC 17~ 71.3  C85  
##  3           3        1      3 </a:t>
            </a:r>
            <a:r>
              <a:rPr sz="1800" dirty="0" err="1">
                <a:latin typeface="Courier"/>
              </a:rPr>
              <a:t>Heik</a:t>
            </a:r>
            <a:r>
              <a:rPr sz="1800" dirty="0">
                <a:latin typeface="Courier"/>
              </a:rPr>
              <a:t>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26     0     0 STON/~  7.92 &lt;NA&gt; 
##  4           4        1      1 </a:t>
            </a:r>
            <a:r>
              <a:rPr sz="1800" dirty="0" err="1">
                <a:latin typeface="Courier"/>
              </a:rPr>
              <a:t>Futr</a:t>
            </a:r>
            <a:r>
              <a:rPr sz="1800" dirty="0">
                <a:latin typeface="Courier"/>
              </a:rPr>
              <a:t>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35     1     0 113803 53.1  C123 
##  5           5        0      3 Alle~ male     35     0     0 373450  8.05 &lt;NA&gt; 
##  6           7        0      1 </a:t>
            </a:r>
            <a:r>
              <a:rPr sz="1800" dirty="0" err="1">
                <a:latin typeface="Courier"/>
              </a:rPr>
              <a:t>McCa</a:t>
            </a:r>
            <a:r>
              <a:rPr sz="1800" dirty="0">
                <a:latin typeface="Courier"/>
              </a:rPr>
              <a:t>~ male     54     0     0 17463  51.9  E46  
##  7           9        1      3 John~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27     0     2 347742 11.1  &lt;NA&gt; 
##  8          10        1      2 Nass~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14     1     0 237736 30.1  &lt;NA&gt; 
##  9          12        1      1 Bonn~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58     0     0 113783 26.6  C103 
## 10          13        0      3 </a:t>
            </a:r>
            <a:r>
              <a:rPr sz="1800" dirty="0" err="1">
                <a:latin typeface="Courier"/>
              </a:rPr>
              <a:t>Saun</a:t>
            </a:r>
            <a:r>
              <a:rPr sz="1800" dirty="0">
                <a:latin typeface="Courier"/>
              </a:rPr>
              <a:t>~ male     20     0     0 A/5. ~  8.05 &lt;NA&gt; 
## # ... with 635 more rows, and 1 more variable: Embarked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FDD2E-9B68-45D0-86C4-160687DD0FFC}"/>
              </a:ext>
            </a:extLst>
          </p:cNvPr>
          <p:cNvSpPr/>
          <p:nvPr/>
        </p:nvSpPr>
        <p:spPr>
          <a:xfrm>
            <a:off x="6316911" y="2684477"/>
            <a:ext cx="696286" cy="342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9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 verb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642" y="1966912"/>
            <a:ext cx="12143064" cy="4525963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0222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select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9538ED-97D2-45C2-9038-ADDFD345C5AF}"/>
              </a:ext>
            </a:extLst>
          </p:cNvPr>
          <p:cNvSpPr txBox="1">
            <a:spLocks/>
          </p:cNvSpPr>
          <p:nvPr/>
        </p:nvSpPr>
        <p:spPr>
          <a:xfrm>
            <a:off x="-247475" y="1695189"/>
            <a:ext cx="10683380" cy="49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select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9538ED-97D2-45C2-9038-ADDFD345C5AF}"/>
              </a:ext>
            </a:extLst>
          </p:cNvPr>
          <p:cNvSpPr txBox="1">
            <a:spLocks/>
          </p:cNvSpPr>
          <p:nvPr/>
        </p:nvSpPr>
        <p:spPr>
          <a:xfrm>
            <a:off x="-247475" y="1695189"/>
            <a:ext cx="10683380" cy="49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</a:t>
            </a:r>
          </a:p>
        </p:txBody>
      </p:sp>
    </p:spTree>
    <p:extLst>
      <p:ext uri="{BB962C8B-B14F-4D97-AF65-F5344CB8AC3E}">
        <p14:creationId xmlns:p14="http://schemas.microsoft.com/office/powerpoint/2010/main" val="4184951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select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9538ED-97D2-45C2-9038-ADDFD345C5AF}"/>
              </a:ext>
            </a:extLst>
          </p:cNvPr>
          <p:cNvSpPr txBox="1">
            <a:spLocks/>
          </p:cNvSpPr>
          <p:nvPr/>
        </p:nvSpPr>
        <p:spPr>
          <a:xfrm>
            <a:off x="-247475" y="1695189"/>
            <a:ext cx="10683380" cy="4976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</a:t>
            </a: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"/>
              </a:rPr>
              <a:t>## # A </a:t>
            </a:r>
            <a:r>
              <a:rPr lang="en-US" sz="1800" dirty="0" err="1">
                <a:latin typeface="Courier"/>
              </a:rPr>
              <a:t>tibble</a:t>
            </a:r>
            <a:r>
              <a:rPr lang="en-US" sz="1800" dirty="0">
                <a:latin typeface="Courier"/>
              </a:rPr>
              <a:t>: 645 x 2
##    Survived Sex   
##   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
##  1        0 male  
##  2        1 female
##  3        1 female
##  4        1 female
##  5        0 male  
##  6        0 male  
##  7        1 female
##  8        1 female
##  9        1 female
## 10        0 male  
## # ... with 635 more rows</a:t>
            </a:r>
          </a:p>
        </p:txBody>
      </p:sp>
    </p:spTree>
    <p:extLst>
      <p:ext uri="{BB962C8B-B14F-4D97-AF65-F5344CB8AC3E}">
        <p14:creationId xmlns:p14="http://schemas.microsoft.com/office/powerpoint/2010/main" val="4153547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select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9538ED-97D2-45C2-9038-ADDFD345C5AF}"/>
              </a:ext>
            </a:extLst>
          </p:cNvPr>
          <p:cNvSpPr txBox="1">
            <a:spLocks/>
          </p:cNvSpPr>
          <p:nvPr/>
        </p:nvSpPr>
        <p:spPr>
          <a:xfrm>
            <a:off x="-247475" y="1695189"/>
            <a:ext cx="10683380" cy="4976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</a:t>
            </a: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"/>
              </a:rPr>
              <a:t>## # A </a:t>
            </a:r>
            <a:r>
              <a:rPr lang="en-US" sz="1800" dirty="0" err="1">
                <a:latin typeface="Courier"/>
              </a:rPr>
              <a:t>tibble</a:t>
            </a:r>
            <a:r>
              <a:rPr lang="en-US" sz="1800" dirty="0">
                <a:latin typeface="Courier"/>
              </a:rPr>
              <a:t>: 645 x 2
##    Survived Sex   
##   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
##  1        0 male  
##  2        1 female
##  3        1 female
##  4        1 female
##  5        0 male  
##  6        0 male  
##  7        1 female
##  8        1 female
##  9        1 female
## 10        0 male  
## # ... with 635 more rows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17097E-D8E2-409A-8BD4-F612F3A92416}"/>
              </a:ext>
            </a:extLst>
          </p:cNvPr>
          <p:cNvSpPr/>
          <p:nvPr/>
        </p:nvSpPr>
        <p:spPr>
          <a:xfrm>
            <a:off x="1593908" y="2558642"/>
            <a:ext cx="1837189" cy="30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79C91-56BB-41D9-8F22-FDA03761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757129"/>
            <a:ext cx="9507277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73CE0-D294-4EFA-BBA2-06113181887E}"/>
              </a:ext>
            </a:extLst>
          </p:cNvPr>
          <p:cNvSpPr txBox="1"/>
          <p:nvPr/>
        </p:nvSpPr>
        <p:spPr>
          <a:xfrm>
            <a:off x="85987" y="62748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https://r4ds.had.co.nz/explore-intro.html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42408-5522-4259-A5F5-6D9AB769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A6B56B-2422-428D-ADAD-5A62141D9FBB}"/>
              </a:ext>
            </a:extLst>
          </p:cNvPr>
          <p:cNvSpPr/>
          <p:nvPr/>
        </p:nvSpPr>
        <p:spPr>
          <a:xfrm>
            <a:off x="2283860" y="3040857"/>
            <a:ext cx="821291" cy="446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21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group_by</a:t>
            </a:r>
            <a:r>
              <a:rPr lang="en-US" dirty="0"/>
              <a:t> verb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9538ED-97D2-45C2-9038-ADDFD345C5AF}"/>
              </a:ext>
            </a:extLst>
          </p:cNvPr>
          <p:cNvSpPr txBox="1">
            <a:spLocks/>
          </p:cNvSpPr>
          <p:nvPr/>
        </p:nvSpPr>
        <p:spPr>
          <a:xfrm>
            <a:off x="-247475" y="1695189"/>
            <a:ext cx="10683380" cy="49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</a:t>
            </a:r>
          </a:p>
        </p:txBody>
      </p:sp>
    </p:spTree>
    <p:extLst>
      <p:ext uri="{BB962C8B-B14F-4D97-AF65-F5344CB8AC3E}">
        <p14:creationId xmlns:p14="http://schemas.microsoft.com/office/powerpoint/2010/main" val="3106477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group_by</a:t>
            </a:r>
            <a:r>
              <a:rPr dirty="0"/>
              <a:t>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70041-6CAB-444F-8149-55B6A363714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211886" cy="513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n-US"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32682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group_by</a:t>
            </a:r>
            <a:r>
              <a:rPr dirty="0"/>
              <a:t>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70041-6CAB-444F-8149-55B6A363714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211886" cy="513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n-US" sz="1800" dirty="0">
                <a:latin typeface="Courier"/>
              </a:rPr>
              <a:t>(Sex)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group_by</a:t>
            </a:r>
            <a:r>
              <a:rPr dirty="0"/>
              <a:t>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70041-6CAB-444F-8149-55B6A363714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211886" cy="513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n-US" sz="1800" dirty="0">
                <a:latin typeface="Courier"/>
              </a:rPr>
              <a:t>(Sex, Survived)</a:t>
            </a:r>
          </a:p>
        </p:txBody>
      </p:sp>
    </p:spTree>
    <p:extLst>
      <p:ext uri="{BB962C8B-B14F-4D97-AF65-F5344CB8AC3E}">
        <p14:creationId xmlns:p14="http://schemas.microsoft.com/office/powerpoint/2010/main" val="3373452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group_by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70041-6CAB-444F-8149-55B6A363714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211886" cy="5136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n-US" sz="1800" dirty="0">
                <a:latin typeface="Courier"/>
              </a:rPr>
              <a:t>(Sex, Survived)</a:t>
            </a: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"/>
              </a:rPr>
              <a:t>## # A </a:t>
            </a:r>
            <a:r>
              <a:rPr lang="en-US" sz="1800" dirty="0" err="1">
                <a:latin typeface="Courier"/>
              </a:rPr>
              <a:t>tibble</a:t>
            </a:r>
            <a:r>
              <a:rPr lang="en-US" sz="1800" dirty="0">
                <a:latin typeface="Courier"/>
              </a:rPr>
              <a:t>: 645 x 2
## # Groups:   Sex, Survived [4]
##    Survived Sex   
##   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
##  1        0 male  
##  2        1 female
##  3        1 female
##  4        1 female
##  5        0 male  
##  6        0 male  
##  7        1 female
##  8        1 female
##  9        1 female
## 10        0 male  
## # ... with 635 more rows</a:t>
            </a:r>
          </a:p>
        </p:txBody>
      </p:sp>
    </p:spTree>
    <p:extLst>
      <p:ext uri="{BB962C8B-B14F-4D97-AF65-F5344CB8AC3E}">
        <p14:creationId xmlns:p14="http://schemas.microsoft.com/office/powerpoint/2010/main" val="4232028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group_by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70041-6CAB-444F-8149-55B6A363714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211886" cy="5136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n-US" sz="1800" dirty="0">
                <a:latin typeface="Courier"/>
              </a:rPr>
              <a:t>(Sex, Survived)</a:t>
            </a: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"/>
              </a:rPr>
              <a:t>## # A </a:t>
            </a:r>
            <a:r>
              <a:rPr lang="en-US" sz="1800" dirty="0" err="1">
                <a:latin typeface="Courier"/>
              </a:rPr>
              <a:t>tibble</a:t>
            </a:r>
            <a:r>
              <a:rPr lang="en-US" sz="1800" dirty="0">
                <a:latin typeface="Courier"/>
              </a:rPr>
              <a:t>: 645 x 2
## # Groups:   Sex, Survived [4]
##    Survived Sex   
##   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
##  1        0 male  
##  2        1 female
##  3        1 female
##  4        1 female
##  5        0 male  
##  6        0 male  
##  7        1 female
##  8        1 female
##  9        1 female
## 10        0 male  
## # ... with 635 more rows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198B0-B54B-49FA-88F9-69EF83EFDFB5}"/>
              </a:ext>
            </a:extLst>
          </p:cNvPr>
          <p:cNvSpPr/>
          <p:nvPr/>
        </p:nvSpPr>
        <p:spPr>
          <a:xfrm>
            <a:off x="1535185" y="2625754"/>
            <a:ext cx="4127384" cy="30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2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summarise</a:t>
            </a:r>
            <a:r>
              <a:rPr dirty="0"/>
              <a:t>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summarise</a:t>
            </a:r>
            <a:r>
              <a:rPr dirty="0"/>
              <a:t>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5981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summarise</a:t>
            </a:r>
            <a:r>
              <a:rPr dirty="0"/>
              <a:t>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904998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summarise</a:t>
            </a:r>
            <a:r>
              <a:rPr dirty="0"/>
              <a:t>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0782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79C91-56BB-41D9-8F22-FDA03761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757129"/>
            <a:ext cx="9507277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73CE0-D294-4EFA-BBA2-06113181887E}"/>
              </a:ext>
            </a:extLst>
          </p:cNvPr>
          <p:cNvSpPr txBox="1"/>
          <p:nvPr/>
        </p:nvSpPr>
        <p:spPr>
          <a:xfrm>
            <a:off x="85987" y="62748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https://r4ds.had.co.nz/explore-intro.html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42408-5522-4259-A5F5-6D9AB769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A6B56B-2422-428D-ADAD-5A62141D9FBB}"/>
              </a:ext>
            </a:extLst>
          </p:cNvPr>
          <p:cNvSpPr/>
          <p:nvPr/>
        </p:nvSpPr>
        <p:spPr>
          <a:xfrm>
            <a:off x="3550597" y="2988426"/>
            <a:ext cx="821291" cy="446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3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summarise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3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
## 1 female        0              51
## 2 female        1             178
## 3 male          0             344
## 4 male          1              72</a:t>
            </a:r>
          </a:p>
        </p:txBody>
      </p:sp>
    </p:spTree>
    <p:extLst>
      <p:ext uri="{BB962C8B-B14F-4D97-AF65-F5344CB8AC3E}">
        <p14:creationId xmlns:p14="http://schemas.microsoft.com/office/powerpoint/2010/main" val="3013430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summarise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3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
## 1 female        0              51
## 2 female        1             178
## 3 male          0             344
## 4 male          1              72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CF11E-0989-4916-9A20-43D67E5187FB}"/>
              </a:ext>
            </a:extLst>
          </p:cNvPr>
          <p:cNvSpPr/>
          <p:nvPr/>
        </p:nvSpPr>
        <p:spPr>
          <a:xfrm>
            <a:off x="1812370" y="4160939"/>
            <a:ext cx="2340180" cy="2055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1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summarise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3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
## 1 female        0              51
## 2 female        1             178
## 3 male          0             344
## 4 male          1              72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C61C1C-B4CB-4044-9F75-CDB02B762CB6}"/>
              </a:ext>
            </a:extLst>
          </p:cNvPr>
          <p:cNvSpPr/>
          <p:nvPr/>
        </p:nvSpPr>
        <p:spPr>
          <a:xfrm>
            <a:off x="4211273" y="4202884"/>
            <a:ext cx="2457975" cy="2113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1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summarise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3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
## 1 female        0              51
## 2 female        1             178
## 3 male          0             344
## 4 male          1              72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C61C1C-B4CB-4044-9F75-CDB02B762CB6}"/>
              </a:ext>
            </a:extLst>
          </p:cNvPr>
          <p:cNvSpPr/>
          <p:nvPr/>
        </p:nvSpPr>
        <p:spPr>
          <a:xfrm>
            <a:off x="1711355" y="4815281"/>
            <a:ext cx="4957894" cy="721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270DC-40A0-4816-9063-0EDC539CF6BC}"/>
              </a:ext>
            </a:extLst>
          </p:cNvPr>
          <p:cNvSpPr txBox="1"/>
          <p:nvPr/>
        </p:nvSpPr>
        <p:spPr>
          <a:xfrm>
            <a:off x="6837725" y="4991341"/>
            <a:ext cx="10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Percent?</a:t>
            </a:r>
          </a:p>
        </p:txBody>
      </p:sp>
    </p:spTree>
    <p:extLst>
      <p:ext uri="{BB962C8B-B14F-4D97-AF65-F5344CB8AC3E}">
        <p14:creationId xmlns:p14="http://schemas.microsoft.com/office/powerpoint/2010/main" val="3610157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9498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2286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8846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11798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73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79C91-56BB-41D9-8F22-FDA03761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757129"/>
            <a:ext cx="9507277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73CE0-D294-4EFA-BBA2-06113181887E}"/>
              </a:ext>
            </a:extLst>
          </p:cNvPr>
          <p:cNvSpPr txBox="1"/>
          <p:nvPr/>
        </p:nvSpPr>
        <p:spPr>
          <a:xfrm>
            <a:off x="85987" y="62748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https://r4ds.had.co.nz/explore-intro.html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42408-5522-4259-A5F5-6D9AB769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A6B56B-2422-428D-ADAD-5A62141D9FBB}"/>
              </a:ext>
            </a:extLst>
          </p:cNvPr>
          <p:cNvSpPr/>
          <p:nvPr/>
        </p:nvSpPr>
        <p:spPr>
          <a:xfrm>
            <a:off x="4976726" y="2999196"/>
            <a:ext cx="1203863" cy="446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88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4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female        0              51            22.3
## 2 female        1             178            77.7
## 3 male          0             344            82.7
## 4 male          1              72            17.3</a:t>
            </a:r>
          </a:p>
        </p:txBody>
      </p:sp>
    </p:spTree>
    <p:extLst>
      <p:ext uri="{BB962C8B-B14F-4D97-AF65-F5344CB8AC3E}">
        <p14:creationId xmlns:p14="http://schemas.microsoft.com/office/powerpoint/2010/main" val="3499922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4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female        0              51            22.3
## 2 female        1             178            77.7
## 3 male          0             344            82.7
## 4 male          1              72            17.3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38C41C-E5E7-42A2-81AB-322014323C03}"/>
              </a:ext>
            </a:extLst>
          </p:cNvPr>
          <p:cNvSpPr/>
          <p:nvPr/>
        </p:nvSpPr>
        <p:spPr>
          <a:xfrm>
            <a:off x="6518246" y="4556138"/>
            <a:ext cx="2457975" cy="2113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2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21030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4" y="1690688"/>
            <a:ext cx="12122791" cy="4835234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4" y="1690688"/>
            <a:ext cx="12122791" cy="4835234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2 x 4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female        1             178            77.7
## 2 male          1              72            17.3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5CAB1-3694-4126-9F2C-61B49C74E45D}"/>
              </a:ext>
            </a:extLst>
          </p:cNvPr>
          <p:cNvSpPr/>
          <p:nvPr/>
        </p:nvSpPr>
        <p:spPr>
          <a:xfrm>
            <a:off x="6417579" y="4623250"/>
            <a:ext cx="2265028" cy="1534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80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in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62763" y="1875959"/>
            <a:ext cx="12257015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in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62763" y="1875959"/>
            <a:ext cx="12257015" cy="4351338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endParaRPr sz="1800" dirty="0">
              <a:latin typeface="Courier"/>
            </a:endParaRP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2 x 4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female        1             178            77.7
## 2 male          1              72            17.3</a:t>
            </a:r>
          </a:p>
        </p:txBody>
      </p:sp>
    </p:spTree>
    <p:extLst>
      <p:ext uri="{BB962C8B-B14F-4D97-AF65-F5344CB8AC3E}">
        <p14:creationId xmlns:p14="http://schemas.microsoft.com/office/powerpoint/2010/main" val="38806106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DFFF5-20BE-42CA-ACCA-4E16B281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activity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F9B07-3D95-4CDA-9112-B7CDE4606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168560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758B3-819B-4399-9CE7-301DDD6DA418}"/>
              </a:ext>
            </a:extLst>
          </p:cNvPr>
          <p:cNvSpPr/>
          <p:nvPr/>
        </p:nvSpPr>
        <p:spPr>
          <a:xfrm>
            <a:off x="1266738" y="3446732"/>
            <a:ext cx="1249959" cy="122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2FE6E-2B1B-4307-9567-66C6A8B21B1F}"/>
              </a:ext>
            </a:extLst>
          </p:cNvPr>
          <p:cNvSpPr/>
          <p:nvPr/>
        </p:nvSpPr>
        <p:spPr>
          <a:xfrm>
            <a:off x="4979566" y="2441051"/>
            <a:ext cx="1116434" cy="1197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596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758B3-819B-4399-9CE7-301DDD6DA418}"/>
              </a:ext>
            </a:extLst>
          </p:cNvPr>
          <p:cNvSpPr/>
          <p:nvPr/>
        </p:nvSpPr>
        <p:spPr>
          <a:xfrm>
            <a:off x="1266738" y="3446732"/>
            <a:ext cx="1249959" cy="122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2FE6E-2B1B-4307-9567-66C6A8B21B1F}"/>
              </a:ext>
            </a:extLst>
          </p:cNvPr>
          <p:cNvSpPr/>
          <p:nvPr/>
        </p:nvSpPr>
        <p:spPr>
          <a:xfrm>
            <a:off x="4979566" y="2441051"/>
            <a:ext cx="1116434" cy="1197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12EE23-CB53-4083-9DB5-4C7E81DCFF8F}"/>
              </a:ext>
            </a:extLst>
          </p:cNvPr>
          <p:cNvSpPr/>
          <p:nvPr/>
        </p:nvSpPr>
        <p:spPr>
          <a:xfrm>
            <a:off x="6910432" y="2125465"/>
            <a:ext cx="1218500" cy="12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79C91-56BB-41D9-8F22-FDA03761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757129"/>
            <a:ext cx="9507277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73CE0-D294-4EFA-BBA2-06113181887E}"/>
              </a:ext>
            </a:extLst>
          </p:cNvPr>
          <p:cNvSpPr txBox="1"/>
          <p:nvPr/>
        </p:nvSpPr>
        <p:spPr>
          <a:xfrm>
            <a:off x="85987" y="62748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https://r4ds.had.co.nz/explore-intro.html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42408-5522-4259-A5F5-6D9AB769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A6B56B-2422-428D-ADAD-5A62141D9FBB}"/>
              </a:ext>
            </a:extLst>
          </p:cNvPr>
          <p:cNvSpPr/>
          <p:nvPr/>
        </p:nvSpPr>
        <p:spPr>
          <a:xfrm>
            <a:off x="6444799" y="2294236"/>
            <a:ext cx="1130460" cy="446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60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9263-0DCB-464B-8D34-4D1083A9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Grammar of 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EB2E9-BB29-41AF-8F12-15E98ECF1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488" cy="4351338"/>
          </a:xfrm>
        </p:spPr>
        <p:txBody>
          <a:bodyPr>
            <a:normAutofit/>
          </a:bodyPr>
          <a:lstStyle/>
          <a:p>
            <a:r>
              <a:rPr lang="en-US" dirty="0"/>
              <a:t>A structured language for plotting</a:t>
            </a:r>
          </a:p>
          <a:p>
            <a:r>
              <a:rPr lang="en-US" dirty="0"/>
              <a:t>All plots follow this language</a:t>
            </a:r>
          </a:p>
          <a:p>
            <a:r>
              <a:rPr lang="en-US" dirty="0"/>
              <a:t>Key components: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Aesthetics</a:t>
            </a:r>
          </a:p>
          <a:p>
            <a:pPr lvl="1"/>
            <a:r>
              <a:rPr lang="en-US" dirty="0"/>
              <a:t>Geometries</a:t>
            </a:r>
          </a:p>
          <a:p>
            <a:pPr lvl="1"/>
            <a:r>
              <a:rPr lang="en-US" dirty="0"/>
              <a:t>Facets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Coordinates</a:t>
            </a:r>
          </a:p>
          <a:p>
            <a:pPr lvl="1"/>
            <a:r>
              <a:rPr lang="en-US" dirty="0"/>
              <a:t>Theme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9B284D-32FB-44D5-8966-A0B163E9D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9" t="8440" r="6331" b="8012"/>
          <a:stretch/>
        </p:blipFill>
        <p:spPr bwMode="auto">
          <a:xfrm>
            <a:off x="7130644" y="1690688"/>
            <a:ext cx="3714690" cy="46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DD5A5A-4AD4-4788-88F8-16CB35EB19AE}"/>
              </a:ext>
            </a:extLst>
          </p:cNvPr>
          <p:cNvSpPr txBox="1"/>
          <p:nvPr/>
        </p:nvSpPr>
        <p:spPr>
          <a:xfrm>
            <a:off x="5377577" y="6488668"/>
            <a:ext cx="722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https://www.cs.uic.edu/~wilkinson/TheGrammarOfGraphics/gog2.jpg</a:t>
            </a:r>
          </a:p>
        </p:txBody>
      </p:sp>
    </p:spTree>
    <p:extLst>
      <p:ext uri="{BB962C8B-B14F-4D97-AF65-F5344CB8AC3E}">
        <p14:creationId xmlns:p14="http://schemas.microsoft.com/office/powerpoint/2010/main" val="8326665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</p:spTree>
    <p:extLst>
      <p:ext uri="{BB962C8B-B14F-4D97-AF65-F5344CB8AC3E}">
        <p14:creationId xmlns:p14="http://schemas.microsoft.com/office/powerpoint/2010/main" val="192253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67349-142B-435E-9CD8-6800CF10AF82}"/>
              </a:ext>
            </a:extLst>
          </p:cNvPr>
          <p:cNvSpPr/>
          <p:nvPr/>
        </p:nvSpPr>
        <p:spPr>
          <a:xfrm>
            <a:off x="2776756" y="5166077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41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67349-142B-435E-9CD8-6800CF10AF82}"/>
              </a:ext>
            </a:extLst>
          </p:cNvPr>
          <p:cNvSpPr/>
          <p:nvPr/>
        </p:nvSpPr>
        <p:spPr>
          <a:xfrm>
            <a:off x="2734811" y="4436235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716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67349-142B-435E-9CD8-6800CF10AF82}"/>
              </a:ext>
            </a:extLst>
          </p:cNvPr>
          <p:cNvSpPr/>
          <p:nvPr/>
        </p:nvSpPr>
        <p:spPr>
          <a:xfrm>
            <a:off x="2776756" y="3698004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03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67349-142B-435E-9CD8-6800CF10AF82}"/>
              </a:ext>
            </a:extLst>
          </p:cNvPr>
          <p:cNvSpPr/>
          <p:nvPr/>
        </p:nvSpPr>
        <p:spPr>
          <a:xfrm>
            <a:off x="2776756" y="3005356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1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67349-142B-435E-9CD8-6800CF10AF82}"/>
              </a:ext>
            </a:extLst>
          </p:cNvPr>
          <p:cNvSpPr/>
          <p:nvPr/>
        </p:nvSpPr>
        <p:spPr>
          <a:xfrm>
            <a:off x="2776756" y="2313820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68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67349-142B-435E-9CD8-6800CF10AF82}"/>
              </a:ext>
            </a:extLst>
          </p:cNvPr>
          <p:cNvSpPr/>
          <p:nvPr/>
        </p:nvSpPr>
        <p:spPr>
          <a:xfrm>
            <a:off x="2776756" y="1642701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788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67349-142B-435E-9CD8-6800CF10AF82}"/>
              </a:ext>
            </a:extLst>
          </p:cNvPr>
          <p:cNvSpPr/>
          <p:nvPr/>
        </p:nvSpPr>
        <p:spPr>
          <a:xfrm>
            <a:off x="2776756" y="904470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96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E139-5EEF-4F83-B64A-785C2EA5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ggplot2</a:t>
            </a:r>
            <a:r>
              <a:rPr lang="en-US" dirty="0"/>
              <a:t>: elegant plots using the grammar of graphics</a:t>
            </a:r>
          </a:p>
        </p:txBody>
      </p:sp>
    </p:spTree>
    <p:extLst>
      <p:ext uri="{BB962C8B-B14F-4D97-AF65-F5344CB8AC3E}">
        <p14:creationId xmlns:p14="http://schemas.microsoft.com/office/powerpoint/2010/main" val="287331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79C91-56BB-41D9-8F22-FDA03761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757129"/>
            <a:ext cx="9507277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73CE0-D294-4EFA-BBA2-06113181887E}"/>
              </a:ext>
            </a:extLst>
          </p:cNvPr>
          <p:cNvSpPr txBox="1"/>
          <p:nvPr/>
        </p:nvSpPr>
        <p:spPr>
          <a:xfrm>
            <a:off x="85987" y="62748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https://r4ds.had.co.nz/explore-intro.html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42408-5522-4259-A5F5-6D9AB769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A6B56B-2422-428D-ADAD-5A62141D9FBB}"/>
              </a:ext>
            </a:extLst>
          </p:cNvPr>
          <p:cNvSpPr/>
          <p:nvPr/>
        </p:nvSpPr>
        <p:spPr>
          <a:xfrm>
            <a:off x="8458157" y="3005488"/>
            <a:ext cx="1675744" cy="446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396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42731E-7E78-4EC6-A772-9C66C1F33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32" y="1854416"/>
            <a:ext cx="6758380" cy="48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CE139-5EEF-4F83-B64A-785C2EA5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ggplot2</a:t>
            </a:r>
            <a:r>
              <a:rPr lang="en-US" dirty="0"/>
              <a:t>: elegant plots using the grammar of 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3E1A-FF1B-4E4A-A0FD-9AB084981B60}"/>
              </a:ext>
            </a:extLst>
          </p:cNvPr>
          <p:cNvSpPr txBox="1"/>
          <p:nvPr/>
        </p:nvSpPr>
        <p:spPr>
          <a:xfrm>
            <a:off x="0" y="6595694"/>
            <a:ext cx="879795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https://d33wubrfki0l68.cloudfront.net/b6c4ce171dc7d21658771efb445b7b24b6850755/afafc/post/2019-08-05_ggplot2-tutorial_files/figure-html/rug-1.png</a:t>
            </a:r>
          </a:p>
        </p:txBody>
      </p:sp>
    </p:spTree>
    <p:extLst>
      <p:ext uri="{BB962C8B-B14F-4D97-AF65-F5344CB8AC3E}">
        <p14:creationId xmlns:p14="http://schemas.microsoft.com/office/powerpoint/2010/main" val="13128590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E139-5EEF-4F83-B64A-785C2EA5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ggplot2</a:t>
            </a:r>
            <a:r>
              <a:rPr lang="en-US" dirty="0"/>
              <a:t>: elegant plots using the grammar of graphics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84B6091-2778-4C38-B74F-D6A73619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57" y="1546549"/>
            <a:ext cx="5059086" cy="520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3364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</p:spTree>
    <p:extLst>
      <p:ext uri="{BB962C8B-B14F-4D97-AF65-F5344CB8AC3E}">
        <p14:creationId xmlns:p14="http://schemas.microsoft.com/office/powerpoint/2010/main" val="5096047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F54C38-B037-4C33-9C04-EFB448BCB34E}"/>
              </a:ext>
            </a:extLst>
          </p:cNvPr>
          <p:cNvSpPr/>
          <p:nvPr/>
        </p:nvSpPr>
        <p:spPr>
          <a:xfrm>
            <a:off x="2776756" y="5166077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831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data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62763" y="1875959"/>
            <a:ext cx="12257015" cy="4351338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endParaRPr sz="1800" dirty="0">
              <a:latin typeface="Courier"/>
            </a:endParaRP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2 x 4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female        1             178            77.7
## 2 male          1              72            17.3</a:t>
            </a:r>
          </a:p>
        </p:txBody>
      </p:sp>
    </p:spTree>
    <p:extLst>
      <p:ext uri="{BB962C8B-B14F-4D97-AF65-F5344CB8AC3E}">
        <p14:creationId xmlns:p14="http://schemas.microsoft.com/office/powerpoint/2010/main" val="6947496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data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endParaRPr lang="en-US" sz="1800" dirty="0">
              <a:latin typeface="Courier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data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707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F54C38-B037-4C33-9C04-EFB448BCB34E}"/>
              </a:ext>
            </a:extLst>
          </p:cNvPr>
          <p:cNvSpPr/>
          <p:nvPr/>
        </p:nvSpPr>
        <p:spPr>
          <a:xfrm>
            <a:off x="2776756" y="5166077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535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F54C38-B037-4C33-9C04-EFB448BCB34E}"/>
              </a:ext>
            </a:extLst>
          </p:cNvPr>
          <p:cNvSpPr/>
          <p:nvPr/>
        </p:nvSpPr>
        <p:spPr>
          <a:xfrm>
            <a:off x="2776756" y="4419457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C363888-B990-4915-8691-8006F37F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0"/>
            <a:ext cx="5940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F74DB-9FC4-413D-A48C-EAE4283D3CFC}"/>
              </a:ext>
            </a:extLst>
          </p:cNvPr>
          <p:cNvSpPr txBox="1"/>
          <p:nvPr/>
        </p:nvSpPr>
        <p:spPr>
          <a:xfrm>
            <a:off x="0" y="6488668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https://www.tidyverse.org/images/hex-tidyverse.png</a:t>
            </a:r>
          </a:p>
        </p:txBody>
      </p:sp>
    </p:spTree>
    <p:extLst>
      <p:ext uri="{BB962C8B-B14F-4D97-AF65-F5344CB8AC3E}">
        <p14:creationId xmlns:p14="http://schemas.microsoft.com/office/powerpoint/2010/main" val="42096630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aesthetic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lang="en-US" sz="1800" dirty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aesthetic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30290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F54C38-B037-4C33-9C04-EFB448BCB34E}"/>
              </a:ext>
            </a:extLst>
          </p:cNvPr>
          <p:cNvSpPr/>
          <p:nvPr/>
        </p:nvSpPr>
        <p:spPr>
          <a:xfrm>
            <a:off x="2776756" y="4419457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70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488668"/>
            <a:ext cx="841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https://www.catallaxyservices.com/media/Grammar-Of-Graphics/#/3/3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F54C38-B037-4C33-9C04-EFB448BCB34E}"/>
              </a:ext>
            </a:extLst>
          </p:cNvPr>
          <p:cNvSpPr/>
          <p:nvPr/>
        </p:nvSpPr>
        <p:spPr>
          <a:xfrm>
            <a:off x="2793534" y="3681226"/>
            <a:ext cx="6887361" cy="8472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27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geometry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geometry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19140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the aesthetics with </a:t>
            </a:r>
            <a:r>
              <a:rPr lang="en-US" dirty="0" err="1"/>
              <a:t>aes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08507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the aesthetics with </a:t>
            </a:r>
            <a:r>
              <a:rPr lang="en-US" dirty="0" err="1"/>
              <a:t>aes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12208</Words>
  <Application>Microsoft Office PowerPoint</Application>
  <PresentationFormat>Widescreen</PresentationFormat>
  <Paragraphs>331</Paragraphs>
  <Slides>200</Slides>
  <Notes>0</Notes>
  <HiddenSlides>64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05" baseType="lpstr">
      <vt:lpstr>Arial</vt:lpstr>
      <vt:lpstr>Calibri</vt:lpstr>
      <vt:lpstr>Calibri Light</vt:lpstr>
      <vt:lpstr>Courier</vt:lpstr>
      <vt:lpstr>Office Theme</vt:lpstr>
      <vt:lpstr>Bioinformatics Bootcamp</vt:lpstr>
      <vt:lpstr>How do we analyze data?</vt:lpstr>
      <vt:lpstr>Data Analysis Workflow</vt:lpstr>
      <vt:lpstr>Data Analysis Workflow</vt:lpstr>
      <vt:lpstr>Data Analysis Workflow</vt:lpstr>
      <vt:lpstr>Data Analysis Workflow</vt:lpstr>
      <vt:lpstr>Data Analysis Workflow</vt:lpstr>
      <vt:lpstr>Data Analysis Workflow</vt:lpstr>
      <vt:lpstr>PowerPoint Presentation</vt:lpstr>
      <vt:lpstr>The Tidyverse</vt:lpstr>
      <vt:lpstr>The Tidyverse</vt:lpstr>
      <vt:lpstr>The Tidyverse</vt:lpstr>
      <vt:lpstr>The Tidyverse</vt:lpstr>
      <vt:lpstr>Getting started with Tidyverse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Packages</vt:lpstr>
      <vt:lpstr>Loading Tidyverse</vt:lpstr>
      <vt:lpstr>The Tidyverse</vt:lpstr>
      <vt:lpstr>The Tidyverse</vt:lpstr>
      <vt:lpstr>Getting the data (readr)</vt:lpstr>
      <vt:lpstr>Getting the data (readr)</vt:lpstr>
      <vt:lpstr>Getting the data (readr)</vt:lpstr>
      <vt:lpstr>The Tidyverse</vt:lpstr>
      <vt:lpstr>The Tidyverse</vt:lpstr>
      <vt:lpstr>The filter verb</vt:lpstr>
      <vt:lpstr>The filter verb</vt:lpstr>
      <vt:lpstr>The filter verb</vt:lpstr>
      <vt:lpstr>The filter verb</vt:lpstr>
      <vt:lpstr>The filter verb</vt:lpstr>
      <vt:lpstr>The filter verb</vt:lpstr>
      <vt:lpstr>The select verb</vt:lpstr>
      <vt:lpstr>The select verb</vt:lpstr>
      <vt:lpstr>The select verb</vt:lpstr>
      <vt:lpstr>The select verb</vt:lpstr>
      <vt:lpstr>The select verb</vt:lpstr>
      <vt:lpstr>The group_by verb</vt:lpstr>
      <vt:lpstr>The group_by verb</vt:lpstr>
      <vt:lpstr>The group_by verb</vt:lpstr>
      <vt:lpstr>The group_by verb</vt:lpstr>
      <vt:lpstr>The group_by verb</vt:lpstr>
      <vt:lpstr>The group_by verb</vt:lpstr>
      <vt:lpstr>The summarise verb</vt:lpstr>
      <vt:lpstr>The summarise verb</vt:lpstr>
      <vt:lpstr>The summarise verb</vt:lpstr>
      <vt:lpstr>The summarise verb</vt:lpstr>
      <vt:lpstr>The summarise verb</vt:lpstr>
      <vt:lpstr>The summarise verb</vt:lpstr>
      <vt:lpstr>The summarise verb</vt:lpstr>
      <vt:lpstr>The summarise verb</vt:lpstr>
      <vt:lpstr>The mutate verb</vt:lpstr>
      <vt:lpstr>The mutate verb</vt:lpstr>
      <vt:lpstr>The mutate verb</vt:lpstr>
      <vt:lpstr>The mutate verb</vt:lpstr>
      <vt:lpstr>The mutate verb</vt:lpstr>
      <vt:lpstr>The mutate verb</vt:lpstr>
      <vt:lpstr>The mutate verb</vt:lpstr>
      <vt:lpstr>The mutate verb</vt:lpstr>
      <vt:lpstr>The mutate verb</vt:lpstr>
      <vt:lpstr>The mutate verb</vt:lpstr>
      <vt:lpstr>The mutate verb</vt:lpstr>
      <vt:lpstr>Save in variable</vt:lpstr>
      <vt:lpstr>Save in variable</vt:lpstr>
      <vt:lpstr>Hands-on activity #1</vt:lpstr>
      <vt:lpstr>The Tidyverse</vt:lpstr>
      <vt:lpstr>The Tidyverse</vt:lpstr>
      <vt:lpstr>The Grammar of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ggplot2: elegant plots using the grammar of graphics</vt:lpstr>
      <vt:lpstr>ggplot2: elegant plots using the grammar of graphics</vt:lpstr>
      <vt:lpstr>ggplot2: elegant plots using the grammar of graphics</vt:lpstr>
      <vt:lpstr>PowerPoint Presentation</vt:lpstr>
      <vt:lpstr>PowerPoint Presentation</vt:lpstr>
      <vt:lpstr>Setting the data layer</vt:lpstr>
      <vt:lpstr>Setting the data layer</vt:lpstr>
      <vt:lpstr>Setting the data layer</vt:lpstr>
      <vt:lpstr>PowerPoint Presentation</vt:lpstr>
      <vt:lpstr>PowerPoint Presentation</vt:lpstr>
      <vt:lpstr>PowerPoint Presentation</vt:lpstr>
      <vt:lpstr>Setting the aesthetic layer</vt:lpstr>
      <vt:lpstr>Setting the aesthetic layer</vt:lpstr>
      <vt:lpstr>PowerPoint Presentation</vt:lpstr>
      <vt:lpstr>PowerPoint Presentation</vt:lpstr>
      <vt:lpstr>PowerPoint Presentation</vt:lpstr>
      <vt:lpstr>Setting the geometry layer</vt:lpstr>
      <vt:lpstr>Setting the geometry layer</vt:lpstr>
      <vt:lpstr>PowerPoint Presentation</vt:lpstr>
      <vt:lpstr>Switching the aesthetics with aes()</vt:lpstr>
      <vt:lpstr>Switching the aesthetics with aes()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Theme: Changing the y-axis label</vt:lpstr>
      <vt:lpstr>Theme: Changing the y-axis label</vt:lpstr>
      <vt:lpstr>PowerPoint Presentation</vt:lpstr>
      <vt:lpstr>PowerPoint Presentation</vt:lpstr>
      <vt:lpstr>Theme: Adding a title</vt:lpstr>
      <vt:lpstr>Theme: Adding a title</vt:lpstr>
      <vt:lpstr>PowerPoint Presentation</vt:lpstr>
      <vt:lpstr>PowerPoint Presentation</vt:lpstr>
      <vt:lpstr>Theme: changing the overall style</vt:lpstr>
      <vt:lpstr>Theme: changing the overall style</vt:lpstr>
      <vt:lpstr>PowerPoint Presentation</vt:lpstr>
      <vt:lpstr>PowerPoint Presentation</vt:lpstr>
      <vt:lpstr>Adding a fill aesthetic</vt:lpstr>
      <vt:lpstr>Adding a fill aesthetic</vt:lpstr>
      <vt:lpstr>PowerPoint Presentation</vt:lpstr>
      <vt:lpstr>PowerPoint Presentation</vt:lpstr>
      <vt:lpstr>Theme: Remove the x-axis label</vt:lpstr>
      <vt:lpstr>Theme: Remove the x-axis label</vt:lpstr>
      <vt:lpstr>PowerPoint Presentation</vt:lpstr>
      <vt:lpstr>PowerPoint Presentation</vt:lpstr>
      <vt:lpstr>Theme: removing a legend</vt:lpstr>
      <vt:lpstr>Theme: removing a legend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Coordinates: adjusting the y-axis scale</vt:lpstr>
      <vt:lpstr>Coordinates: adjusting the y-axis scale</vt:lpstr>
      <vt:lpstr>Coordinates: adjusting the y-axis scale</vt:lpstr>
      <vt:lpstr>Coordinates: adjusting the y-axis scale</vt:lpstr>
      <vt:lpstr>PowerPoint Presentation</vt:lpstr>
      <vt:lpstr>PowerPoint Presentation</vt:lpstr>
      <vt:lpstr>Coordinates: adjust the x-axis text labels</vt:lpstr>
      <vt:lpstr>Coordinates: adjust the x-axis text labels</vt:lpstr>
      <vt:lpstr>PowerPoint Presentation</vt:lpstr>
      <vt:lpstr>PowerPoint Presentation</vt:lpstr>
      <vt:lpstr>Theme: Setting the font size</vt:lpstr>
      <vt:lpstr>Theme: Setting the font size</vt:lpstr>
      <vt:lpstr>PowerPoint Presentation</vt:lpstr>
      <vt:lpstr>Assigning ggplots to a variable</vt:lpstr>
      <vt:lpstr>PowerPoint Presentation</vt:lpstr>
      <vt:lpstr>Saving a plot with ggsave()</vt:lpstr>
      <vt:lpstr>PowerPoint Presentation</vt:lpstr>
      <vt:lpstr>All together now</vt:lpstr>
      <vt:lpstr>All together now</vt:lpstr>
      <vt:lpstr>Hands-on activity #2</vt:lpstr>
      <vt:lpstr>Does Fare predict Survival?</vt:lpstr>
      <vt:lpstr>PowerPoint Presentation</vt:lpstr>
      <vt:lpstr>Survived is being treated as a continuous variable</vt:lpstr>
      <vt:lpstr>Survived is being treated as a continuous variable</vt:lpstr>
      <vt:lpstr>Factorizing Survived to make it discrete</vt:lpstr>
      <vt:lpstr>Factorizing Survived to make it discrete</vt:lpstr>
      <vt:lpstr>PowerPoint Presentation</vt:lpstr>
      <vt:lpstr>Add factor labels to improve readability</vt:lpstr>
      <vt:lpstr>Add factor labels to improve readability</vt:lpstr>
      <vt:lpstr>PowerPoint Presentation</vt:lpstr>
      <vt:lpstr>Add the geometry layer</vt:lpstr>
      <vt:lpstr>Add the geometry layer</vt:lpstr>
      <vt:lpstr>PowerPoint Presentation</vt:lpstr>
      <vt:lpstr>PowerPoint Presentation</vt:lpstr>
      <vt:lpstr>PowerPoint Presentation</vt:lpstr>
      <vt:lpstr>Coordinates: log-scale for y-axis</vt:lpstr>
      <vt:lpstr>Coordinates: log-scale for y-axis</vt:lpstr>
      <vt:lpstr>PowerPoint Presentation</vt:lpstr>
      <vt:lpstr>PowerPoint Presentation</vt:lpstr>
      <vt:lpstr>Is age a confounding variable here? </vt:lpstr>
      <vt:lpstr>Facets: split the plot by age bracket</vt:lpstr>
      <vt:lpstr>Facets: split the plot by age bracket</vt:lpstr>
      <vt:lpstr>PowerPoint Presentation</vt:lpstr>
      <vt:lpstr>PowerPoint Presentation</vt:lpstr>
      <vt:lpstr>PowerPoint Presentation</vt:lpstr>
      <vt:lpstr>Install and load ggpubr</vt:lpstr>
      <vt:lpstr>Statics: t-test to determine p values</vt:lpstr>
      <vt:lpstr>Statics: t-test to determine p values</vt:lpstr>
      <vt:lpstr>PowerPoint Presentation</vt:lpstr>
      <vt:lpstr>PowerPoint Presentation</vt:lpstr>
      <vt:lpstr>PowerPoint Presentation</vt:lpstr>
      <vt:lpstr>Relationship between Age and Fare Price3</vt:lpstr>
      <vt:lpstr>Relationship between Age and Fare Price3</vt:lpstr>
      <vt:lpstr>PowerPoint Presentation</vt:lpstr>
      <vt:lpstr>Relationship between Age and Fare Price4</vt:lpstr>
      <vt:lpstr>Relationship between Age and Fare Price4</vt:lpstr>
      <vt:lpstr>PowerPoint Presentation</vt:lpstr>
      <vt:lpstr>Relationship between Age and Fare Price5</vt:lpstr>
      <vt:lpstr>Relationship between Age and Fare Price5</vt:lpstr>
      <vt:lpstr>Relationship between Age and Fare Price5</vt:lpstr>
      <vt:lpstr>Relationship between Age and Fare Price5</vt:lpstr>
      <vt:lpstr>Relationship between Age and Fare Price5</vt:lpstr>
      <vt:lpstr>Relationship between Age and Fare Price5</vt:lpstr>
      <vt:lpstr>Relationship between Age and Fare Price5</vt:lpstr>
      <vt:lpstr>Relationship between Age and Fare Price5</vt:lpstr>
      <vt:lpstr>Relationship between Age and Fare Price5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Bootcamp</dc:title>
  <dc:creator>Henry Miller</dc:creator>
  <cp:lastModifiedBy>Henry Miller</cp:lastModifiedBy>
  <cp:revision>63</cp:revision>
  <dcterms:created xsi:type="dcterms:W3CDTF">2020-09-13T20:30:40Z</dcterms:created>
  <dcterms:modified xsi:type="dcterms:W3CDTF">2020-09-22T21:50:46Z</dcterms:modified>
</cp:coreProperties>
</file>