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7" r:id="rId4"/>
    <p:sldId id="262" r:id="rId5"/>
    <p:sldId id="265" r:id="rId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19" autoAdjust="0"/>
    <p:restoredTop sz="94654" autoAdjust="0"/>
  </p:normalViewPr>
  <p:slideViewPr>
    <p:cSldViewPr>
      <p:cViewPr varScale="1">
        <p:scale>
          <a:sx n="140" d="100"/>
          <a:sy n="140" d="100"/>
        </p:scale>
        <p:origin x="13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53D1-B4AB-CB49-8CF4-3A22AF544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EFB56-F6C8-A341-AFB4-80F3E3DA4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1925C-FACC-2D40-A8BE-7A848F8B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14E25-EFD7-DA40-8BA8-38848A3A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76793-7F50-D24B-AC5F-1AA60C0A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52E94-64C5-FE4C-91A6-4B59977FEB1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1376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FF98-ED1E-844A-8BB8-090267EC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05A0A-E92D-324A-BE46-7050BF729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7C55-3166-2C4C-AFE8-63E819F2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8B2-C116-0A49-AA85-611A26B1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AC38-6FF9-D44A-84CC-32843631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D8D63-DEFB-8044-BECE-AF81CFFCB99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7905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824AA-944F-7A47-8AD9-B05D8C64E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D0284-0B39-1945-874B-66C04B3A2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2A63-CF95-E742-B212-6E06C72B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B595-E18B-7B45-940D-584F920D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18A82-3333-7F41-BB88-ABB8A139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3B2A0-F85F-494E-9DAB-EB3411988AD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8605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E6B7-7CFD-C14F-B503-BEA27A92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59E2-8E09-3F4E-AF33-35A763B8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11CA-CB7F-BD45-B2EC-4AAB0465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9C33-2C7F-0E4D-95B8-C20F408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D3BD-9733-8542-80C2-F727E6F4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4D5D5-A241-D344-AF11-9F90A10716F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1517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0DBC-D6F2-6E4D-A3A6-A00E144C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AF08F-B43B-594C-AF35-CBE10E8F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A8927-C4BD-8849-BE4F-A28C1B04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A392-7E32-3C46-BF1C-40CE1F1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67FC8-E5F5-BD4B-94FF-C7F398F6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F6EC6-8D8D-574F-B7E7-52EACFE6A84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4000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6BF-F89B-DF47-A764-50D986DA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EA2E-658B-5F43-AC70-14AB8228E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6CD92-9476-DD4D-8B77-74E4BE9AD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4BB26-A7B1-104D-BE62-B5128109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DD1E3-EF1B-C541-A6FB-4B48562F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15161-4D0F-964F-AC61-BFCEED68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E487C-5232-274D-944D-14FB28EDA41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3249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E947-4654-D54E-A4BB-C0326A1B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F920F-B6D6-314D-BCDD-8D86E911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85238-8F36-CE4A-AD96-517904EE8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A1E9D-9C58-664F-A6A5-219D10EC0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879B8-0017-D744-91CA-B45C243B3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93ACC-E5E1-534A-9AF2-A28F99F0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6AA3E-4042-9040-AD74-802A587C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0CA20-CB30-4D42-9A13-5D6F9370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29D933-0CAE-FD4B-B403-300EB5CBADF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9557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1F15-037E-4044-9F2B-3D279667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98F2D-EE55-1D4E-910B-B9EA2C26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94A52-8893-B44D-8C26-1E67D885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BA6B-FE1D-764D-9FCC-479359B8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27378-A1D3-CF47-B5BF-08A1FC6B51C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9280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DC190-4969-F448-8DD8-02AC689B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090B8-458E-7240-B1DB-C968E800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5F5E6-AC03-C446-A878-2011F7F4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CD791-93AC-1444-B3B5-27960656F3E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3962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E54C-FAB7-4D41-B386-038B619F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8D6A-CAA9-4C4B-8056-62B7C8297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B1F5C-75D1-954B-9FA7-484D0F284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F89E-F941-A54E-BF0D-83E82424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8B0CC-41FA-C544-A07F-47836678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8D738-409F-7849-B79A-FA243A77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859E4-2160-CC4A-835E-24BEBED84B3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4955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8973-DB42-1A49-B411-1AADDC2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37DDF-4F55-8743-9576-5FC2E0384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F50AA-AA11-B345-A4D3-F7F3F33E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8F5BE-14D4-174C-8028-52AE3F0E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C1CCF-3D23-1541-B617-18E09B1D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4DBD-2898-2343-80B1-01FE9B73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46727-17F4-8E4B-A41E-CCCDE38322E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5710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402843-6598-9F49-AF80-6D147F5EF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A6D1EE-46D8-334F-93FE-F17DE68FB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BDDD88-AF87-AD43-AB45-EEFA5C2042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9F6A984-AC6C-FE4F-ACBA-CE729FBCAC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03CCA5F-92B3-E943-8D45-83F4658043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48AE84-B4EA-F04A-B37B-32D55FD8F38E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F0B1173-4F36-B945-8A18-2BE19F677B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UY" altLang="en-US" sz="4400" dirty="0">
                <a:solidFill>
                  <a:schemeClr val="tx1"/>
                </a:solidFill>
              </a:rPr>
              <a:t>Differenetial Expression Analysis</a:t>
            </a:r>
            <a:endParaRPr lang="es-ES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92A403D-2493-3C4D-8AA5-1D8E74AE1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Bioinformatics Bootcamp </a:t>
            </a:r>
          </a:p>
          <a:p>
            <a:r>
              <a:rPr lang="en-US" b="1" dirty="0"/>
              <a:t>October 6, 2020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85B4-E298-534B-9715-B4A2D3DC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This hands-on session will </a:t>
            </a:r>
            <a:r>
              <a:rPr lang="en-US" sz="3600" b="1" dirty="0"/>
              <a:t>NOT</a:t>
            </a:r>
            <a:r>
              <a:rPr lang="en-US" sz="3600" dirty="0"/>
              <a:t>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CC4C-C5FC-024F-BAC5-0056C7F4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sequence data to gene expression </a:t>
            </a:r>
          </a:p>
          <a:p>
            <a:pPr marL="400050" lvl="1" indent="0">
              <a:buNone/>
            </a:pPr>
            <a:r>
              <a:rPr lang="en-US" sz="2400" b="1" dirty="0"/>
              <a:t>Lecture 11</a:t>
            </a:r>
            <a:endParaRPr lang="en-US" sz="2400" dirty="0"/>
          </a:p>
          <a:p>
            <a:r>
              <a:rPr lang="en-US" sz="2400" dirty="0"/>
              <a:t>Visualize RNA-</a:t>
            </a:r>
            <a:r>
              <a:rPr lang="en-US" sz="2400" dirty="0" err="1"/>
              <a:t>seq</a:t>
            </a:r>
            <a:r>
              <a:rPr lang="en-US" sz="2400" dirty="0"/>
              <a:t> data</a:t>
            </a:r>
          </a:p>
          <a:p>
            <a:pPr marL="457200" lvl="1" indent="0">
              <a:buNone/>
            </a:pPr>
            <a:r>
              <a:rPr lang="en-US" sz="2400" b="1" dirty="0"/>
              <a:t>Lecture 7</a:t>
            </a:r>
            <a:r>
              <a:rPr lang="en-US" sz="2400" dirty="0"/>
              <a:t> (Dr. </a:t>
            </a:r>
            <a:r>
              <a:rPr lang="en-US" sz="2400" dirty="0" err="1"/>
              <a:t>Bunnik</a:t>
            </a:r>
            <a:r>
              <a:rPr lang="en-US" sz="2400" dirty="0"/>
              <a:t>)</a:t>
            </a:r>
          </a:p>
          <a:p>
            <a:r>
              <a:rPr lang="en-US" sz="2400" dirty="0"/>
              <a:t>Functional Interpretation: </a:t>
            </a:r>
            <a:r>
              <a:rPr lang="en-US" sz="2400" b="1" dirty="0"/>
              <a:t>Lecture 8</a:t>
            </a:r>
          </a:p>
          <a:p>
            <a:r>
              <a:rPr lang="en-US" sz="2400" dirty="0"/>
              <a:t>Where can you find other public-domain data</a:t>
            </a:r>
          </a:p>
          <a:p>
            <a:pPr marL="400050" lvl="1" indent="0">
              <a:buNone/>
            </a:pPr>
            <a:r>
              <a:rPr lang="en-US" sz="2400" b="1" dirty="0"/>
              <a:t>Lecture 9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837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57E8-CF20-BE49-92C6-459E4B0D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2A0FEC56-97DD-8046-A82C-C7346F700AED}"/>
              </a:ext>
            </a:extLst>
          </p:cNvPr>
          <p:cNvSpPr/>
          <p:nvPr/>
        </p:nvSpPr>
        <p:spPr>
          <a:xfrm>
            <a:off x="1356837" y="3173171"/>
            <a:ext cx="1127280" cy="561972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2A963D5C-4BDE-6B4B-BEF2-E4061F8C4C06}"/>
              </a:ext>
            </a:extLst>
          </p:cNvPr>
          <p:cNvSpPr/>
          <p:nvPr/>
        </p:nvSpPr>
        <p:spPr>
          <a:xfrm>
            <a:off x="2484116" y="3272135"/>
            <a:ext cx="1219200" cy="347410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F51B92FC-BA6F-5849-9E61-C8D6E5B854FF}"/>
              </a:ext>
            </a:extLst>
          </p:cNvPr>
          <p:cNvSpPr/>
          <p:nvPr/>
        </p:nvSpPr>
        <p:spPr>
          <a:xfrm>
            <a:off x="3703316" y="3185160"/>
            <a:ext cx="315190" cy="549983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矩形 9">
            <a:extLst>
              <a:ext uri="{FF2B5EF4-FFF2-40B4-BE49-F238E27FC236}">
                <a16:creationId xmlns:a16="http://schemas.microsoft.com/office/drawing/2014/main" id="{9E989CC1-1447-C443-B230-C3284A7BB00A}"/>
              </a:ext>
            </a:extLst>
          </p:cNvPr>
          <p:cNvSpPr/>
          <p:nvPr/>
        </p:nvSpPr>
        <p:spPr>
          <a:xfrm>
            <a:off x="4018506" y="3272135"/>
            <a:ext cx="1567294" cy="347410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矩形 10">
            <a:extLst>
              <a:ext uri="{FF2B5EF4-FFF2-40B4-BE49-F238E27FC236}">
                <a16:creationId xmlns:a16="http://schemas.microsoft.com/office/drawing/2014/main" id="{D7F0FCB0-067C-6E4B-8CDF-1B8F2651B82B}"/>
              </a:ext>
            </a:extLst>
          </p:cNvPr>
          <p:cNvSpPr/>
          <p:nvPr/>
        </p:nvSpPr>
        <p:spPr>
          <a:xfrm>
            <a:off x="5601640" y="3181002"/>
            <a:ext cx="1642609" cy="55260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左大括号 13">
            <a:extLst>
              <a:ext uri="{FF2B5EF4-FFF2-40B4-BE49-F238E27FC236}">
                <a16:creationId xmlns:a16="http://schemas.microsoft.com/office/drawing/2014/main" id="{1103C01D-9898-C34F-A83A-E5411410F36B}"/>
              </a:ext>
            </a:extLst>
          </p:cNvPr>
          <p:cNvSpPr/>
          <p:nvPr/>
        </p:nvSpPr>
        <p:spPr>
          <a:xfrm rot="16200000">
            <a:off x="1670161" y="3500735"/>
            <a:ext cx="381001" cy="838198"/>
          </a:xfrm>
          <a:prstGeom prst="leftBrace">
            <a:avLst>
              <a:gd name="adj1" fmla="val 8333"/>
              <a:gd name="adj2" fmla="val 4899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CB860C2F-78D8-7848-B05F-8C387D80487B}"/>
              </a:ext>
            </a:extLst>
          </p:cNvPr>
          <p:cNvSpPr txBox="1"/>
          <p:nvPr/>
        </p:nvSpPr>
        <p:spPr>
          <a:xfrm>
            <a:off x="1606338" y="4186535"/>
            <a:ext cx="775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Exon</a:t>
            </a:r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692A162E-FDB1-DA4C-908E-1029C9018EED}"/>
              </a:ext>
            </a:extLst>
          </p:cNvPr>
          <p:cNvSpPr txBox="1"/>
          <p:nvPr/>
        </p:nvSpPr>
        <p:spPr>
          <a:xfrm>
            <a:off x="1229805" y="235327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5’</a:t>
            </a:r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2B39FD19-1194-E847-97D8-AFBA4DA2D69C}"/>
              </a:ext>
            </a:extLst>
          </p:cNvPr>
          <p:cNvSpPr txBox="1"/>
          <p:nvPr/>
        </p:nvSpPr>
        <p:spPr>
          <a:xfrm>
            <a:off x="6849590" y="243170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3’</a:t>
            </a:r>
          </a:p>
        </p:txBody>
      </p:sp>
      <p:sp>
        <p:nvSpPr>
          <p:cNvPr id="14" name="左大括号 17">
            <a:extLst>
              <a:ext uri="{FF2B5EF4-FFF2-40B4-BE49-F238E27FC236}">
                <a16:creationId xmlns:a16="http://schemas.microsoft.com/office/drawing/2014/main" id="{28CA474E-5645-B448-A550-65CEC0D8332F}"/>
              </a:ext>
            </a:extLst>
          </p:cNvPr>
          <p:cNvSpPr/>
          <p:nvPr/>
        </p:nvSpPr>
        <p:spPr>
          <a:xfrm rot="16200000">
            <a:off x="6171278" y="3500734"/>
            <a:ext cx="381001" cy="838198"/>
          </a:xfrm>
          <a:prstGeom prst="leftBrace">
            <a:avLst>
              <a:gd name="adj1" fmla="val 8333"/>
              <a:gd name="adj2" fmla="val 4899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5FE127BA-7908-1640-BDD7-F83CFC0FC379}"/>
              </a:ext>
            </a:extLst>
          </p:cNvPr>
          <p:cNvSpPr txBox="1"/>
          <p:nvPr/>
        </p:nvSpPr>
        <p:spPr>
          <a:xfrm>
            <a:off x="5902111" y="4191001"/>
            <a:ext cx="775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Exon</a:t>
            </a:r>
          </a:p>
        </p:txBody>
      </p:sp>
      <p:sp>
        <p:nvSpPr>
          <p:cNvPr id="16" name="矩形 22">
            <a:extLst>
              <a:ext uri="{FF2B5EF4-FFF2-40B4-BE49-F238E27FC236}">
                <a16:creationId xmlns:a16="http://schemas.microsoft.com/office/drawing/2014/main" id="{3FD18A17-5BE6-A146-80BA-91DF85698E38}"/>
              </a:ext>
            </a:extLst>
          </p:cNvPr>
          <p:cNvSpPr/>
          <p:nvPr/>
        </p:nvSpPr>
        <p:spPr>
          <a:xfrm>
            <a:off x="138201" y="5806624"/>
            <a:ext cx="405081" cy="389233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文本框 23">
            <a:extLst>
              <a:ext uri="{FF2B5EF4-FFF2-40B4-BE49-F238E27FC236}">
                <a16:creationId xmlns:a16="http://schemas.microsoft.com/office/drawing/2014/main" id="{792158EC-354F-D04B-A801-84562AE622A6}"/>
              </a:ext>
            </a:extLst>
          </p:cNvPr>
          <p:cNvSpPr txBox="1"/>
          <p:nvPr/>
        </p:nvSpPr>
        <p:spPr>
          <a:xfrm>
            <a:off x="580227" y="5806624"/>
            <a:ext cx="3042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Coding sequence (CDS)</a:t>
            </a:r>
          </a:p>
        </p:txBody>
      </p:sp>
      <p:sp>
        <p:nvSpPr>
          <p:cNvPr id="18" name="矩形 24">
            <a:extLst>
              <a:ext uri="{FF2B5EF4-FFF2-40B4-BE49-F238E27FC236}">
                <a16:creationId xmlns:a16="http://schemas.microsoft.com/office/drawing/2014/main" id="{4A1327FB-F92D-244D-9C48-C44A0EABD2B4}"/>
              </a:ext>
            </a:extLst>
          </p:cNvPr>
          <p:cNvSpPr/>
          <p:nvPr/>
        </p:nvSpPr>
        <p:spPr>
          <a:xfrm>
            <a:off x="138201" y="6306390"/>
            <a:ext cx="379274" cy="419099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文本框 26">
            <a:extLst>
              <a:ext uri="{FF2B5EF4-FFF2-40B4-BE49-F238E27FC236}">
                <a16:creationId xmlns:a16="http://schemas.microsoft.com/office/drawing/2014/main" id="{FA2688FD-81DF-5B4C-8BB8-D03E9CEC824F}"/>
              </a:ext>
            </a:extLst>
          </p:cNvPr>
          <p:cNvSpPr txBox="1"/>
          <p:nvPr/>
        </p:nvSpPr>
        <p:spPr>
          <a:xfrm>
            <a:off x="619653" y="6263825"/>
            <a:ext cx="938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Intron</a:t>
            </a:r>
          </a:p>
        </p:txBody>
      </p:sp>
      <p:sp>
        <p:nvSpPr>
          <p:cNvPr id="20" name="矩形 28">
            <a:extLst>
              <a:ext uri="{FF2B5EF4-FFF2-40B4-BE49-F238E27FC236}">
                <a16:creationId xmlns:a16="http://schemas.microsoft.com/office/drawing/2014/main" id="{72C471F6-3483-E54D-BA27-1E180383E522}"/>
              </a:ext>
            </a:extLst>
          </p:cNvPr>
          <p:cNvSpPr/>
          <p:nvPr/>
        </p:nvSpPr>
        <p:spPr>
          <a:xfrm>
            <a:off x="553435" y="3272135"/>
            <a:ext cx="773825" cy="34741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id="{B699D673-9673-3E43-A3AB-2FC5B758C02D}"/>
              </a:ext>
            </a:extLst>
          </p:cNvPr>
          <p:cNvSpPr txBox="1"/>
          <p:nvPr/>
        </p:nvSpPr>
        <p:spPr>
          <a:xfrm>
            <a:off x="944784" y="2791072"/>
            <a:ext cx="61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TSS</a:t>
            </a:r>
          </a:p>
        </p:txBody>
      </p:sp>
      <p:sp>
        <p:nvSpPr>
          <p:cNvPr id="22" name="左大括号 31">
            <a:extLst>
              <a:ext uri="{FF2B5EF4-FFF2-40B4-BE49-F238E27FC236}">
                <a16:creationId xmlns:a16="http://schemas.microsoft.com/office/drawing/2014/main" id="{2C75BCC0-4638-E94C-B0B1-187F9D52A0F3}"/>
              </a:ext>
            </a:extLst>
          </p:cNvPr>
          <p:cNvSpPr/>
          <p:nvPr/>
        </p:nvSpPr>
        <p:spPr>
          <a:xfrm rot="16200000">
            <a:off x="749281" y="3536818"/>
            <a:ext cx="382136" cy="773826"/>
          </a:xfrm>
          <a:prstGeom prst="leftBrace">
            <a:avLst>
              <a:gd name="adj1" fmla="val 8333"/>
              <a:gd name="adj2" fmla="val 4899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文本框 32">
            <a:extLst>
              <a:ext uri="{FF2B5EF4-FFF2-40B4-BE49-F238E27FC236}">
                <a16:creationId xmlns:a16="http://schemas.microsoft.com/office/drawing/2014/main" id="{9F5EF73A-9D8D-A44A-B626-ED7858714E78}"/>
              </a:ext>
            </a:extLst>
          </p:cNvPr>
          <p:cNvSpPr txBox="1"/>
          <p:nvPr/>
        </p:nvSpPr>
        <p:spPr>
          <a:xfrm>
            <a:off x="95262" y="4186535"/>
            <a:ext cx="135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Promoter</a:t>
            </a:r>
          </a:p>
        </p:txBody>
      </p:sp>
      <p:sp>
        <p:nvSpPr>
          <p:cNvPr id="24" name="矩形 10">
            <a:extLst>
              <a:ext uri="{FF2B5EF4-FFF2-40B4-BE49-F238E27FC236}">
                <a16:creationId xmlns:a16="http://schemas.microsoft.com/office/drawing/2014/main" id="{82407A8A-6CCF-3648-8B3D-B0DFA84D46E5}"/>
              </a:ext>
            </a:extLst>
          </p:cNvPr>
          <p:cNvSpPr/>
          <p:nvPr/>
        </p:nvSpPr>
        <p:spPr>
          <a:xfrm>
            <a:off x="7262200" y="3272135"/>
            <a:ext cx="1360092" cy="3474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矩形 10">
            <a:extLst>
              <a:ext uri="{FF2B5EF4-FFF2-40B4-BE49-F238E27FC236}">
                <a16:creationId xmlns:a16="http://schemas.microsoft.com/office/drawing/2014/main" id="{79011866-E680-5E49-9941-48DC868381AB}"/>
              </a:ext>
            </a:extLst>
          </p:cNvPr>
          <p:cNvSpPr/>
          <p:nvPr/>
        </p:nvSpPr>
        <p:spPr>
          <a:xfrm>
            <a:off x="1747800" y="6344489"/>
            <a:ext cx="37197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29D16-9765-5F4B-B7E8-3A26E8FE14E2}"/>
              </a:ext>
            </a:extLst>
          </p:cNvPr>
          <p:cNvSpPr txBox="1"/>
          <p:nvPr/>
        </p:nvSpPr>
        <p:spPr>
          <a:xfrm>
            <a:off x="2212738" y="6263824"/>
            <a:ext cx="227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Intergenic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region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525C68-8737-1A46-8F81-ECEAD514B2A4}"/>
              </a:ext>
            </a:extLst>
          </p:cNvPr>
          <p:cNvCxnSpPr/>
          <p:nvPr/>
        </p:nvCxnSpPr>
        <p:spPr>
          <a:xfrm>
            <a:off x="1895350" y="3014284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71A3D2-E3C3-D94E-8D23-80CD75A03A77}"/>
              </a:ext>
            </a:extLst>
          </p:cNvPr>
          <p:cNvCxnSpPr/>
          <p:nvPr/>
        </p:nvCxnSpPr>
        <p:spPr>
          <a:xfrm>
            <a:off x="2047750" y="3166684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F3762-F0B7-6148-93F5-158D303D4B35}"/>
              </a:ext>
            </a:extLst>
          </p:cNvPr>
          <p:cNvCxnSpPr/>
          <p:nvPr/>
        </p:nvCxnSpPr>
        <p:spPr>
          <a:xfrm>
            <a:off x="5744515" y="2209800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CFCC62-E9F0-7349-9447-27876388D676}"/>
              </a:ext>
            </a:extLst>
          </p:cNvPr>
          <p:cNvCxnSpPr/>
          <p:nvPr/>
        </p:nvCxnSpPr>
        <p:spPr>
          <a:xfrm>
            <a:off x="5576821" y="2286000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87D89A-A56B-EF4D-9009-DE75AB01B926}"/>
              </a:ext>
            </a:extLst>
          </p:cNvPr>
          <p:cNvCxnSpPr/>
          <p:nvPr/>
        </p:nvCxnSpPr>
        <p:spPr>
          <a:xfrm>
            <a:off x="5614977" y="2353270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EC222D-CBA0-3041-BE75-A69C141FF03E}"/>
              </a:ext>
            </a:extLst>
          </p:cNvPr>
          <p:cNvCxnSpPr/>
          <p:nvPr/>
        </p:nvCxnSpPr>
        <p:spPr>
          <a:xfrm>
            <a:off x="5825513" y="2439242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953C82-B9D4-D840-BF6D-7660ED1C5038}"/>
              </a:ext>
            </a:extLst>
          </p:cNvPr>
          <p:cNvCxnSpPr/>
          <p:nvPr/>
        </p:nvCxnSpPr>
        <p:spPr>
          <a:xfrm>
            <a:off x="1995051" y="2353270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9395B1-2CD5-C644-9A82-3C34089D5CD9}"/>
              </a:ext>
            </a:extLst>
          </p:cNvPr>
          <p:cNvCxnSpPr/>
          <p:nvPr/>
        </p:nvCxnSpPr>
        <p:spPr>
          <a:xfrm>
            <a:off x="1747800" y="2428467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32A460-0C0E-314D-9BC3-0270B7F270D5}"/>
              </a:ext>
            </a:extLst>
          </p:cNvPr>
          <p:cNvCxnSpPr/>
          <p:nvPr/>
        </p:nvCxnSpPr>
        <p:spPr>
          <a:xfrm>
            <a:off x="2047750" y="2514600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7517F6-D928-0548-8FDE-1F6ADF3740A2}"/>
              </a:ext>
            </a:extLst>
          </p:cNvPr>
          <p:cNvCxnSpPr/>
          <p:nvPr/>
        </p:nvCxnSpPr>
        <p:spPr>
          <a:xfrm>
            <a:off x="1819963" y="2580866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764F83-BE63-834D-84EE-74ACA0E39B94}"/>
              </a:ext>
            </a:extLst>
          </p:cNvPr>
          <p:cNvCxnSpPr/>
          <p:nvPr/>
        </p:nvCxnSpPr>
        <p:spPr>
          <a:xfrm>
            <a:off x="1993197" y="2651679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1C635D-B329-AB45-815E-8C1A8893D901}"/>
              </a:ext>
            </a:extLst>
          </p:cNvPr>
          <p:cNvCxnSpPr/>
          <p:nvPr/>
        </p:nvCxnSpPr>
        <p:spPr>
          <a:xfrm>
            <a:off x="1847673" y="2764976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A9D790-92D4-774B-8708-0C011F3C0F69}"/>
              </a:ext>
            </a:extLst>
          </p:cNvPr>
          <p:cNvCxnSpPr/>
          <p:nvPr/>
        </p:nvCxnSpPr>
        <p:spPr>
          <a:xfrm>
            <a:off x="1993197" y="2893368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CB6D0A-1D65-4648-B3A2-D390FA0E3C28}"/>
              </a:ext>
            </a:extLst>
          </p:cNvPr>
          <p:cNvCxnSpPr/>
          <p:nvPr/>
        </p:nvCxnSpPr>
        <p:spPr>
          <a:xfrm>
            <a:off x="1993197" y="3124200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F35012-E007-F141-AAB4-527DDCAC8C7C}"/>
              </a:ext>
            </a:extLst>
          </p:cNvPr>
          <p:cNvCxnSpPr/>
          <p:nvPr/>
        </p:nvCxnSpPr>
        <p:spPr>
          <a:xfrm>
            <a:off x="5585800" y="2580866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E600D7-A443-934A-B97E-124FA32D5A5F}"/>
              </a:ext>
            </a:extLst>
          </p:cNvPr>
          <p:cNvCxnSpPr/>
          <p:nvPr/>
        </p:nvCxnSpPr>
        <p:spPr>
          <a:xfrm>
            <a:off x="5695158" y="2764976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1B50E4-3B2A-7542-842A-04F6E9E16766}"/>
              </a:ext>
            </a:extLst>
          </p:cNvPr>
          <p:cNvCxnSpPr/>
          <p:nvPr/>
        </p:nvCxnSpPr>
        <p:spPr>
          <a:xfrm>
            <a:off x="5726509" y="2883434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5B498-2C09-914E-9485-FC687C2C5A0E}"/>
              </a:ext>
            </a:extLst>
          </p:cNvPr>
          <p:cNvCxnSpPr/>
          <p:nvPr/>
        </p:nvCxnSpPr>
        <p:spPr>
          <a:xfrm>
            <a:off x="5614977" y="3021904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9AB0C9-50BF-A045-84AA-50694F9BD777}"/>
              </a:ext>
            </a:extLst>
          </p:cNvPr>
          <p:cNvCxnSpPr/>
          <p:nvPr/>
        </p:nvCxnSpPr>
        <p:spPr>
          <a:xfrm>
            <a:off x="3703316" y="3124200"/>
            <a:ext cx="161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DCF882-A226-8E49-90D6-19C2628084C4}"/>
              </a:ext>
            </a:extLst>
          </p:cNvPr>
          <p:cNvCxnSpPr/>
          <p:nvPr/>
        </p:nvCxnSpPr>
        <p:spPr>
          <a:xfrm>
            <a:off x="3779992" y="2898368"/>
            <a:ext cx="161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26E1579-C27C-774A-9574-72E38E1B1F10}"/>
              </a:ext>
            </a:extLst>
          </p:cNvPr>
          <p:cNvCxnSpPr/>
          <p:nvPr/>
        </p:nvCxnSpPr>
        <p:spPr>
          <a:xfrm>
            <a:off x="3699073" y="2962870"/>
            <a:ext cx="161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6EA10F-79E5-2D4A-9A5F-92EED17ABBFA}"/>
              </a:ext>
            </a:extLst>
          </p:cNvPr>
          <p:cNvCxnSpPr/>
          <p:nvPr/>
        </p:nvCxnSpPr>
        <p:spPr>
          <a:xfrm>
            <a:off x="3779992" y="3014284"/>
            <a:ext cx="161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3CC7E2-E2BE-F24C-A3CB-0F3E4AAB0F07}"/>
              </a:ext>
            </a:extLst>
          </p:cNvPr>
          <p:cNvCxnSpPr/>
          <p:nvPr/>
        </p:nvCxnSpPr>
        <p:spPr>
          <a:xfrm>
            <a:off x="3779992" y="3091100"/>
            <a:ext cx="161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747581-919C-2B4C-BCF1-FE61958E135C}"/>
              </a:ext>
            </a:extLst>
          </p:cNvPr>
          <p:cNvCxnSpPr/>
          <p:nvPr/>
        </p:nvCxnSpPr>
        <p:spPr>
          <a:xfrm>
            <a:off x="3695484" y="2874504"/>
            <a:ext cx="161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E5E195-B03B-594C-9F75-1B3DCF4D6709}"/>
              </a:ext>
            </a:extLst>
          </p:cNvPr>
          <p:cNvCxnSpPr/>
          <p:nvPr/>
        </p:nvCxnSpPr>
        <p:spPr>
          <a:xfrm>
            <a:off x="3779992" y="2828865"/>
            <a:ext cx="161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DEEF2D4-D474-0C45-94F5-8D62930127DA}"/>
              </a:ext>
            </a:extLst>
          </p:cNvPr>
          <p:cNvCxnSpPr/>
          <p:nvPr/>
        </p:nvCxnSpPr>
        <p:spPr>
          <a:xfrm>
            <a:off x="3703316" y="2778906"/>
            <a:ext cx="161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F48E10B-F85D-644D-9317-1C5DE9309B1C}"/>
              </a:ext>
            </a:extLst>
          </p:cNvPr>
          <p:cNvCxnSpPr/>
          <p:nvPr/>
        </p:nvCxnSpPr>
        <p:spPr>
          <a:xfrm>
            <a:off x="1579291" y="2514600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526399-BD76-104A-B3A8-F5BA04B94B24}"/>
              </a:ext>
            </a:extLst>
          </p:cNvPr>
          <p:cNvCxnSpPr/>
          <p:nvPr/>
        </p:nvCxnSpPr>
        <p:spPr>
          <a:xfrm>
            <a:off x="1544302" y="2666919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7066C5-BD58-D842-A84E-1C9A932B4CBC}"/>
              </a:ext>
            </a:extLst>
          </p:cNvPr>
          <p:cNvCxnSpPr/>
          <p:nvPr/>
        </p:nvCxnSpPr>
        <p:spPr>
          <a:xfrm>
            <a:off x="1733989" y="2828865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C93DD9-5CA5-054C-BBD1-9306F850DF50}"/>
              </a:ext>
            </a:extLst>
          </p:cNvPr>
          <p:cNvCxnSpPr/>
          <p:nvPr/>
        </p:nvCxnSpPr>
        <p:spPr>
          <a:xfrm>
            <a:off x="1693764" y="2967254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FF8DB0-FCDC-A949-A43D-085CE784AFA4}"/>
              </a:ext>
            </a:extLst>
          </p:cNvPr>
          <p:cNvCxnSpPr/>
          <p:nvPr/>
        </p:nvCxnSpPr>
        <p:spPr>
          <a:xfrm>
            <a:off x="1593961" y="3049148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059D65-5D89-0042-A248-5A7696E28372}"/>
              </a:ext>
            </a:extLst>
          </p:cNvPr>
          <p:cNvCxnSpPr/>
          <p:nvPr/>
        </p:nvCxnSpPr>
        <p:spPr>
          <a:xfrm>
            <a:off x="1533099" y="3124200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24A594-7D41-A74A-B208-C2F9F065D65F}"/>
              </a:ext>
            </a:extLst>
          </p:cNvPr>
          <p:cNvCxnSpPr/>
          <p:nvPr/>
        </p:nvCxnSpPr>
        <p:spPr>
          <a:xfrm>
            <a:off x="1446799" y="3174304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5EA486-13DF-8542-8FF9-760B65A99979}"/>
              </a:ext>
            </a:extLst>
          </p:cNvPr>
          <p:cNvCxnSpPr/>
          <p:nvPr/>
        </p:nvCxnSpPr>
        <p:spPr>
          <a:xfrm>
            <a:off x="6257425" y="2230428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87C8DE-7E40-0A43-8522-B2F9DDC3106F}"/>
              </a:ext>
            </a:extLst>
          </p:cNvPr>
          <p:cNvCxnSpPr/>
          <p:nvPr/>
        </p:nvCxnSpPr>
        <p:spPr>
          <a:xfrm>
            <a:off x="6089731" y="2306628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39F002A-5544-3D43-B71E-29D3A2117096}"/>
              </a:ext>
            </a:extLst>
          </p:cNvPr>
          <p:cNvCxnSpPr/>
          <p:nvPr/>
        </p:nvCxnSpPr>
        <p:spPr>
          <a:xfrm>
            <a:off x="6127887" y="2373898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43CB40-61E4-2B4C-A7E6-F15819645F60}"/>
              </a:ext>
            </a:extLst>
          </p:cNvPr>
          <p:cNvCxnSpPr/>
          <p:nvPr/>
        </p:nvCxnSpPr>
        <p:spPr>
          <a:xfrm>
            <a:off x="6338423" y="2459870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854B1A-86BD-2348-BE8E-E5FA95CF6983}"/>
              </a:ext>
            </a:extLst>
          </p:cNvPr>
          <p:cNvCxnSpPr/>
          <p:nvPr/>
        </p:nvCxnSpPr>
        <p:spPr>
          <a:xfrm>
            <a:off x="6098710" y="2601494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F6E1DD3-2F73-A845-A752-E3CB9B697AFB}"/>
              </a:ext>
            </a:extLst>
          </p:cNvPr>
          <p:cNvCxnSpPr/>
          <p:nvPr/>
        </p:nvCxnSpPr>
        <p:spPr>
          <a:xfrm>
            <a:off x="6208068" y="2785604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9D295D-563C-B146-A826-D8AA4292500E}"/>
              </a:ext>
            </a:extLst>
          </p:cNvPr>
          <p:cNvCxnSpPr/>
          <p:nvPr/>
        </p:nvCxnSpPr>
        <p:spPr>
          <a:xfrm>
            <a:off x="6239419" y="2904062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7B0B3A-5448-2245-9EF7-20D27AB160AD}"/>
              </a:ext>
            </a:extLst>
          </p:cNvPr>
          <p:cNvCxnSpPr/>
          <p:nvPr/>
        </p:nvCxnSpPr>
        <p:spPr>
          <a:xfrm>
            <a:off x="6127887" y="3042532"/>
            <a:ext cx="413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9A0240-6FB1-6246-9A60-678EC467CCCA}"/>
              </a:ext>
            </a:extLst>
          </p:cNvPr>
          <p:cNvCxnSpPr/>
          <p:nvPr/>
        </p:nvCxnSpPr>
        <p:spPr>
          <a:xfrm>
            <a:off x="3107535" y="3021904"/>
            <a:ext cx="41390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3EC949B-13FF-304F-AF9E-8D1A125FAE2C}"/>
              </a:ext>
            </a:extLst>
          </p:cNvPr>
          <p:cNvCxnSpPr/>
          <p:nvPr/>
        </p:nvCxnSpPr>
        <p:spPr>
          <a:xfrm>
            <a:off x="2879748" y="3088170"/>
            <a:ext cx="41390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1372A3-CDB4-6848-8589-8AC444155857}"/>
              </a:ext>
            </a:extLst>
          </p:cNvPr>
          <p:cNvCxnSpPr/>
          <p:nvPr/>
        </p:nvCxnSpPr>
        <p:spPr>
          <a:xfrm>
            <a:off x="3052982" y="3158983"/>
            <a:ext cx="41390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422D48-BB82-C44B-8B8D-CB017D2ACDC4}"/>
              </a:ext>
            </a:extLst>
          </p:cNvPr>
          <p:cNvCxnSpPr/>
          <p:nvPr/>
        </p:nvCxnSpPr>
        <p:spPr>
          <a:xfrm>
            <a:off x="2639076" y="3021904"/>
            <a:ext cx="41390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42CDEFF-B5E1-834D-A5A4-53F60A7B0901}"/>
              </a:ext>
            </a:extLst>
          </p:cNvPr>
          <p:cNvCxnSpPr/>
          <p:nvPr/>
        </p:nvCxnSpPr>
        <p:spPr>
          <a:xfrm>
            <a:off x="2604087" y="3174223"/>
            <a:ext cx="41390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DB3580-7D63-5B4F-8AA5-AEE309EE9D4A}"/>
              </a:ext>
            </a:extLst>
          </p:cNvPr>
          <p:cNvCxnSpPr/>
          <p:nvPr/>
        </p:nvCxnSpPr>
        <p:spPr>
          <a:xfrm>
            <a:off x="4509695" y="3014284"/>
            <a:ext cx="41390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35F4A0-0F2C-7148-93DE-C4057C34D8D3}"/>
              </a:ext>
            </a:extLst>
          </p:cNvPr>
          <p:cNvCxnSpPr/>
          <p:nvPr/>
        </p:nvCxnSpPr>
        <p:spPr>
          <a:xfrm>
            <a:off x="4578403" y="3088170"/>
            <a:ext cx="41390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4996996-7BF8-B243-9A1B-837E6D0D5CD0}"/>
              </a:ext>
            </a:extLst>
          </p:cNvPr>
          <p:cNvCxnSpPr/>
          <p:nvPr/>
        </p:nvCxnSpPr>
        <p:spPr>
          <a:xfrm>
            <a:off x="4751637" y="3158983"/>
            <a:ext cx="41390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6BEBC3-55AD-864C-AB3F-44ED5F6E4FA0}"/>
              </a:ext>
            </a:extLst>
          </p:cNvPr>
          <p:cNvCxnSpPr/>
          <p:nvPr/>
        </p:nvCxnSpPr>
        <p:spPr>
          <a:xfrm>
            <a:off x="4302742" y="3174223"/>
            <a:ext cx="41390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D0114D4-0160-F544-B113-0F8640E45CE4}"/>
              </a:ext>
            </a:extLst>
          </p:cNvPr>
          <p:cNvCxnSpPr/>
          <p:nvPr/>
        </p:nvCxnSpPr>
        <p:spPr>
          <a:xfrm>
            <a:off x="7718747" y="2935771"/>
            <a:ext cx="41390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1193FF2-FEFC-1C4C-AB29-2F4C8BF4D1B4}"/>
              </a:ext>
            </a:extLst>
          </p:cNvPr>
          <p:cNvCxnSpPr/>
          <p:nvPr/>
        </p:nvCxnSpPr>
        <p:spPr>
          <a:xfrm>
            <a:off x="8018697" y="3021904"/>
            <a:ext cx="41390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E9FD28A-269B-6945-A3A9-136351CD802F}"/>
              </a:ext>
            </a:extLst>
          </p:cNvPr>
          <p:cNvCxnSpPr/>
          <p:nvPr/>
        </p:nvCxnSpPr>
        <p:spPr>
          <a:xfrm>
            <a:off x="7790910" y="3088170"/>
            <a:ext cx="41390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C17DCDA-D6D5-A44E-A854-75AA9E8AF9EB}"/>
              </a:ext>
            </a:extLst>
          </p:cNvPr>
          <p:cNvCxnSpPr/>
          <p:nvPr/>
        </p:nvCxnSpPr>
        <p:spPr>
          <a:xfrm>
            <a:off x="7964144" y="3158983"/>
            <a:ext cx="41390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B508A95-C1E8-CC42-ADC9-98BB0BF9A7DE}"/>
              </a:ext>
            </a:extLst>
          </p:cNvPr>
          <p:cNvCxnSpPr/>
          <p:nvPr/>
        </p:nvCxnSpPr>
        <p:spPr>
          <a:xfrm>
            <a:off x="7550238" y="3021904"/>
            <a:ext cx="41390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8F06EE-2C47-F24E-8035-96DBCB8EC643}"/>
              </a:ext>
            </a:extLst>
          </p:cNvPr>
          <p:cNvCxnSpPr/>
          <p:nvPr/>
        </p:nvCxnSpPr>
        <p:spPr>
          <a:xfrm>
            <a:off x="7515249" y="3174223"/>
            <a:ext cx="41390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2376C03-D09B-F641-8460-BA2ACA630A54}"/>
              </a:ext>
            </a:extLst>
          </p:cNvPr>
          <p:cNvCxnSpPr/>
          <p:nvPr/>
        </p:nvCxnSpPr>
        <p:spPr>
          <a:xfrm>
            <a:off x="854949" y="2886751"/>
            <a:ext cx="41390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8FA905-2692-1748-8FE7-8CE53D72AF77}"/>
              </a:ext>
            </a:extLst>
          </p:cNvPr>
          <p:cNvCxnSpPr/>
          <p:nvPr/>
        </p:nvCxnSpPr>
        <p:spPr>
          <a:xfrm>
            <a:off x="607698" y="2961948"/>
            <a:ext cx="41390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F7C51A-B21E-D440-A34C-E1CDEE39369B}"/>
              </a:ext>
            </a:extLst>
          </p:cNvPr>
          <p:cNvCxnSpPr/>
          <p:nvPr/>
        </p:nvCxnSpPr>
        <p:spPr>
          <a:xfrm>
            <a:off x="907648" y="3048081"/>
            <a:ext cx="41390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2A1082C-4BAC-C546-B652-8C6193740D7D}"/>
              </a:ext>
            </a:extLst>
          </p:cNvPr>
          <p:cNvCxnSpPr/>
          <p:nvPr/>
        </p:nvCxnSpPr>
        <p:spPr>
          <a:xfrm>
            <a:off x="853095" y="3185160"/>
            <a:ext cx="41390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62A2F1B-8989-E046-9FDA-DDFCE5F0403B}"/>
              </a:ext>
            </a:extLst>
          </p:cNvPr>
          <p:cNvCxnSpPr/>
          <p:nvPr/>
        </p:nvCxnSpPr>
        <p:spPr>
          <a:xfrm>
            <a:off x="439189" y="3048081"/>
            <a:ext cx="41390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AE84C3-7557-CC42-8129-3694966F1291}"/>
              </a:ext>
            </a:extLst>
          </p:cNvPr>
          <p:cNvCxnSpPr/>
          <p:nvPr/>
        </p:nvCxnSpPr>
        <p:spPr>
          <a:xfrm>
            <a:off x="404200" y="3200400"/>
            <a:ext cx="41390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0657564-6E7F-CD42-90CE-1BE8205A3739}"/>
              </a:ext>
            </a:extLst>
          </p:cNvPr>
          <p:cNvSpPr/>
          <p:nvPr/>
        </p:nvSpPr>
        <p:spPr>
          <a:xfrm>
            <a:off x="656328" y="1880693"/>
            <a:ext cx="8487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RNA-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seq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typically only looks coding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Read counts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summaried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across all exons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Reads over intron/promote regions commonly are NOT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coounted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RNA-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seq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may be extended to cover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Non-coding RNAs (Functional elements)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Small RNAs,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6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"/>
                            </p:stCondLst>
                            <p:childTnLst>
                              <p:par>
                                <p:cTn id="9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"/>
                            </p:stCondLst>
                            <p:childTnLst>
                              <p:par>
                                <p:cTn id="10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"/>
                            </p:stCondLst>
                            <p:childTnLst>
                              <p:par>
                                <p:cTn id="1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"/>
                            </p:stCondLst>
                            <p:childTnLst>
                              <p:par>
                                <p:cTn id="1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"/>
                            </p:stCondLst>
                            <p:childTnLst>
                              <p:par>
                                <p:cTn id="1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"/>
                            </p:stCondLst>
                            <p:childTnLst>
                              <p:par>
                                <p:cTn id="1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"/>
                            </p:stCondLst>
                            <p:childTnLst>
                              <p:par>
                                <p:cTn id="1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"/>
                            </p:stCondLst>
                            <p:childTnLst>
                              <p:par>
                                <p:cTn id="1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"/>
                            </p:stCondLst>
                            <p:childTnLst>
                              <p:par>
                                <p:cTn id="1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00"/>
                            </p:stCondLst>
                            <p:childTnLst>
                              <p:par>
                                <p:cTn id="16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50"/>
                            </p:stCondLst>
                            <p:childTnLst>
                              <p:par>
                                <p:cTn id="17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50"/>
                            </p:stCondLst>
                            <p:childTnLst>
                              <p:par>
                                <p:cTn id="1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00"/>
                            </p:stCondLst>
                            <p:childTnLst>
                              <p:par>
                                <p:cTn id="18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50"/>
                            </p:stCondLst>
                            <p:childTnLst>
                              <p:par>
                                <p:cTn id="19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700"/>
                            </p:stCondLst>
                            <p:childTnLst>
                              <p:par>
                                <p:cTn id="20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750"/>
                            </p:stCondLst>
                            <p:childTnLst>
                              <p:par>
                                <p:cTn id="20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800"/>
                            </p:stCondLst>
                            <p:childTnLst>
                              <p:par>
                                <p:cTn id="2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850"/>
                            </p:stCondLst>
                            <p:childTnLst>
                              <p:par>
                                <p:cTn id="2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900"/>
                            </p:stCondLst>
                            <p:childTnLst>
                              <p:par>
                                <p:cTn id="2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950"/>
                            </p:stCondLst>
                            <p:childTnLst>
                              <p:par>
                                <p:cTn id="2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50"/>
                            </p:stCondLst>
                            <p:childTnLst>
                              <p:par>
                                <p:cTn id="2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100"/>
                            </p:stCondLst>
                            <p:childTnLst>
                              <p:par>
                                <p:cTn id="2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150"/>
                            </p:stCondLst>
                            <p:childTnLst>
                              <p:par>
                                <p:cTn id="25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200"/>
                            </p:stCondLst>
                            <p:childTnLst>
                              <p:par>
                                <p:cTn id="2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250"/>
                            </p:stCondLst>
                            <p:childTnLst>
                              <p:par>
                                <p:cTn id="27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350"/>
                            </p:stCondLst>
                            <p:childTnLst>
                              <p:par>
                                <p:cTn id="28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400"/>
                            </p:stCondLst>
                            <p:childTnLst>
                              <p:par>
                                <p:cTn id="28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450"/>
                            </p:stCondLst>
                            <p:childTnLst>
                              <p:par>
                                <p:cTn id="29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500"/>
                            </p:stCondLst>
                            <p:childTnLst>
                              <p:par>
                                <p:cTn id="30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550"/>
                            </p:stCondLst>
                            <p:childTnLst>
                              <p:par>
                                <p:cTn id="30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600"/>
                            </p:stCondLst>
                            <p:childTnLst>
                              <p:par>
                                <p:cTn id="3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650"/>
                            </p:stCondLst>
                            <p:childTnLst>
                              <p:par>
                                <p:cTn id="3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700"/>
                            </p:stCondLst>
                            <p:childTnLst>
                              <p:par>
                                <p:cTn id="3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850"/>
                            </p:stCondLst>
                            <p:childTnLst>
                              <p:par>
                                <p:cTn id="3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900"/>
                            </p:stCondLst>
                            <p:childTnLst>
                              <p:par>
                                <p:cTn id="3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950"/>
                            </p:stCondLst>
                            <p:childTnLst>
                              <p:par>
                                <p:cTn id="35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"/>
                            </p:stCondLst>
                            <p:childTnLst>
                              <p:par>
                                <p:cTn id="36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"/>
                            </p:stCondLst>
                            <p:childTnLst>
                              <p:par>
                                <p:cTn id="37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50"/>
                            </p:stCondLst>
                            <p:childTnLst>
                              <p:par>
                                <p:cTn id="38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200"/>
                            </p:stCondLst>
                            <p:childTnLst>
                              <p:par>
                                <p:cTn id="38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50"/>
                            </p:stCondLst>
                            <p:childTnLst>
                              <p:par>
                                <p:cTn id="39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300"/>
                            </p:stCondLst>
                            <p:childTnLst>
                              <p:par>
                                <p:cTn id="39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350"/>
                            </p:stCondLst>
                            <p:childTnLst>
                              <p:par>
                                <p:cTn id="40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400"/>
                            </p:stCondLst>
                            <p:childTnLst>
                              <p:par>
                                <p:cTn id="4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450"/>
                            </p:stCondLst>
                            <p:childTnLst>
                              <p:par>
                                <p:cTn id="4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50"/>
                            </p:stCondLst>
                            <p:childTnLst>
                              <p:par>
                                <p:cTn id="4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600"/>
                            </p:stCondLst>
                            <p:childTnLst>
                              <p:par>
                                <p:cTn id="4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650"/>
                            </p:stCondLst>
                            <p:childTnLst>
                              <p:par>
                                <p:cTn id="4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700"/>
                            </p:stCondLst>
                            <p:childTnLst>
                              <p:par>
                                <p:cTn id="4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750"/>
                            </p:stCondLst>
                            <p:childTnLst>
                              <p:par>
                                <p:cTn id="4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800"/>
                            </p:stCondLst>
                            <p:childTnLst>
                              <p:par>
                                <p:cTn id="4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850"/>
                            </p:stCondLst>
                            <p:childTnLst>
                              <p:par>
                                <p:cTn id="46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900"/>
                            </p:stCondLst>
                            <p:childTnLst>
                              <p:par>
                                <p:cTn id="47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950"/>
                            </p:stCondLst>
                            <p:childTnLst>
                              <p:par>
                                <p:cTn id="4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9" dur="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000"/>
                            </p:stCondLst>
                            <p:childTnLst>
                              <p:par>
                                <p:cTn id="4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00"/>
                            </p:stCondLst>
                            <p:childTnLst>
                              <p:par>
                                <p:cTn id="5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2.22222E-6 0.25 " pathEditMode="relative" rAng="0" ptsTypes="AA">
                                      <p:cBhvr>
                                        <p:cTn id="5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5.55556E-7 0.25 " pathEditMode="relative" rAng="0" ptsTypes="AA">
                                      <p:cBhvr>
                                        <p:cTn id="5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1.94444E-6 0.25 " pathEditMode="relative" rAng="0" ptsTypes="AA">
                                      <p:cBhvr>
                                        <p:cTn id="5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-2.22222E-6 0.25 " pathEditMode="relative" rAng="0" ptsTypes="AA">
                                      <p:cBhvr>
                                        <p:cTn id="5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-3.61111E-6 0.25 " pathEditMode="relative" rAng="0" ptsTypes="AA">
                                      <p:cBhvr>
                                        <p:cTn id="5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5.55556E-7 0.25 " pathEditMode="relative" rAng="0" ptsTypes="AA">
                                      <p:cBhvr>
                                        <p:cTn id="5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3.61111E-6 0.25 " pathEditMode="relative" rAng="0" ptsTypes="AA">
                                      <p:cBhvr>
                                        <p:cTn id="5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7 L 2.77556E-17 0.47824 " pathEditMode="relative" rAng="0" ptsTypes="AA">
                                      <p:cBhvr>
                                        <p:cTn id="5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912"/>
                                    </p:animMotion>
                                  </p:childTnLst>
                                </p:cTn>
                              </p:par>
                              <p:par>
                                <p:cTn id="5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3.05556E-6 0.37546 " pathEditMode="relative" rAng="0" ptsTypes="AA">
                                      <p:cBhvr>
                                        <p:cTn id="5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73"/>
                                    </p:animMotion>
                                  </p:childTnLst>
                                </p:cTn>
                              </p:par>
                              <p:par>
                                <p:cTn id="5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2.77778E-7 0.47732 " pathEditMode="relative" rAng="0" ptsTypes="AA">
                                      <p:cBhvr>
                                        <p:cTn id="5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66"/>
                                    </p:animMotion>
                                  </p:childTnLst>
                                </p:cTn>
                              </p:par>
                              <p:par>
                                <p:cTn id="5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-1.11111E-6 0.25 " pathEditMode="relative" rAng="0" ptsTypes="AA">
                                      <p:cBhvr>
                                        <p:cTn id="5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2.22222E-6 0.25 " pathEditMode="relative" rAng="0" ptsTypes="AA">
                                      <p:cBhvr>
                                        <p:cTn id="54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L 1.38889E-6 0.25 " pathEditMode="relative" rAng="0" ptsTypes="AA">
                                      <p:cBhvr>
                                        <p:cTn id="55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0.25 " pathEditMode="relative" rAng="0" ptsTypes="AA">
                                      <p:cBhvr>
                                        <p:cTn id="55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2.22222E-6 0.25 " pathEditMode="relative" rAng="0" ptsTypes="AA">
                                      <p:cBhvr>
                                        <p:cTn id="5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2.22222E-6 0.25 " pathEditMode="relative" rAng="0" ptsTypes="AA">
                                      <p:cBhvr>
                                        <p:cTn id="5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5E-6 0.25 " pathEditMode="relative" rAng="0" ptsTypes="AA">
                                      <p:cBhvr>
                                        <p:cTn id="5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7.40741E-7 L -2.77778E-6 0.25 " pathEditMode="relative" rAng="0" ptsTypes="AA">
                                      <p:cBhvr>
                                        <p:cTn id="56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5E-6 0.25 " pathEditMode="relative" rAng="0" ptsTypes="AA">
                                      <p:cBhvr>
                                        <p:cTn id="56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5E-6 0.25 " pathEditMode="relative" rAng="0" ptsTypes="AA">
                                      <p:cBhvr>
                                        <p:cTn id="56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2.5E-6 0.25 " pathEditMode="relative" rAng="0" ptsTypes="AA">
                                      <p:cBhvr>
                                        <p:cTn id="5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3.05556E-6 0.25 " pathEditMode="relative" rAng="0" ptsTypes="AA">
                                      <p:cBhvr>
                                        <p:cTn id="56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 L -2.77778E-6 0.25 " pathEditMode="relative" rAng="0" ptsTypes="AA">
                                      <p:cBhvr>
                                        <p:cTn id="57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2.5E-6 0.25 " pathEditMode="relative" rAng="0" ptsTypes="AA">
                                      <p:cBhvr>
                                        <p:cTn id="57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5E-6 0.25 " pathEditMode="relative" rAng="0" ptsTypes="AA">
                                      <p:cBhvr>
                                        <p:cTn id="57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2.22222E-6 0.25 " pathEditMode="relative" rAng="0" ptsTypes="AA">
                                      <p:cBhvr>
                                        <p:cTn id="57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8.33333E-7 0.25 " pathEditMode="relative" rAng="0" ptsTypes="AA">
                                      <p:cBhvr>
                                        <p:cTn id="57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1.11111E-6 0.25 " pathEditMode="relative" rAng="0" ptsTypes="AA">
                                      <p:cBhvr>
                                        <p:cTn id="5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81481E-6 L -2.22222E-6 0.25 " pathEditMode="relative" rAng="0" ptsTypes="AA">
                                      <p:cBhvr>
                                        <p:cTn id="58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1.94444E-6 0.25 " pathEditMode="relative" rAng="0" ptsTypes="AA">
                                      <p:cBhvr>
                                        <p:cTn id="58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-2.22222E-6 0.25 " pathEditMode="relative" rAng="0" ptsTypes="AA">
                                      <p:cBhvr>
                                        <p:cTn id="58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-2.22222E-6 0.25 " pathEditMode="relative" rAng="0" ptsTypes="AA">
                                      <p:cBhvr>
                                        <p:cTn id="58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25 " pathEditMode="relative" rAng="0" ptsTypes="AA">
                                      <p:cBhvr>
                                        <p:cTn id="59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-2.22222E-6 0.25 " pathEditMode="relative" rAng="0" ptsTypes="AA">
                                      <p:cBhvr>
                                        <p:cTn id="59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1.11111E-6 0.25 " pathEditMode="relative" rAng="0" ptsTypes="AA">
                                      <p:cBhvr>
                                        <p:cTn id="59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1.94444E-6 0.25 " pathEditMode="relative" rAng="0" ptsTypes="AA">
                                      <p:cBhvr>
                                        <p:cTn id="59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4.72222E-6 0.25 " pathEditMode="relative" rAng="0" ptsTypes="AA">
                                      <p:cBhvr>
                                        <p:cTn id="59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1.94444E-6 0.25 " pathEditMode="relative" rAng="0" ptsTypes="AA">
                                      <p:cBhvr>
                                        <p:cTn id="60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2.22222E-6 0.25 " pathEditMode="relative" rAng="0" ptsTypes="AA">
                                      <p:cBhvr>
                                        <p:cTn id="60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3.05556E-6 0.25 " pathEditMode="relative" rAng="0" ptsTypes="AA">
                                      <p:cBhvr>
                                        <p:cTn id="60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7 L 3.88889E-6 0.25 " pathEditMode="relative" rAng="0" ptsTypes="AA">
                                      <p:cBhvr>
                                        <p:cTn id="6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-4.72222E-6 0.25 " pathEditMode="relative" rAng="0" ptsTypes="AA">
                                      <p:cBhvr>
                                        <p:cTn id="60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1.94444E-6 0.25 " pathEditMode="relative" rAng="0" ptsTypes="AA">
                                      <p:cBhvr>
                                        <p:cTn id="61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-4.44444E-6 0.25 " pathEditMode="relative" rAng="0" ptsTypes="AA">
                                      <p:cBhvr>
                                        <p:cTn id="61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1.66667E-6 0.25 " pathEditMode="relative" rAng="0" ptsTypes="AA">
                                      <p:cBhvr>
                                        <p:cTn id="61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1.66667E-6 0.25 " pathEditMode="relative" rAng="0" ptsTypes="AA">
                                      <p:cBhvr>
                                        <p:cTn id="61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1.38889E-6 0.25 " pathEditMode="relative" rAng="0" ptsTypes="AA">
                                      <p:cBhvr>
                                        <p:cTn id="61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25 " pathEditMode="relative" rAng="0" ptsTypes="AA">
                                      <p:cBhvr>
                                        <p:cTn id="62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2.5E-6 0.25 " pathEditMode="relative" rAng="0" ptsTypes="AA">
                                      <p:cBhvr>
                                        <p:cTn id="62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-1.11111E-6 0.25 " pathEditMode="relative" rAng="0" ptsTypes="AA">
                                      <p:cBhvr>
                                        <p:cTn id="62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1.66667E-6 0.25 " pathEditMode="relative" rAng="0" ptsTypes="AA">
                                      <p:cBhvr>
                                        <p:cTn id="62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4.16667E-6 0.25 " pathEditMode="relative" rAng="0" ptsTypes="AA">
                                      <p:cBhvr>
                                        <p:cTn id="62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-2.5E-6 0.25 " pathEditMode="relative" rAng="0" ptsTypes="AA">
                                      <p:cBhvr>
                                        <p:cTn id="63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5E-6 0.25 " pathEditMode="relative" rAng="0" ptsTypes="AA">
                                      <p:cBhvr>
                                        <p:cTn id="6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1.38889E-6 0.25 " pathEditMode="relative" rAng="0" ptsTypes="AA">
                                      <p:cBhvr>
                                        <p:cTn id="63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2.77778E-7 0.25 " pathEditMode="relative" rAng="0" ptsTypes="AA">
                                      <p:cBhvr>
                                        <p:cTn id="63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-2.77778E-7 0.25 " pathEditMode="relative" rAng="0" ptsTypes="AA">
                                      <p:cBhvr>
                                        <p:cTn id="63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7.40741E-7 L 5.55112E-17 0.25 " pathEditMode="relative" rAng="0" ptsTypes="AA">
                                      <p:cBhvr>
                                        <p:cTn id="64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L 5.55112E-17 0.25 " pathEditMode="relative" rAng="0" ptsTypes="AA">
                                      <p:cBhvr>
                                        <p:cTn id="64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85185E-6 L -3.61111E-6 0.25 " pathEditMode="relative" rAng="0" ptsTypes="AA">
                                      <p:cBhvr>
                                        <p:cTn id="64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40741E-7 L -1.11111E-6 0.25 " pathEditMode="relative" rAng="0" ptsTypes="AA">
                                      <p:cBhvr>
                                        <p:cTn id="64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1.66667E-6 0.25 " pathEditMode="relative" rAng="0" ptsTypes="AA">
                                      <p:cBhvr>
                                        <p:cTn id="6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3333E-6 L 1.38889E-6 0.25 " pathEditMode="relative" rAng="0" ptsTypes="AA">
                                      <p:cBhvr>
                                        <p:cTn id="6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3.88889E-6 0.25 " pathEditMode="relative" rAng="0" ptsTypes="AA">
                                      <p:cBhvr>
                                        <p:cTn id="65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2.5E-6 0.25 " pathEditMode="relative" rAng="0" ptsTypes="AA">
                                      <p:cBhvr>
                                        <p:cTn id="65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296E-6 L 4.44444E-6 0.25 " pathEditMode="relative" rAng="0" ptsTypes="AA">
                                      <p:cBhvr>
                                        <p:cTn id="65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3.33333E-6 0.25 " pathEditMode="relative" rAng="0" ptsTypes="AA">
                                      <p:cBhvr>
                                        <p:cTn id="65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0.25 " pathEditMode="relative" rAng="0" ptsTypes="AA">
                                      <p:cBhvr>
                                        <p:cTn id="66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-2.77778E-6 0.25 " pathEditMode="relative" rAng="0" ptsTypes="AA">
                                      <p:cBhvr>
                                        <p:cTn id="66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3.61111E-6 0.25 " pathEditMode="relative" rAng="0" ptsTypes="AA">
                                      <p:cBhvr>
                                        <p:cTn id="66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-3.88889E-6 0.25 " pathEditMode="relative" rAng="0" ptsTypes="AA">
                                      <p:cBhvr>
                                        <p:cTn id="66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-4.44444E-6 0.25 " pathEditMode="relative" rAng="0" ptsTypes="AA">
                                      <p:cBhvr>
                                        <p:cTn id="66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2500"/>
                            </p:stCondLst>
                            <p:childTnLst>
                              <p:par>
                                <p:cTn id="6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2" grpId="0"/>
      <p:bldP spid="12" grpId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/>
      <p:bldP spid="21" grpId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B244-3929-3C45-9ADE-C10B864F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 data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6F1D1-B5E3-C049-AC1C-77271849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7400"/>
            <a:ext cx="6786580" cy="38780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0D4E39-8731-444A-A5E6-833DC28B3D6E}"/>
              </a:ext>
            </a:extLst>
          </p:cNvPr>
          <p:cNvCxnSpPr/>
          <p:nvPr/>
        </p:nvCxnSpPr>
        <p:spPr>
          <a:xfrm flipH="1">
            <a:off x="3276600" y="1600200"/>
            <a:ext cx="4572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25556D-9C46-8549-90AD-3B1A4AD7ADDF}"/>
              </a:ext>
            </a:extLst>
          </p:cNvPr>
          <p:cNvSpPr txBox="1"/>
          <p:nvPr/>
        </p:nvSpPr>
        <p:spPr>
          <a:xfrm>
            <a:off x="3730487" y="134071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73CE4-5C32-5947-8C80-48E24BC53336}"/>
              </a:ext>
            </a:extLst>
          </p:cNvPr>
          <p:cNvSpPr txBox="1"/>
          <p:nvPr/>
        </p:nvSpPr>
        <p:spPr>
          <a:xfrm>
            <a:off x="382307" y="127480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ID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693654-3889-A146-9EFA-FD520C737E6A}"/>
              </a:ext>
            </a:extLst>
          </p:cNvPr>
          <p:cNvCxnSpPr>
            <a:cxnSpLocks/>
          </p:cNvCxnSpPr>
          <p:nvPr/>
        </p:nvCxnSpPr>
        <p:spPr>
          <a:xfrm>
            <a:off x="904245" y="1644134"/>
            <a:ext cx="314955" cy="8704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CD6B21-A136-544C-9FDA-EBC9BC20926C}"/>
              </a:ext>
            </a:extLst>
          </p:cNvPr>
          <p:cNvCxnSpPr>
            <a:cxnSpLocks/>
          </p:cNvCxnSpPr>
          <p:nvPr/>
        </p:nvCxnSpPr>
        <p:spPr>
          <a:xfrm flipH="1">
            <a:off x="5598120" y="1644134"/>
            <a:ext cx="802680" cy="10945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8A2B9A-E9C4-7348-BF88-F529B72B68B9}"/>
              </a:ext>
            </a:extLst>
          </p:cNvPr>
          <p:cNvSpPr txBox="1"/>
          <p:nvPr/>
        </p:nvSpPr>
        <p:spPr>
          <a:xfrm>
            <a:off x="6395096" y="1182469"/>
            <a:ext cx="274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sequence reads aligned to this gene</a:t>
            </a:r>
          </a:p>
        </p:txBody>
      </p:sp>
    </p:spTree>
    <p:extLst>
      <p:ext uri="{BB962C8B-B14F-4D97-AF65-F5344CB8AC3E}">
        <p14:creationId xmlns:p14="http://schemas.microsoft.com/office/powerpoint/2010/main" val="14495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0D103-D251-F84E-812A-EFEF2AA9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is built on </a:t>
            </a:r>
            <a:r>
              <a:rPr lang="en-US" sz="3200" dirty="0" err="1">
                <a:latin typeface="Courier" pitchFamily="2" charset="0"/>
              </a:rPr>
              <a:t>SummarizedExperiment</a:t>
            </a:r>
            <a:r>
              <a:rPr lang="en-US" sz="3200" dirty="0">
                <a:latin typeface="Courier" pitchFamily="2" charset="0"/>
              </a:rPr>
              <a:t> </a:t>
            </a:r>
            <a:r>
              <a:rPr lang="en-US" sz="3200" dirty="0"/>
              <a:t>object </a:t>
            </a:r>
          </a:p>
        </p:txBody>
      </p:sp>
      <p:pic>
        <p:nvPicPr>
          <p:cNvPr id="1028" name="Picture 4" descr="plot of chunk sumexp">
            <a:extLst>
              <a:ext uri="{FF2B5EF4-FFF2-40B4-BE49-F238E27FC236}">
                <a16:creationId xmlns:a16="http://schemas.microsoft.com/office/drawing/2014/main" id="{C47D9A9C-3F86-FA44-8803-854A6208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09C2D9-FBE6-6A4A-8B69-E1899B6B39F9}"/>
              </a:ext>
            </a:extLst>
          </p:cNvPr>
          <p:cNvSpPr txBox="1"/>
          <p:nvPr/>
        </p:nvSpPr>
        <p:spPr>
          <a:xfrm>
            <a:off x="1143000" y="2210475"/>
            <a:ext cx="22663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data</a:t>
            </a:r>
            <a:r>
              <a:rPr lang="en-US" dirty="0">
                <a:latin typeface="Courier" pitchFamily="2" charset="0"/>
              </a:rPr>
              <a:t>( “airway”)</a:t>
            </a:r>
          </a:p>
          <a:p>
            <a:r>
              <a:rPr lang="en-US" dirty="0">
                <a:latin typeface="Courier" pitchFamily="2" charset="0"/>
              </a:rPr>
              <a:t>se &lt;- airway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/>
              <a:t>Try using command:</a:t>
            </a:r>
          </a:p>
          <a:p>
            <a:r>
              <a:rPr lang="en-US" b="1" dirty="0">
                <a:latin typeface="Courier" pitchFamily="2" charset="0"/>
              </a:rPr>
              <a:t>assay</a:t>
            </a:r>
            <a:r>
              <a:rPr lang="en-US" dirty="0">
                <a:latin typeface="Courier" pitchFamily="2" charset="0"/>
              </a:rPr>
              <a:t>( se )</a:t>
            </a:r>
          </a:p>
          <a:p>
            <a:r>
              <a:rPr lang="en-US" b="1" dirty="0" err="1">
                <a:latin typeface="Courier" pitchFamily="2" charset="0"/>
              </a:rPr>
              <a:t>colData</a:t>
            </a:r>
            <a:r>
              <a:rPr lang="en-US" dirty="0">
                <a:latin typeface="Courier" pitchFamily="2" charset="0"/>
              </a:rPr>
              <a:t>( se )</a:t>
            </a:r>
          </a:p>
          <a:p>
            <a:r>
              <a:rPr lang="en-US" b="1" dirty="0" err="1">
                <a:latin typeface="Courier" pitchFamily="2" charset="0"/>
              </a:rPr>
              <a:t>rowData</a:t>
            </a:r>
            <a:r>
              <a:rPr lang="en-US" dirty="0">
                <a:latin typeface="Courier" pitchFamily="2" charset="0"/>
              </a:rPr>
              <a:t>( se )</a:t>
            </a:r>
          </a:p>
        </p:txBody>
      </p:sp>
    </p:spTree>
    <p:extLst>
      <p:ext uri="{BB962C8B-B14F-4D97-AF65-F5344CB8AC3E}">
        <p14:creationId xmlns:p14="http://schemas.microsoft.com/office/powerpoint/2010/main" val="36521914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RISPR_Analysis_Raushan" id="{AA1F65A4-4690-3143-85D6-CB935591BBB5}" vid="{CA1B2185-D066-E544-95D3-995BF8B615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predeterminado</Template>
  <TotalTime>2113</TotalTime>
  <Words>147</Words>
  <Application>Microsoft Macintosh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Courier</vt:lpstr>
      <vt:lpstr>Diseño predeterminado</vt:lpstr>
      <vt:lpstr>Differenetial Expression Analysis</vt:lpstr>
      <vt:lpstr>This hands-on session will NOT cover</vt:lpstr>
      <vt:lpstr>RNA-seq</vt:lpstr>
      <vt:lpstr>RNA-seq data example</vt:lpstr>
      <vt:lpstr>DESeq2 is built on SummarizedExperiment object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Differenetial Expression Analysis</dc:title>
  <dc:creator>Chen, Yidong</dc:creator>
  <cp:lastModifiedBy>Chen, Yidong</cp:lastModifiedBy>
  <cp:revision>17</cp:revision>
  <dcterms:created xsi:type="dcterms:W3CDTF">2020-10-01T05:35:12Z</dcterms:created>
  <dcterms:modified xsi:type="dcterms:W3CDTF">2020-10-06T21:36:55Z</dcterms:modified>
</cp:coreProperties>
</file>