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1" r:id="rId10"/>
    <p:sldId id="266" r:id="rId11"/>
    <p:sldId id="265" r:id="rId12"/>
    <p:sldId id="267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6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1F19-F5F4-854F-95B5-6A467419D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94C97-F9C3-A942-8C62-DBA354A1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8AF4-7997-9548-844F-FBD1CB8A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13D2-9FE3-9B4C-91E3-8BA46EE101A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C9B1-185F-A844-BF59-ED2B96AC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641D-41B2-5448-ADB3-8E56143A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463-1879-1049-9110-CF79C630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ADB-4A57-E840-948B-DA6F87AC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E8623-288D-4F48-A554-B833CBFDF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4FE9-18AA-9840-A444-1A6736A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13D2-9FE3-9B4C-91E3-8BA46EE101A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52754-CD2F-1B4E-896E-56081202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71E0-C1E5-E940-99F6-220272A6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463-1879-1049-9110-CF79C630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6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66C21-36DB-424D-9B45-49323B0B8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04676-F529-FA40-8607-5673995E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4D65-8F6E-CC40-9F22-3323E115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13D2-9FE3-9B4C-91E3-8BA46EE101A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A78E-2567-FE45-8615-C66364D0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C083-DCEE-2443-A275-9F67BCF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463-1879-1049-9110-CF79C630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07F3-0B3B-8649-82B1-EA3C62F2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24BD-C0D2-FC46-81A7-475602A6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ED8BB-0F71-1F40-BE23-830F76CF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13D2-9FE3-9B4C-91E3-8BA46EE101A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BEB4-8966-E647-9397-E441FCB3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D2B8-AAAE-6148-A0F7-E72A1628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463-1879-1049-9110-CF79C630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8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B032-EEF4-2448-9A02-8601153A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4D740-CFEE-2A4A-81F6-04B0BA114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8A342-8A51-4E43-89E6-C658F7F7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13D2-9FE3-9B4C-91E3-8BA46EE101A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AF286-BADC-984A-A99F-5152B678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FF07-D0B3-F64D-A653-BC94799E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463-1879-1049-9110-CF79C630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DD16-D3EE-6F4C-AA5E-2F433CDA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2219-1F3A-9444-91B6-FCCF9DA56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877BA-F8DC-ED4D-A402-F49C268B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E4543-DB13-1548-8B4C-70AC3A45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13D2-9FE3-9B4C-91E3-8BA46EE101A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263A-039E-5E46-9F90-E6BF199A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77E0F-B634-4B44-AEA9-00DBE872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463-1879-1049-9110-CF79C630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9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09A1-44F6-2948-B9E5-ED56B64F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5AA67-7F45-BD4D-8E3A-439160A2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C9F76-69E1-224F-92CC-045DCF25A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BDA69-1719-4446-B4E8-04D9AAB26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CEF4E-A025-2C4E-833E-5B07DFB89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3E2F-9CB4-5747-9E35-FECC0081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13D2-9FE3-9B4C-91E3-8BA46EE101A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D39E-89A5-6B42-9D50-D7E746A5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B8C8C-515D-104E-85D2-0BC349BE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463-1879-1049-9110-CF79C630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DEDB-1BC3-C34E-9E04-CEB37A72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2D890-25C0-9349-AD3B-90FFABAA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13D2-9FE3-9B4C-91E3-8BA46EE101A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86F8C-1662-C34F-9C87-37A690FC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CB4BC-64A3-414E-A789-E4E224B7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463-1879-1049-9110-CF79C630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1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C49F3-29D7-0048-85C2-82DC4CDD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13D2-9FE3-9B4C-91E3-8BA46EE101A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C6B6C-6E40-374F-B371-7FED9D26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7679F-3182-774B-B99E-9B107A52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463-1879-1049-9110-CF79C630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9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5C25-3D23-8A4D-917D-06E4BA41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9048-9D2D-4443-BB8D-EBBA8DEE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B9526-1F63-4346-80E5-D541D29B1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60E2F-1DA5-0E4B-A3D3-C6399244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13D2-9FE3-9B4C-91E3-8BA46EE101A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7FD1C-A981-BA44-A683-46A72E25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28383-4F4A-234B-932F-39A0E1D2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463-1879-1049-9110-CF79C630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B40B-6E1E-8C41-9D9D-F529AF1B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3F7AD-DAFF-0F41-9A0B-C6D1E4A56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33685-9CE9-5042-B4E5-2ED25589D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4F3D2-18C6-D448-A0F4-0539E5D1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13D2-9FE3-9B4C-91E3-8BA46EE101A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E820-83D7-D246-A112-43FBAD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D7CFB-9CD3-4D4B-A330-3E04C2FE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4463-1879-1049-9110-CF79C630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8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1D3C-BDBB-294B-B9B2-2ABD78E2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931A6-39A2-A144-89EC-0E67A666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F5B8-4E30-304C-B420-D0ED3760A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F13D2-9FE3-9B4C-91E3-8BA46EE101A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94FF-8016-BE45-AA5C-273BAE91F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57D9-864D-FA41-87AB-6DF9EFDB7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4463-1879-1049-9110-CF79C630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engs3@uthscsa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F269-6203-7D48-9768-85A4CADC8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RNAseq: beyond gene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A6336-644D-6A42-A71E-2E77C4B19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Siyuan Zheng, PhD</a:t>
            </a:r>
          </a:p>
          <a:p>
            <a:r>
              <a:rPr lang="en-US" dirty="0">
                <a:hlinkClick r:id="rId2"/>
              </a:rPr>
              <a:t>zhengs3@uthscsa.edu</a:t>
            </a:r>
            <a:endParaRPr lang="en-US" dirty="0"/>
          </a:p>
          <a:p>
            <a:r>
              <a:rPr lang="en-US" dirty="0" err="1"/>
              <a:t>Zhenglab.info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9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E9E1-C426-454F-9B19-5EF18DF2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in RNA sequencing</a:t>
            </a:r>
          </a:p>
        </p:txBody>
      </p:sp>
      <p:pic>
        <p:nvPicPr>
          <p:cNvPr id="1026" name="Picture 2" descr="rna-seq">
            <a:extLst>
              <a:ext uri="{FF2B5EF4-FFF2-40B4-BE49-F238E27FC236}">
                <a16:creationId xmlns:a16="http://schemas.microsoft.com/office/drawing/2014/main" id="{30A8604A-7D93-2D44-86AE-B655C012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149" y="1362141"/>
            <a:ext cx="3893288" cy="460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7BDA91-A271-1642-8463-F384DFBA1B27}"/>
              </a:ext>
            </a:extLst>
          </p:cNvPr>
          <p:cNvSpPr txBox="1"/>
          <p:nvPr/>
        </p:nvSpPr>
        <p:spPr>
          <a:xfrm>
            <a:off x="3039592" y="5968825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RNAseq blog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34062-BF6A-584E-84E8-E2C800E20441}"/>
              </a:ext>
            </a:extLst>
          </p:cNvPr>
          <p:cNvSpPr txBox="1"/>
          <p:nvPr/>
        </p:nvSpPr>
        <p:spPr>
          <a:xfrm>
            <a:off x="6520618" y="1823118"/>
            <a:ext cx="441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Fragmentation may be not uniformly random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42352-05D0-B344-A763-38FBDE70A08A}"/>
              </a:ext>
            </a:extLst>
          </p:cNvPr>
          <p:cNvSpPr txBox="1"/>
          <p:nvPr/>
        </p:nvSpPr>
        <p:spPr>
          <a:xfrm>
            <a:off x="6520618" y="2971899"/>
            <a:ext cx="500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cDNA synthesis introduces artificial nucleotide subs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7AD73-E252-104D-937B-26F3E4C0DDB2}"/>
              </a:ext>
            </a:extLst>
          </p:cNvPr>
          <p:cNvSpPr txBox="1"/>
          <p:nvPr/>
        </p:nvSpPr>
        <p:spPr>
          <a:xfrm>
            <a:off x="6602598" y="4622434"/>
            <a:ext cx="462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PCR efficiency may vary for different transcripts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314D6-D884-6844-AE3C-9BEB2AE1B9E5}"/>
              </a:ext>
            </a:extLst>
          </p:cNvPr>
          <p:cNvSpPr txBox="1"/>
          <p:nvPr/>
        </p:nvSpPr>
        <p:spPr>
          <a:xfrm>
            <a:off x="6936828" y="6272969"/>
            <a:ext cx="321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Further read: Sendler et al. Anal </a:t>
            </a:r>
            <a:r>
              <a:rPr lang="en-US" sz="1200" dirty="0" err="1"/>
              <a:t>Biochem</a:t>
            </a:r>
            <a:r>
              <a:rPr lang="en-US" sz="1200" dirty="0"/>
              <a:t>. 2011.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4EE2E-A321-2145-8BAE-82DF801C1C13}"/>
              </a:ext>
            </a:extLst>
          </p:cNvPr>
          <p:cNvSpPr txBox="1"/>
          <p:nvPr/>
        </p:nvSpPr>
        <p:spPr>
          <a:xfrm>
            <a:off x="6494745" y="3341231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(RNAseq has less fidelity than </a:t>
            </a:r>
            <a:r>
              <a:rPr lang="en-US" i="1" dirty="0" err="1"/>
              <a:t>DNAseq</a:t>
            </a:r>
            <a:r>
              <a:rPr lang="en-US" i="1" dirty="0"/>
              <a:t> in nucleotides)</a:t>
            </a:r>
          </a:p>
        </p:txBody>
      </p:sp>
    </p:spTree>
    <p:extLst>
      <p:ext uri="{BB962C8B-B14F-4D97-AF65-F5344CB8AC3E}">
        <p14:creationId xmlns:p14="http://schemas.microsoft.com/office/powerpoint/2010/main" val="229775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8E28-B9B4-CE43-AB0C-AD28E0B1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fusions are among the first successful molecular targets in cancer 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6307-FF6E-6046-BB77-66668FDC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fusions, as the name suggests, are events where two distinct genes are abnormally joined to produce a new transcript.</a:t>
            </a:r>
          </a:p>
          <a:p>
            <a:r>
              <a:rPr lang="en-US" dirty="0"/>
              <a:t>Gene fusions are commonly seen in human cancer. </a:t>
            </a:r>
          </a:p>
          <a:p>
            <a:r>
              <a:rPr lang="en-US" dirty="0"/>
              <a:t>They are more often in children than adults.</a:t>
            </a:r>
          </a:p>
          <a:p>
            <a:r>
              <a:rPr lang="en-US" dirty="0"/>
              <a:t>They are generally infrequent but can be the major driver for certain types of cancers.  </a:t>
            </a:r>
          </a:p>
        </p:txBody>
      </p:sp>
    </p:spTree>
    <p:extLst>
      <p:ext uri="{BB962C8B-B14F-4D97-AF65-F5344CB8AC3E}">
        <p14:creationId xmlns:p14="http://schemas.microsoft.com/office/powerpoint/2010/main" val="192485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CD74-CADC-8D40-8374-8E348932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gene fusions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19D8-7C06-5846-820A-64D1899EF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405" y="1608707"/>
            <a:ext cx="4787142" cy="9137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Do you have reference genome?</a:t>
            </a:r>
          </a:p>
          <a:p>
            <a:r>
              <a:rPr lang="en-US" dirty="0"/>
              <a:t>Do you trust gene model annotations? </a:t>
            </a:r>
          </a:p>
          <a:p>
            <a:r>
              <a:rPr lang="en-US" dirty="0"/>
              <a:t>How long are your reads? Paired end or single end?</a:t>
            </a:r>
          </a:p>
          <a:p>
            <a:endParaRPr lang="en-US" dirty="0"/>
          </a:p>
        </p:txBody>
      </p:sp>
      <p:pic>
        <p:nvPicPr>
          <p:cNvPr id="2050" name="Picture 2" descr="sample example plot">
            <a:extLst>
              <a:ext uri="{FF2B5EF4-FFF2-40B4-BE49-F238E27FC236}">
                <a16:creationId xmlns:a16="http://schemas.microsoft.com/office/drawing/2014/main" id="{A3AD6D1A-312C-2A40-B8C9-A81AAC8C2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92" y="3350174"/>
            <a:ext cx="4120055" cy="249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ada paper">
            <a:extLst>
              <a:ext uri="{FF2B5EF4-FFF2-40B4-BE49-F238E27FC236}">
                <a16:creationId xmlns:a16="http://schemas.microsoft.com/office/drawing/2014/main" id="{BF9D8D8D-6DE8-774E-8F7B-57248DB8F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55" y="3350174"/>
            <a:ext cx="3619138" cy="256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F9EF3-78B5-0048-8B4D-81FAD415D846}"/>
              </a:ext>
            </a:extLst>
          </p:cNvPr>
          <p:cNvSpPr txBox="1"/>
          <p:nvPr/>
        </p:nvSpPr>
        <p:spPr>
          <a:xfrm>
            <a:off x="1406284" y="6268369"/>
            <a:ext cx="336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Ref: </a:t>
            </a:r>
            <a:r>
              <a:rPr lang="en-US" sz="1200" dirty="0" err="1"/>
              <a:t>Tumorfusions.org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898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F99A-A53E-5943-AA3C-F16D64AE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call fusions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D437-93C3-D046-A02F-FABC2CC5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two dozens of tools are available</a:t>
            </a:r>
          </a:p>
          <a:p>
            <a:r>
              <a:rPr lang="en-US" dirty="0"/>
              <a:t>It is wise to use more than one tools when calling fusion</a:t>
            </a:r>
          </a:p>
          <a:p>
            <a:pPr lvl="1">
              <a:buFontTx/>
              <a:buChar char="-"/>
            </a:pPr>
            <a:r>
              <a:rPr lang="en-US" dirty="0"/>
              <a:t>PRADA</a:t>
            </a:r>
          </a:p>
          <a:p>
            <a:pPr lvl="1">
              <a:buFontTx/>
              <a:buChar char="-"/>
            </a:pPr>
            <a:r>
              <a:rPr lang="en-US" dirty="0"/>
              <a:t>STAR-Fusion</a:t>
            </a:r>
          </a:p>
          <a:p>
            <a:pPr lvl="1">
              <a:buFontTx/>
              <a:buChar char="-"/>
            </a:pPr>
            <a:r>
              <a:rPr lang="en-US" dirty="0" err="1"/>
              <a:t>FusionCatcher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defuse</a:t>
            </a:r>
          </a:p>
          <a:p>
            <a:pPr lvl="1">
              <a:buFontTx/>
              <a:buChar char="-"/>
            </a:pPr>
            <a:r>
              <a:rPr lang="en-US" dirty="0" err="1"/>
              <a:t>EricScript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Tophat</a:t>
            </a:r>
            <a:r>
              <a:rPr lang="en-US" dirty="0"/>
              <a:t>-Fusion</a:t>
            </a:r>
          </a:p>
          <a:p>
            <a:pPr lvl="1">
              <a:buFontTx/>
              <a:buChar char="-"/>
            </a:pPr>
            <a:r>
              <a:rPr lang="en-US" dirty="0"/>
              <a:t>JAFFA</a:t>
            </a:r>
          </a:p>
          <a:p>
            <a:pPr lvl="1">
              <a:buFontTx/>
              <a:buChar char="-"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9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ED71-1A3D-3948-AB25-8AA9B44F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with fusion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1290-439B-7E4D-BE0C-E4C4FC58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fusions (mitigated by multiple callers)</a:t>
            </a:r>
          </a:p>
          <a:p>
            <a:r>
              <a:rPr lang="en-US" dirty="0"/>
              <a:t>Filtering artifacts</a:t>
            </a:r>
          </a:p>
          <a:p>
            <a:pPr lvl="1"/>
            <a:r>
              <a:rPr lang="en-US" dirty="0"/>
              <a:t>It is often too many fusions are called </a:t>
            </a:r>
          </a:p>
          <a:p>
            <a:pPr lvl="1"/>
            <a:r>
              <a:rPr lang="en-US" dirty="0"/>
              <a:t>Tumor vs normal (remove those seen in normal)</a:t>
            </a:r>
          </a:p>
          <a:p>
            <a:pPr lvl="1"/>
            <a:r>
              <a:rPr lang="en-US" dirty="0"/>
              <a:t>Highly expressed genes (fusion allelic fraction)</a:t>
            </a:r>
          </a:p>
          <a:p>
            <a:pPr lvl="1"/>
            <a:r>
              <a:rPr lang="en-US" dirty="0"/>
              <a:t>Genes with high similar sequences</a:t>
            </a:r>
          </a:p>
          <a:p>
            <a:pPr lvl="1"/>
            <a:r>
              <a:rPr lang="en-US" dirty="0"/>
              <a:t>Identical junctions </a:t>
            </a:r>
          </a:p>
          <a:p>
            <a:pPr lvl="1"/>
            <a:r>
              <a:rPr lang="en-US" dirty="0"/>
              <a:t>Too many fusion partner genes</a:t>
            </a:r>
          </a:p>
          <a:p>
            <a:pPr lvl="1"/>
            <a:r>
              <a:rPr lang="en-US" dirty="0"/>
              <a:t>Positive/negative list</a:t>
            </a:r>
          </a:p>
        </p:txBody>
      </p:sp>
    </p:spTree>
    <p:extLst>
      <p:ext uri="{BB962C8B-B14F-4D97-AF65-F5344CB8AC3E}">
        <p14:creationId xmlns:p14="http://schemas.microsoft.com/office/powerpoint/2010/main" val="78092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E4F9-ACBF-BC49-A5C1-8142FB7E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2993-ABAE-3C41-B4EB-554FB9A7F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Expression can be considered “</a:t>
            </a:r>
            <a:r>
              <a:rPr lang="en-US"/>
              <a:t>functional readout” </a:t>
            </a:r>
            <a:r>
              <a:rPr lang="en-US" dirty="0"/>
              <a:t>of genetic and epigenetic changes</a:t>
            </a:r>
          </a:p>
          <a:p>
            <a:r>
              <a:rPr lang="en-US" dirty="0"/>
              <a:t>Expression bridges genetics and proteomics (central dogma)</a:t>
            </a:r>
          </a:p>
          <a:p>
            <a:r>
              <a:rPr lang="en-US" dirty="0"/>
              <a:t>Integrating expression with other types of data allows one to:</a:t>
            </a:r>
          </a:p>
          <a:p>
            <a:pPr lvl="1"/>
            <a:r>
              <a:rPr lang="en-US" dirty="0"/>
              <a:t>Test whether any particular genetic change alters expression</a:t>
            </a:r>
          </a:p>
          <a:p>
            <a:pPr lvl="1"/>
            <a:r>
              <a:rPr lang="en-US" dirty="0"/>
              <a:t>Test whether expression of a gene can be a marker of prognosis, response to drugs</a:t>
            </a:r>
          </a:p>
          <a:p>
            <a:pPr lvl="1"/>
            <a:r>
              <a:rPr lang="en-US" dirty="0"/>
              <a:t>Find robust molecular subtypes </a:t>
            </a:r>
          </a:p>
          <a:p>
            <a:pPr lvl="1"/>
            <a:r>
              <a:rPr lang="en-US" dirty="0"/>
              <a:t>Delineate regulations (</a:t>
            </a:r>
            <a:r>
              <a:rPr lang="en-US" dirty="0" err="1"/>
              <a:t>eQTL</a:t>
            </a:r>
            <a:r>
              <a:rPr lang="en-US" dirty="0"/>
              <a:t>, cis and trans regulatory elements, co-expression)</a:t>
            </a:r>
          </a:p>
          <a:p>
            <a:pPr lvl="1"/>
            <a:r>
              <a:rPr lang="en-US" dirty="0"/>
              <a:t>Delineate cellular compositions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357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01B5-8EF2-9D4C-8C7D-D6D471C5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BBCB-5447-924A-8FD4-E53A8B6B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Visualizing fusion events/RNAseq data in IGV</a:t>
            </a:r>
          </a:p>
          <a:p>
            <a:pPr lvl="1"/>
            <a:r>
              <a:rPr lang="en-US" dirty="0"/>
              <a:t>Download IGV before the lecture</a:t>
            </a:r>
          </a:p>
          <a:p>
            <a:pPr lvl="1"/>
            <a:r>
              <a:rPr lang="en-US" dirty="0"/>
              <a:t>Make sure you have java installed properly for IGV to launch.</a:t>
            </a:r>
          </a:p>
          <a:p>
            <a:pPr lvl="1"/>
            <a:r>
              <a:rPr lang="en-US" dirty="0"/>
              <a:t>BAM and BAI files are both needed. </a:t>
            </a:r>
          </a:p>
          <a:p>
            <a:pPr lvl="1"/>
            <a:endParaRPr lang="en-US" dirty="0"/>
          </a:p>
          <a:p>
            <a:r>
              <a:rPr lang="en-US" dirty="0"/>
              <a:t>Walk through a few websites for expression analysis (if time permits). </a:t>
            </a:r>
          </a:p>
          <a:p>
            <a:pPr lvl="1"/>
            <a:r>
              <a:rPr lang="en-US" dirty="0"/>
              <a:t>PCAT, R2</a:t>
            </a:r>
          </a:p>
          <a:p>
            <a:pPr lvl="1"/>
            <a:r>
              <a:rPr lang="en-US" dirty="0" err="1"/>
              <a:t>cBio</a:t>
            </a:r>
            <a:endParaRPr lang="en-US" dirty="0"/>
          </a:p>
          <a:p>
            <a:pPr lvl="1"/>
            <a:r>
              <a:rPr lang="en-US" dirty="0"/>
              <a:t>Fusion portal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2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F437-EFFA-C14D-A644-65BE0680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have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A1D7-4855-AE47-AE47-746A4226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- basic grammar, data visualization</a:t>
            </a:r>
          </a:p>
          <a:p>
            <a:r>
              <a:rPr lang="en-US" dirty="0"/>
              <a:t>RNAseq</a:t>
            </a:r>
          </a:p>
          <a:p>
            <a:pPr lvl="1"/>
            <a:r>
              <a:rPr lang="en-US" dirty="0"/>
              <a:t>Data structure </a:t>
            </a:r>
          </a:p>
          <a:p>
            <a:pPr lvl="1"/>
            <a:r>
              <a:rPr lang="en-US" dirty="0"/>
              <a:t>Alignment, expression quantification</a:t>
            </a:r>
          </a:p>
          <a:p>
            <a:pPr lvl="1"/>
            <a:r>
              <a:rPr lang="en-US" dirty="0"/>
              <a:t>Differential expression</a:t>
            </a:r>
          </a:p>
          <a:p>
            <a:pPr lvl="1"/>
            <a:r>
              <a:rPr lang="en-US" dirty="0"/>
              <a:t>Public resources</a:t>
            </a:r>
          </a:p>
          <a:p>
            <a:r>
              <a:rPr lang="en-US" dirty="0"/>
              <a:t>Linux shell commands</a:t>
            </a:r>
          </a:p>
        </p:txBody>
      </p:sp>
    </p:spTree>
    <p:extLst>
      <p:ext uri="{BB962C8B-B14F-4D97-AF65-F5344CB8AC3E}">
        <p14:creationId xmlns:p14="http://schemas.microsoft.com/office/powerpoint/2010/main" val="18737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7DCF-5236-2E4D-B92A-85251DA9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expression is only one type of information from RNAseq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0160687-D062-5E40-B88A-5B830D6CD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85" y="2182922"/>
            <a:ext cx="4154935" cy="324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4750C4A-C53B-124A-8075-87FDF3916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5441"/>
            <a:ext cx="5466132" cy="31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1A062-3BC6-9348-9679-0EE64A66E37C}"/>
              </a:ext>
            </a:extLst>
          </p:cNvPr>
          <p:cNvSpPr txBox="1"/>
          <p:nvPr/>
        </p:nvSpPr>
        <p:spPr>
          <a:xfrm>
            <a:off x="2680741" y="5546673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6DD3B-F9F8-D546-9917-1220743C46F6}"/>
              </a:ext>
            </a:extLst>
          </p:cNvPr>
          <p:cNvSpPr txBox="1"/>
          <p:nvPr/>
        </p:nvSpPr>
        <p:spPr>
          <a:xfrm>
            <a:off x="8316639" y="554667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RNAseq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250E-C2EC-E540-A608-F63FC463CA59}"/>
              </a:ext>
            </a:extLst>
          </p:cNvPr>
          <p:cNvSpPr txBox="1"/>
          <p:nvPr/>
        </p:nvSpPr>
        <p:spPr>
          <a:xfrm>
            <a:off x="427860" y="6308209"/>
            <a:ext cx="109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key difference: microarray is “fishing” with a “bait”, whereas RNAseq is “capture all” (this has pros and cons!!!)</a:t>
            </a:r>
          </a:p>
        </p:txBody>
      </p:sp>
    </p:spTree>
    <p:extLst>
      <p:ext uri="{BB962C8B-B14F-4D97-AF65-F5344CB8AC3E}">
        <p14:creationId xmlns:p14="http://schemas.microsoft.com/office/powerpoint/2010/main" val="131766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1F20-88E2-134D-90E6-E7F5EBC5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A/T/G/C can reveal?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354A-39D8-1A43-96CF-5D83534D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are derived from transcript (cDNA) segments </a:t>
            </a:r>
          </a:p>
          <a:p>
            <a:r>
              <a:rPr lang="en-US" dirty="0"/>
              <a:t>Each read has two fundamental features, count and nucleotide seq. </a:t>
            </a:r>
          </a:p>
          <a:p>
            <a:pPr lvl="1">
              <a:buFontTx/>
              <a:buChar char="-"/>
            </a:pPr>
            <a:r>
              <a:rPr lang="en-US" dirty="0"/>
              <a:t>Expression</a:t>
            </a:r>
          </a:p>
          <a:p>
            <a:pPr lvl="1">
              <a:buFontTx/>
              <a:buChar char="-"/>
            </a:pPr>
            <a:r>
              <a:rPr lang="en-US" dirty="0"/>
              <a:t>Allele specific expression</a:t>
            </a:r>
          </a:p>
          <a:p>
            <a:pPr lvl="1">
              <a:buFontTx/>
              <a:buChar char="-"/>
            </a:pPr>
            <a:r>
              <a:rPr lang="en-US" dirty="0"/>
              <a:t>Variants (mutations, RNA editing)</a:t>
            </a:r>
          </a:p>
          <a:p>
            <a:r>
              <a:rPr lang="en-US" dirty="0"/>
              <a:t>Aberrations in RNA will be copied into these reads </a:t>
            </a:r>
          </a:p>
          <a:p>
            <a:pPr lvl="1">
              <a:buFontTx/>
              <a:buChar char="-"/>
            </a:pPr>
            <a:r>
              <a:rPr lang="en-US" dirty="0"/>
              <a:t>Chimeric transcript </a:t>
            </a:r>
          </a:p>
          <a:p>
            <a:pPr lvl="1">
              <a:buFontTx/>
              <a:buChar char="-"/>
            </a:pPr>
            <a:r>
              <a:rPr lang="en-US" dirty="0"/>
              <a:t>Alternative splicing 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5E1D-127E-1240-9423-229BF9FE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RNAseq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07FD-2A70-5D4B-84A7-23D745632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amount of reads (sequencing output)</a:t>
            </a:r>
          </a:p>
          <a:p>
            <a:r>
              <a:rPr lang="en-US" dirty="0"/>
              <a:t>Read length</a:t>
            </a:r>
          </a:p>
          <a:p>
            <a:r>
              <a:rPr lang="en-US" dirty="0"/>
              <a:t>Paired end or single end </a:t>
            </a:r>
          </a:p>
          <a:p>
            <a:r>
              <a:rPr lang="en-US" dirty="0"/>
              <a:t>Reference genome (gene model)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56E44-A671-1543-AB9D-AA733CE29092}"/>
              </a:ext>
            </a:extLst>
          </p:cNvPr>
          <p:cNvSpPr txBox="1"/>
          <p:nvPr/>
        </p:nvSpPr>
        <p:spPr>
          <a:xfrm>
            <a:off x="1121229" y="4920343"/>
            <a:ext cx="411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Assuming no tech glitches in experiments!</a:t>
            </a:r>
          </a:p>
        </p:txBody>
      </p:sp>
    </p:spTree>
    <p:extLst>
      <p:ext uri="{BB962C8B-B14F-4D97-AF65-F5344CB8AC3E}">
        <p14:creationId xmlns:p14="http://schemas.microsoft.com/office/powerpoint/2010/main" val="325570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4FF2-CF93-3F4A-8894-7739565C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“One” read is not equal to “one”</a:t>
            </a:r>
          </a:p>
        </p:txBody>
      </p:sp>
      <p:pic>
        <p:nvPicPr>
          <p:cNvPr id="2050" name="Picture 2" descr="FASTQ file format example. | Download Scientific Diagram">
            <a:extLst>
              <a:ext uri="{FF2B5EF4-FFF2-40B4-BE49-F238E27FC236}">
                <a16:creationId xmlns:a16="http://schemas.microsoft.com/office/drawing/2014/main" id="{F19D8D2D-C35A-2140-B149-2BE3E8F84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6" y="2231373"/>
            <a:ext cx="107950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4038EA-6A59-CB42-BA39-CCEE77A7B3A0}"/>
              </a:ext>
            </a:extLst>
          </p:cNvPr>
          <p:cNvCxnSpPr/>
          <p:nvPr/>
        </p:nvCxnSpPr>
        <p:spPr>
          <a:xfrm flipH="1">
            <a:off x="7377830" y="1690688"/>
            <a:ext cx="551145" cy="7769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B8CC87-8265-D540-B9FC-5EBE48248F1B}"/>
              </a:ext>
            </a:extLst>
          </p:cNvPr>
          <p:cNvSpPr txBox="1"/>
          <p:nvPr/>
        </p:nvSpPr>
        <p:spPr>
          <a:xfrm>
            <a:off x="7741085" y="1383926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EDD3CC-7B6B-C341-BB59-4A8580BD3573}"/>
              </a:ext>
            </a:extLst>
          </p:cNvPr>
          <p:cNvCxnSpPr>
            <a:cxnSpLocks/>
          </p:cNvCxnSpPr>
          <p:nvPr/>
        </p:nvCxnSpPr>
        <p:spPr>
          <a:xfrm flipH="1">
            <a:off x="7653403" y="1997450"/>
            <a:ext cx="1615857" cy="8710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7EF07E-C3C0-A547-9D1F-39C80AE487E5}"/>
              </a:ext>
            </a:extLst>
          </p:cNvPr>
          <p:cNvSpPr txBox="1"/>
          <p:nvPr/>
        </p:nvSpPr>
        <p:spPr>
          <a:xfrm>
            <a:off x="8433982" y="1690688"/>
            <a:ext cx="239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seq from machine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09AC58-42BD-E34E-9506-9FE4B88E1181}"/>
              </a:ext>
            </a:extLst>
          </p:cNvPr>
          <p:cNvCxnSpPr>
            <a:cxnSpLocks/>
          </p:cNvCxnSpPr>
          <p:nvPr/>
        </p:nvCxnSpPr>
        <p:spPr>
          <a:xfrm flipH="1">
            <a:off x="1625950" y="3208751"/>
            <a:ext cx="161585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5B86F0-082D-F345-9EBC-48C29E9415A2}"/>
              </a:ext>
            </a:extLst>
          </p:cNvPr>
          <p:cNvSpPr txBox="1"/>
          <p:nvPr/>
        </p:nvSpPr>
        <p:spPr>
          <a:xfrm>
            <a:off x="3162612" y="3024085"/>
            <a:ext cx="132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separator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8ACE9E-2B27-8B41-AB1F-189E685C0EB9}"/>
              </a:ext>
            </a:extLst>
          </p:cNvPr>
          <p:cNvCxnSpPr>
            <a:cxnSpLocks/>
          </p:cNvCxnSpPr>
          <p:nvPr/>
        </p:nvCxnSpPr>
        <p:spPr>
          <a:xfrm flipH="1">
            <a:off x="8433982" y="3208751"/>
            <a:ext cx="1687048" cy="3402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B07F97-8950-F04A-A92A-4C7A295B70ED}"/>
              </a:ext>
            </a:extLst>
          </p:cNvPr>
          <p:cNvSpPr txBox="1"/>
          <p:nvPr/>
        </p:nvSpPr>
        <p:spPr>
          <a:xfrm>
            <a:off x="9632515" y="2868460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Quality score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2B8D8D-1D38-5D4C-BB8F-0751AFC3954A}"/>
              </a:ext>
            </a:extLst>
          </p:cNvPr>
          <p:cNvCxnSpPr/>
          <p:nvPr/>
        </p:nvCxnSpPr>
        <p:spPr>
          <a:xfrm>
            <a:off x="678493" y="3704573"/>
            <a:ext cx="1083501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5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8996-F51F-4A4F-B148-DC987F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A/T/G/C bring in additional info?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2401-66F6-894A-9C07-F633AC13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analysis procedure is key to understanding how the sequences are used. </a:t>
            </a:r>
          </a:p>
          <a:p>
            <a:r>
              <a:rPr lang="en-US" dirty="0">
                <a:solidFill>
                  <a:srgbClr val="FF0000"/>
                </a:solidFill>
              </a:rPr>
              <a:t>With</a:t>
            </a:r>
            <a:r>
              <a:rPr lang="en-US" dirty="0"/>
              <a:t> vs without a reference genome</a:t>
            </a:r>
          </a:p>
          <a:p>
            <a:r>
              <a:rPr lang="en-US" dirty="0"/>
              <a:t>Transcription is directional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82BFF-3565-8A49-95E6-31CABD0273C4}"/>
              </a:ext>
            </a:extLst>
          </p:cNvPr>
          <p:cNvSpPr txBox="1"/>
          <p:nvPr/>
        </p:nvSpPr>
        <p:spPr>
          <a:xfrm>
            <a:off x="4669355" y="405665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 a nutshell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3B587-B5B6-0A4E-96EE-F682DFAF637F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973003" y="5344624"/>
            <a:ext cx="8142451" cy="990"/>
          </a:xfrm>
          <a:prstGeom prst="line">
            <a:avLst/>
          </a:prstGeom>
          <a:ln w="3175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443110-0190-E841-BB36-51AA34880CBB}"/>
              </a:ext>
            </a:extLst>
          </p:cNvPr>
          <p:cNvSpPr/>
          <p:nvPr/>
        </p:nvSpPr>
        <p:spPr>
          <a:xfrm>
            <a:off x="1603331" y="5149075"/>
            <a:ext cx="588723" cy="375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36D746-0CB9-FE43-AE23-6E78867A627D}"/>
              </a:ext>
            </a:extLst>
          </p:cNvPr>
          <p:cNvSpPr/>
          <p:nvPr/>
        </p:nvSpPr>
        <p:spPr>
          <a:xfrm>
            <a:off x="2192054" y="5149075"/>
            <a:ext cx="588723" cy="37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8D46EA-E0FB-434C-B855-C27F098CDA5B}"/>
              </a:ext>
            </a:extLst>
          </p:cNvPr>
          <p:cNvSpPr/>
          <p:nvPr/>
        </p:nvSpPr>
        <p:spPr>
          <a:xfrm>
            <a:off x="3584531" y="5149075"/>
            <a:ext cx="1386918" cy="37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CABF71-2777-3A49-8557-EAAD1D9AAACC}"/>
              </a:ext>
            </a:extLst>
          </p:cNvPr>
          <p:cNvSpPr/>
          <p:nvPr/>
        </p:nvSpPr>
        <p:spPr>
          <a:xfrm>
            <a:off x="5501013" y="5149075"/>
            <a:ext cx="1118290" cy="37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487AF-6D2C-9641-8E73-93AEB781AD99}"/>
              </a:ext>
            </a:extLst>
          </p:cNvPr>
          <p:cNvSpPr/>
          <p:nvPr/>
        </p:nvSpPr>
        <p:spPr>
          <a:xfrm>
            <a:off x="7276994" y="5157723"/>
            <a:ext cx="588723" cy="37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2CFDF-EECA-A94C-925B-F80A8E32861D}"/>
              </a:ext>
            </a:extLst>
          </p:cNvPr>
          <p:cNvSpPr/>
          <p:nvPr/>
        </p:nvSpPr>
        <p:spPr>
          <a:xfrm>
            <a:off x="7865717" y="5161600"/>
            <a:ext cx="326305" cy="375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5CA19-998D-B54A-AE15-2F18D315E09B}"/>
              </a:ext>
            </a:extLst>
          </p:cNvPr>
          <p:cNvSpPr txBox="1"/>
          <p:nvPr/>
        </p:nvSpPr>
        <p:spPr>
          <a:xfrm>
            <a:off x="9302240" y="5201690"/>
            <a:ext cx="26818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Gene in genome/before splicing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19FC39-6C3F-C341-9447-64BED3D6EA38}"/>
              </a:ext>
            </a:extLst>
          </p:cNvPr>
          <p:cNvSpPr txBox="1"/>
          <p:nvPr/>
        </p:nvSpPr>
        <p:spPr>
          <a:xfrm>
            <a:off x="1609049" y="6364102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F9D41-79A5-084A-A711-D2571DB5D5C5}"/>
              </a:ext>
            </a:extLst>
          </p:cNvPr>
          <p:cNvSpPr txBox="1"/>
          <p:nvPr/>
        </p:nvSpPr>
        <p:spPr>
          <a:xfrm>
            <a:off x="3886546" y="5653684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FE831-E5FE-4545-932F-D3BEE8BDB714}"/>
              </a:ext>
            </a:extLst>
          </p:cNvPr>
          <p:cNvSpPr txBox="1"/>
          <p:nvPr/>
        </p:nvSpPr>
        <p:spPr>
          <a:xfrm>
            <a:off x="5675273" y="5653684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4D7A45-0EF7-4D40-97EA-0F2EE25C5BDB}"/>
              </a:ext>
            </a:extLst>
          </p:cNvPr>
          <p:cNvSpPr txBox="1"/>
          <p:nvPr/>
        </p:nvSpPr>
        <p:spPr>
          <a:xfrm>
            <a:off x="7372081" y="6406046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527DED-3D1A-E54F-AC5B-F7369D993376}"/>
              </a:ext>
            </a:extLst>
          </p:cNvPr>
          <p:cNvCxnSpPr>
            <a:cxnSpLocks/>
          </p:cNvCxnSpPr>
          <p:nvPr/>
        </p:nvCxnSpPr>
        <p:spPr>
          <a:xfrm flipV="1">
            <a:off x="1507183" y="5600032"/>
            <a:ext cx="412627" cy="32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CCD14F-66C6-274F-BE11-509515860F59}"/>
              </a:ext>
            </a:extLst>
          </p:cNvPr>
          <p:cNvSpPr txBox="1"/>
          <p:nvPr/>
        </p:nvSpPr>
        <p:spPr>
          <a:xfrm>
            <a:off x="1061317" y="586128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5’ UTR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D234A8-7E88-164A-8FD9-2DA88C273FFB}"/>
              </a:ext>
            </a:extLst>
          </p:cNvPr>
          <p:cNvCxnSpPr>
            <a:cxnSpLocks/>
          </p:cNvCxnSpPr>
          <p:nvPr/>
        </p:nvCxnSpPr>
        <p:spPr>
          <a:xfrm flipH="1" flipV="1">
            <a:off x="2189248" y="5541373"/>
            <a:ext cx="570281" cy="4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BD7969-9C85-1046-A774-F3A4A9E3E493}"/>
              </a:ext>
            </a:extLst>
          </p:cNvPr>
          <p:cNvSpPr txBox="1"/>
          <p:nvPr/>
        </p:nvSpPr>
        <p:spPr>
          <a:xfrm>
            <a:off x="2486415" y="5967178"/>
            <a:ext cx="5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031844-ABD3-5D4F-9867-516F02509DF0}"/>
              </a:ext>
            </a:extLst>
          </p:cNvPr>
          <p:cNvSpPr txBox="1"/>
          <p:nvPr/>
        </p:nvSpPr>
        <p:spPr>
          <a:xfrm>
            <a:off x="701923" y="477974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E0B95F-31FF-0E49-8DA8-A55A2B9E079F}"/>
              </a:ext>
            </a:extLst>
          </p:cNvPr>
          <p:cNvSpPr txBox="1"/>
          <p:nvPr/>
        </p:nvSpPr>
        <p:spPr>
          <a:xfrm>
            <a:off x="8380649" y="470999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3’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949649-9117-BD4B-A062-7885A6E0CDE4}"/>
              </a:ext>
            </a:extLst>
          </p:cNvPr>
          <p:cNvCxnSpPr>
            <a:cxnSpLocks/>
          </p:cNvCxnSpPr>
          <p:nvPr/>
        </p:nvCxnSpPr>
        <p:spPr>
          <a:xfrm flipV="1">
            <a:off x="7195196" y="5560037"/>
            <a:ext cx="661087" cy="56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67B811-94DB-604F-987B-DBE31C970FE9}"/>
              </a:ext>
            </a:extLst>
          </p:cNvPr>
          <p:cNvSpPr txBox="1"/>
          <p:nvPr/>
        </p:nvSpPr>
        <p:spPr>
          <a:xfrm>
            <a:off x="6695399" y="5988113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codon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9C51D1-D82E-D843-B52C-5C49B3AAE588}"/>
              </a:ext>
            </a:extLst>
          </p:cNvPr>
          <p:cNvCxnSpPr>
            <a:cxnSpLocks/>
          </p:cNvCxnSpPr>
          <p:nvPr/>
        </p:nvCxnSpPr>
        <p:spPr>
          <a:xfrm flipH="1" flipV="1">
            <a:off x="8028869" y="5573707"/>
            <a:ext cx="396223" cy="44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423707-D7F8-0D48-AE61-952FB89D6EED}"/>
              </a:ext>
            </a:extLst>
          </p:cNvPr>
          <p:cNvSpPr txBox="1"/>
          <p:nvPr/>
        </p:nvSpPr>
        <p:spPr>
          <a:xfrm>
            <a:off x="8026585" y="596717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3’ UTR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94AF04-E5DD-CC49-9336-155E2498A5B5}"/>
              </a:ext>
            </a:extLst>
          </p:cNvPr>
          <p:cNvSpPr txBox="1"/>
          <p:nvPr/>
        </p:nvSpPr>
        <p:spPr>
          <a:xfrm>
            <a:off x="2850731" y="5149074"/>
            <a:ext cx="6590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intron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7ADF68-D5CB-424E-A1DB-CA7010BB735A}"/>
              </a:ext>
            </a:extLst>
          </p:cNvPr>
          <p:cNvSpPr txBox="1"/>
          <p:nvPr/>
        </p:nvSpPr>
        <p:spPr>
          <a:xfrm>
            <a:off x="4925702" y="5157723"/>
            <a:ext cx="6590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intron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E581A7-06D3-154A-A063-2850ECEF25BF}"/>
              </a:ext>
            </a:extLst>
          </p:cNvPr>
          <p:cNvSpPr txBox="1"/>
          <p:nvPr/>
        </p:nvSpPr>
        <p:spPr>
          <a:xfrm>
            <a:off x="6624485" y="5155768"/>
            <a:ext cx="6590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intron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F041A0-8E16-8B47-84CD-4CFAB7265036}"/>
              </a:ext>
            </a:extLst>
          </p:cNvPr>
          <p:cNvCxnSpPr/>
          <p:nvPr/>
        </p:nvCxnSpPr>
        <p:spPr>
          <a:xfrm>
            <a:off x="1865339" y="4964045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517DEC-44DA-D44D-BA6E-53526478986E}"/>
              </a:ext>
            </a:extLst>
          </p:cNvPr>
          <p:cNvCxnSpPr/>
          <p:nvPr/>
        </p:nvCxnSpPr>
        <p:spPr>
          <a:xfrm>
            <a:off x="2017739" y="5116445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4ADD88-D1F0-FE40-A89B-EECA555EB1F2}"/>
              </a:ext>
            </a:extLst>
          </p:cNvPr>
          <p:cNvCxnSpPr/>
          <p:nvPr/>
        </p:nvCxnSpPr>
        <p:spPr>
          <a:xfrm>
            <a:off x="2139097" y="5029209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E1ED6-9249-8745-AD72-699D2AA942A1}"/>
              </a:ext>
            </a:extLst>
          </p:cNvPr>
          <p:cNvCxnSpPr/>
          <p:nvPr/>
        </p:nvCxnSpPr>
        <p:spPr>
          <a:xfrm>
            <a:off x="2323843" y="4964045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A9D74D-CA96-F44B-AA2C-6E5A5681E6A4}"/>
              </a:ext>
            </a:extLst>
          </p:cNvPr>
          <p:cNvCxnSpPr/>
          <p:nvPr/>
        </p:nvCxnSpPr>
        <p:spPr>
          <a:xfrm>
            <a:off x="1753453" y="4891513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4EDB78-1C71-E94A-B0C9-FF379E59858F}"/>
              </a:ext>
            </a:extLst>
          </p:cNvPr>
          <p:cNvCxnSpPr/>
          <p:nvPr/>
        </p:nvCxnSpPr>
        <p:spPr>
          <a:xfrm>
            <a:off x="2433459" y="4891513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23B4CE-E223-B648-BEFB-BA41D8288D06}"/>
              </a:ext>
            </a:extLst>
          </p:cNvPr>
          <p:cNvCxnSpPr/>
          <p:nvPr/>
        </p:nvCxnSpPr>
        <p:spPr>
          <a:xfrm>
            <a:off x="2189248" y="4789210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11352A-7072-3144-A896-CCE24F2416C5}"/>
              </a:ext>
            </a:extLst>
          </p:cNvPr>
          <p:cNvCxnSpPr/>
          <p:nvPr/>
        </p:nvCxnSpPr>
        <p:spPr>
          <a:xfrm>
            <a:off x="3656192" y="4947238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3064E8-CC9B-0545-B51C-75A52025B859}"/>
              </a:ext>
            </a:extLst>
          </p:cNvPr>
          <p:cNvCxnSpPr/>
          <p:nvPr/>
        </p:nvCxnSpPr>
        <p:spPr>
          <a:xfrm>
            <a:off x="3808592" y="5099638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1CE206-7D97-F442-B5B7-9FE5739009FD}"/>
              </a:ext>
            </a:extLst>
          </p:cNvPr>
          <p:cNvCxnSpPr/>
          <p:nvPr/>
        </p:nvCxnSpPr>
        <p:spPr>
          <a:xfrm>
            <a:off x="3929950" y="5012402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0A8767-AECE-FB43-9AFC-0E11A0078ED8}"/>
              </a:ext>
            </a:extLst>
          </p:cNvPr>
          <p:cNvCxnSpPr/>
          <p:nvPr/>
        </p:nvCxnSpPr>
        <p:spPr>
          <a:xfrm>
            <a:off x="4114696" y="4947238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B48734-EDC3-EA45-A005-649303129DFD}"/>
              </a:ext>
            </a:extLst>
          </p:cNvPr>
          <p:cNvCxnSpPr/>
          <p:nvPr/>
        </p:nvCxnSpPr>
        <p:spPr>
          <a:xfrm>
            <a:off x="3544306" y="4874706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A965EC-079F-FE40-9157-088BEE4D5F30}"/>
              </a:ext>
            </a:extLst>
          </p:cNvPr>
          <p:cNvCxnSpPr/>
          <p:nvPr/>
        </p:nvCxnSpPr>
        <p:spPr>
          <a:xfrm>
            <a:off x="4224312" y="4874706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5271320-4F72-9847-AA27-98F087F504FD}"/>
              </a:ext>
            </a:extLst>
          </p:cNvPr>
          <p:cNvCxnSpPr/>
          <p:nvPr/>
        </p:nvCxnSpPr>
        <p:spPr>
          <a:xfrm>
            <a:off x="3980101" y="4772403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72AC03-2989-1544-8A1F-6E033AE04F28}"/>
              </a:ext>
            </a:extLst>
          </p:cNvPr>
          <p:cNvCxnSpPr/>
          <p:nvPr/>
        </p:nvCxnSpPr>
        <p:spPr>
          <a:xfrm>
            <a:off x="4419356" y="5029209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8C2669-4035-C542-8F27-E705266E15FF}"/>
              </a:ext>
            </a:extLst>
          </p:cNvPr>
          <p:cNvCxnSpPr/>
          <p:nvPr/>
        </p:nvCxnSpPr>
        <p:spPr>
          <a:xfrm>
            <a:off x="4378073" y="5072672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98387A-D883-644E-95DE-3E39E7DDB0A3}"/>
              </a:ext>
            </a:extLst>
          </p:cNvPr>
          <p:cNvCxnSpPr/>
          <p:nvPr/>
        </p:nvCxnSpPr>
        <p:spPr>
          <a:xfrm>
            <a:off x="4551732" y="4946893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303CC6-9204-1047-A950-A59E7433ECF2}"/>
              </a:ext>
            </a:extLst>
          </p:cNvPr>
          <p:cNvCxnSpPr/>
          <p:nvPr/>
        </p:nvCxnSpPr>
        <p:spPr>
          <a:xfrm>
            <a:off x="5411134" y="5012057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DED3574-D191-4B48-A972-6110D297CED0}"/>
              </a:ext>
            </a:extLst>
          </p:cNvPr>
          <p:cNvCxnSpPr/>
          <p:nvPr/>
        </p:nvCxnSpPr>
        <p:spPr>
          <a:xfrm>
            <a:off x="5675273" y="5097182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0CB66CB-788C-554C-9FEC-4B237FA839EF}"/>
              </a:ext>
            </a:extLst>
          </p:cNvPr>
          <p:cNvCxnSpPr/>
          <p:nvPr/>
        </p:nvCxnSpPr>
        <p:spPr>
          <a:xfrm>
            <a:off x="5853989" y="4964045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615D44-5AA0-5D47-A571-D5BFFD10B591}"/>
              </a:ext>
            </a:extLst>
          </p:cNvPr>
          <p:cNvCxnSpPr/>
          <p:nvPr/>
        </p:nvCxnSpPr>
        <p:spPr>
          <a:xfrm>
            <a:off x="5827836" y="5032027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E8B888-333F-BD48-BA22-EB047DB2F7A2}"/>
              </a:ext>
            </a:extLst>
          </p:cNvPr>
          <p:cNvCxnSpPr/>
          <p:nvPr/>
        </p:nvCxnSpPr>
        <p:spPr>
          <a:xfrm>
            <a:off x="6006552" y="4898890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5EFA59-CC16-284C-8B50-21992F2A4F03}"/>
              </a:ext>
            </a:extLst>
          </p:cNvPr>
          <p:cNvCxnSpPr/>
          <p:nvPr/>
        </p:nvCxnSpPr>
        <p:spPr>
          <a:xfrm>
            <a:off x="6175154" y="5088447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8223845-012A-E14A-A99E-E1262735B170}"/>
              </a:ext>
            </a:extLst>
          </p:cNvPr>
          <p:cNvCxnSpPr/>
          <p:nvPr/>
        </p:nvCxnSpPr>
        <p:spPr>
          <a:xfrm>
            <a:off x="6353870" y="4955310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9F9A908-D534-2245-9A65-32C65547A685}"/>
              </a:ext>
            </a:extLst>
          </p:cNvPr>
          <p:cNvCxnSpPr/>
          <p:nvPr/>
        </p:nvCxnSpPr>
        <p:spPr>
          <a:xfrm>
            <a:off x="6305232" y="5029209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59C508-24CA-4C49-BE02-67AB80D1CC16}"/>
              </a:ext>
            </a:extLst>
          </p:cNvPr>
          <p:cNvCxnSpPr/>
          <p:nvPr/>
        </p:nvCxnSpPr>
        <p:spPr>
          <a:xfrm>
            <a:off x="6483948" y="4896072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C9A78E2-9124-0B46-BA75-47152D5B0ADD}"/>
              </a:ext>
            </a:extLst>
          </p:cNvPr>
          <p:cNvSpPr txBox="1"/>
          <p:nvPr/>
        </p:nvSpPr>
        <p:spPr>
          <a:xfrm>
            <a:off x="8132493" y="515995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AAAAAA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023DA7-EA04-884A-9A0E-FE8C97882FB3}"/>
              </a:ext>
            </a:extLst>
          </p:cNvPr>
          <p:cNvCxnSpPr/>
          <p:nvPr/>
        </p:nvCxnSpPr>
        <p:spPr>
          <a:xfrm>
            <a:off x="7309912" y="5019053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3E86AB-BAB0-3847-ADA8-7E06CE12C7E8}"/>
              </a:ext>
            </a:extLst>
          </p:cNvPr>
          <p:cNvCxnSpPr/>
          <p:nvPr/>
        </p:nvCxnSpPr>
        <p:spPr>
          <a:xfrm>
            <a:off x="7494658" y="4953889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D70251-6B6D-D84E-8921-AC20980DE816}"/>
              </a:ext>
            </a:extLst>
          </p:cNvPr>
          <p:cNvCxnSpPr/>
          <p:nvPr/>
        </p:nvCxnSpPr>
        <p:spPr>
          <a:xfrm>
            <a:off x="7604274" y="4881357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7259DB-E10A-1E49-B481-02310BD33AEF}"/>
              </a:ext>
            </a:extLst>
          </p:cNvPr>
          <p:cNvCxnSpPr/>
          <p:nvPr/>
        </p:nvCxnSpPr>
        <p:spPr>
          <a:xfrm>
            <a:off x="7360063" y="4779054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E70BF7-0B51-9E47-A28C-EE57E98EC6E7}"/>
              </a:ext>
            </a:extLst>
          </p:cNvPr>
          <p:cNvCxnSpPr/>
          <p:nvPr/>
        </p:nvCxnSpPr>
        <p:spPr>
          <a:xfrm>
            <a:off x="7799318" y="5035860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35EF267-D172-F642-BB71-061072E15B2C}"/>
              </a:ext>
            </a:extLst>
          </p:cNvPr>
          <p:cNvCxnSpPr/>
          <p:nvPr/>
        </p:nvCxnSpPr>
        <p:spPr>
          <a:xfrm>
            <a:off x="7758035" y="5079323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955CF36-6996-9447-8692-7A1CAA9C9C84}"/>
              </a:ext>
            </a:extLst>
          </p:cNvPr>
          <p:cNvCxnSpPr/>
          <p:nvPr/>
        </p:nvCxnSpPr>
        <p:spPr>
          <a:xfrm>
            <a:off x="7931694" y="4953544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645B196-65D2-7B4A-AE0A-6C57A94F1366}"/>
              </a:ext>
            </a:extLst>
          </p:cNvPr>
          <p:cNvCxnSpPr>
            <a:cxnSpLocks/>
          </p:cNvCxnSpPr>
          <p:nvPr/>
        </p:nvCxnSpPr>
        <p:spPr>
          <a:xfrm>
            <a:off x="7321930" y="5114705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F408E3-39C4-4C47-9459-4F5ED8474028}"/>
              </a:ext>
            </a:extLst>
          </p:cNvPr>
          <p:cNvCxnSpPr>
            <a:cxnSpLocks/>
          </p:cNvCxnSpPr>
          <p:nvPr/>
        </p:nvCxnSpPr>
        <p:spPr>
          <a:xfrm>
            <a:off x="7506676" y="5049541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4F96722-DCAE-6142-9F38-2B4CEAC02402}"/>
              </a:ext>
            </a:extLst>
          </p:cNvPr>
          <p:cNvCxnSpPr>
            <a:cxnSpLocks/>
          </p:cNvCxnSpPr>
          <p:nvPr/>
        </p:nvCxnSpPr>
        <p:spPr>
          <a:xfrm>
            <a:off x="7616292" y="4977009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25C5FD-09C1-3847-89C6-BFFCF5DB9DE0}"/>
              </a:ext>
            </a:extLst>
          </p:cNvPr>
          <p:cNvCxnSpPr>
            <a:cxnSpLocks/>
          </p:cNvCxnSpPr>
          <p:nvPr/>
        </p:nvCxnSpPr>
        <p:spPr>
          <a:xfrm>
            <a:off x="7372081" y="4874706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528D2D-327E-0647-B802-6C9DE317FD3E}"/>
              </a:ext>
            </a:extLst>
          </p:cNvPr>
          <p:cNvCxnSpPr>
            <a:cxnSpLocks/>
          </p:cNvCxnSpPr>
          <p:nvPr/>
        </p:nvCxnSpPr>
        <p:spPr>
          <a:xfrm>
            <a:off x="7811336" y="5131512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82E7B5B-818C-474D-8312-387D592BF8D9}"/>
              </a:ext>
            </a:extLst>
          </p:cNvPr>
          <p:cNvCxnSpPr>
            <a:cxnSpLocks/>
          </p:cNvCxnSpPr>
          <p:nvPr/>
        </p:nvCxnSpPr>
        <p:spPr>
          <a:xfrm>
            <a:off x="7865717" y="4789210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E955AAA-FDCB-E44A-B20B-583E092E8D28}"/>
              </a:ext>
            </a:extLst>
          </p:cNvPr>
          <p:cNvCxnSpPr>
            <a:cxnSpLocks/>
          </p:cNvCxnSpPr>
          <p:nvPr/>
        </p:nvCxnSpPr>
        <p:spPr>
          <a:xfrm>
            <a:off x="7943712" y="5049196"/>
            <a:ext cx="34731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3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3FC874-B8F7-A24F-841D-8A707FC1D6A0}"/>
              </a:ext>
            </a:extLst>
          </p:cNvPr>
          <p:cNvSpPr txBox="1"/>
          <p:nvPr/>
        </p:nvSpPr>
        <p:spPr>
          <a:xfrm>
            <a:off x="5402541" y="387719"/>
            <a:ext cx="17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little bit deeper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A49CBB-E127-AE43-BAE5-3536EE92D066}"/>
              </a:ext>
            </a:extLst>
          </p:cNvPr>
          <p:cNvCxnSpPr>
            <a:cxnSpLocks/>
          </p:cNvCxnSpPr>
          <p:nvPr/>
        </p:nvCxnSpPr>
        <p:spPr>
          <a:xfrm>
            <a:off x="821654" y="1675402"/>
            <a:ext cx="7698032" cy="0"/>
          </a:xfrm>
          <a:prstGeom prst="line">
            <a:avLst/>
          </a:prstGeom>
          <a:ln w="3175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A13893-1A96-5540-B3DF-2442F4123556}"/>
              </a:ext>
            </a:extLst>
          </p:cNvPr>
          <p:cNvSpPr/>
          <p:nvPr/>
        </p:nvSpPr>
        <p:spPr>
          <a:xfrm>
            <a:off x="1451982" y="1478863"/>
            <a:ext cx="588723" cy="375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A5134-1B15-884A-9AAD-F419F74E6B97}"/>
              </a:ext>
            </a:extLst>
          </p:cNvPr>
          <p:cNvSpPr/>
          <p:nvPr/>
        </p:nvSpPr>
        <p:spPr>
          <a:xfrm>
            <a:off x="2040705" y="1478863"/>
            <a:ext cx="588723" cy="37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0E5584-0C24-CD4B-BF64-820F44B80C1D}"/>
              </a:ext>
            </a:extLst>
          </p:cNvPr>
          <p:cNvSpPr/>
          <p:nvPr/>
        </p:nvSpPr>
        <p:spPr>
          <a:xfrm>
            <a:off x="3433182" y="1478863"/>
            <a:ext cx="1386918" cy="37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0708B5-4809-054E-9AFC-BA14BBA544E2}"/>
              </a:ext>
            </a:extLst>
          </p:cNvPr>
          <p:cNvSpPr/>
          <p:nvPr/>
        </p:nvSpPr>
        <p:spPr>
          <a:xfrm>
            <a:off x="5349664" y="1478863"/>
            <a:ext cx="1118290" cy="37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E7521F-0C1D-7945-87B5-2CB3F1E1FE31}"/>
              </a:ext>
            </a:extLst>
          </p:cNvPr>
          <p:cNvSpPr/>
          <p:nvPr/>
        </p:nvSpPr>
        <p:spPr>
          <a:xfrm>
            <a:off x="7125645" y="1487511"/>
            <a:ext cx="588723" cy="37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BDC64-A83A-7241-95CD-F90BA5B97A17}"/>
              </a:ext>
            </a:extLst>
          </p:cNvPr>
          <p:cNvSpPr/>
          <p:nvPr/>
        </p:nvSpPr>
        <p:spPr>
          <a:xfrm>
            <a:off x="7714368" y="1491388"/>
            <a:ext cx="326305" cy="375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67EB8-0810-634A-92A0-A9678BE47E4B}"/>
              </a:ext>
            </a:extLst>
          </p:cNvPr>
          <p:cNvSpPr txBox="1"/>
          <p:nvPr/>
        </p:nvSpPr>
        <p:spPr>
          <a:xfrm>
            <a:off x="8883017" y="1418477"/>
            <a:ext cx="3160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Gene in genome/before splicing</a:t>
            </a:r>
          </a:p>
          <a:p>
            <a:r>
              <a:rPr lang="en-US" sz="1500" dirty="0"/>
              <a:t>(this is what we have in the reference)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89B3B9-8EE7-8C4F-BBF6-88AA9B510CA9}"/>
              </a:ext>
            </a:extLst>
          </p:cNvPr>
          <p:cNvSpPr txBox="1"/>
          <p:nvPr/>
        </p:nvSpPr>
        <p:spPr>
          <a:xfrm>
            <a:off x="548564" y="148974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85CEF1-CE95-7244-9A3F-4D753BEBF3CE}"/>
              </a:ext>
            </a:extLst>
          </p:cNvPr>
          <p:cNvSpPr txBox="1"/>
          <p:nvPr/>
        </p:nvSpPr>
        <p:spPr>
          <a:xfrm>
            <a:off x="8433382" y="14853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A6FAFD-AB9A-8D4F-AC48-8470795C5E91}"/>
              </a:ext>
            </a:extLst>
          </p:cNvPr>
          <p:cNvSpPr txBox="1"/>
          <p:nvPr/>
        </p:nvSpPr>
        <p:spPr>
          <a:xfrm>
            <a:off x="2699382" y="1478862"/>
            <a:ext cx="6590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intron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47A05D-9FF6-2B44-B8DC-3A9975D2C026}"/>
              </a:ext>
            </a:extLst>
          </p:cNvPr>
          <p:cNvSpPr txBox="1"/>
          <p:nvPr/>
        </p:nvSpPr>
        <p:spPr>
          <a:xfrm>
            <a:off x="4774353" y="1487511"/>
            <a:ext cx="6590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intron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24A7A4-AE0A-7F44-BB80-B350536FBD93}"/>
              </a:ext>
            </a:extLst>
          </p:cNvPr>
          <p:cNvSpPr txBox="1"/>
          <p:nvPr/>
        </p:nvSpPr>
        <p:spPr>
          <a:xfrm>
            <a:off x="6473136" y="1485556"/>
            <a:ext cx="6590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intron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FE1FFA-F9D2-EE46-9A7C-DA4DD46689B0}"/>
              </a:ext>
            </a:extLst>
          </p:cNvPr>
          <p:cNvSpPr/>
          <p:nvPr/>
        </p:nvSpPr>
        <p:spPr>
          <a:xfrm>
            <a:off x="1552065" y="3241110"/>
            <a:ext cx="588723" cy="375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ED03623-4653-C142-BA84-78BA70754B37}"/>
              </a:ext>
            </a:extLst>
          </p:cNvPr>
          <p:cNvSpPr/>
          <p:nvPr/>
        </p:nvSpPr>
        <p:spPr>
          <a:xfrm>
            <a:off x="2140788" y="3241110"/>
            <a:ext cx="588723" cy="37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87CC0D-157A-EB41-AE1D-637AB8950C9B}"/>
              </a:ext>
            </a:extLst>
          </p:cNvPr>
          <p:cNvSpPr/>
          <p:nvPr/>
        </p:nvSpPr>
        <p:spPr>
          <a:xfrm>
            <a:off x="2757608" y="3241110"/>
            <a:ext cx="1386918" cy="37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6E656ED-3E2E-594B-B298-EE8D14CD060A}"/>
              </a:ext>
            </a:extLst>
          </p:cNvPr>
          <p:cNvSpPr/>
          <p:nvPr/>
        </p:nvSpPr>
        <p:spPr>
          <a:xfrm>
            <a:off x="4172623" y="3241110"/>
            <a:ext cx="1118290" cy="37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29566F-5FC8-E44E-88B1-5452A9202B64}"/>
              </a:ext>
            </a:extLst>
          </p:cNvPr>
          <p:cNvSpPr/>
          <p:nvPr/>
        </p:nvSpPr>
        <p:spPr>
          <a:xfrm>
            <a:off x="5314976" y="3241109"/>
            <a:ext cx="588723" cy="37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379DEB9-1CB9-9045-B45F-124EE5AA0214}"/>
              </a:ext>
            </a:extLst>
          </p:cNvPr>
          <p:cNvSpPr/>
          <p:nvPr/>
        </p:nvSpPr>
        <p:spPr>
          <a:xfrm>
            <a:off x="5910005" y="3240934"/>
            <a:ext cx="326305" cy="375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A214258-EDD5-CB4A-9FF5-A4055AB2C502}"/>
              </a:ext>
            </a:extLst>
          </p:cNvPr>
          <p:cNvSpPr txBox="1"/>
          <p:nvPr/>
        </p:nvSpPr>
        <p:spPr>
          <a:xfrm>
            <a:off x="9098586" y="3176972"/>
            <a:ext cx="22522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Mature mRNA/cDNA</a:t>
            </a:r>
          </a:p>
          <a:p>
            <a:r>
              <a:rPr lang="en-US" sz="1500" dirty="0"/>
              <a:t>(this is what we sequence)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B932152-4ECF-B946-88E3-CF1FA6CB75F0}"/>
              </a:ext>
            </a:extLst>
          </p:cNvPr>
          <p:cNvCxnSpPr>
            <a:cxnSpLocks/>
          </p:cNvCxnSpPr>
          <p:nvPr/>
        </p:nvCxnSpPr>
        <p:spPr>
          <a:xfrm flipV="1">
            <a:off x="1492642" y="3624765"/>
            <a:ext cx="412627" cy="32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21137CD-D2AD-8E4F-ABD2-F687656B2C02}"/>
              </a:ext>
            </a:extLst>
          </p:cNvPr>
          <p:cNvCxnSpPr>
            <a:cxnSpLocks/>
          </p:cNvCxnSpPr>
          <p:nvPr/>
        </p:nvCxnSpPr>
        <p:spPr>
          <a:xfrm flipV="1">
            <a:off x="2493068" y="3621417"/>
            <a:ext cx="412627" cy="32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276E51A-4612-9949-9A4C-0B99322E058A}"/>
              </a:ext>
            </a:extLst>
          </p:cNvPr>
          <p:cNvCxnSpPr>
            <a:cxnSpLocks/>
          </p:cNvCxnSpPr>
          <p:nvPr/>
        </p:nvCxnSpPr>
        <p:spPr>
          <a:xfrm flipV="1">
            <a:off x="3437156" y="3616715"/>
            <a:ext cx="412627" cy="32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494B727-2631-BB4E-A234-71ED5A6F21EA}"/>
              </a:ext>
            </a:extLst>
          </p:cNvPr>
          <p:cNvCxnSpPr>
            <a:cxnSpLocks/>
          </p:cNvCxnSpPr>
          <p:nvPr/>
        </p:nvCxnSpPr>
        <p:spPr>
          <a:xfrm flipV="1">
            <a:off x="4497056" y="3624765"/>
            <a:ext cx="412627" cy="32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B4F0F0-3C8F-2F4F-B129-3975D3D8737E}"/>
              </a:ext>
            </a:extLst>
          </p:cNvPr>
          <p:cNvCxnSpPr>
            <a:cxnSpLocks/>
          </p:cNvCxnSpPr>
          <p:nvPr/>
        </p:nvCxnSpPr>
        <p:spPr>
          <a:xfrm flipV="1">
            <a:off x="4806189" y="3632640"/>
            <a:ext cx="412627" cy="32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05A9BD2-F2DC-CD4F-8469-F777C3228671}"/>
              </a:ext>
            </a:extLst>
          </p:cNvPr>
          <p:cNvCxnSpPr>
            <a:cxnSpLocks/>
          </p:cNvCxnSpPr>
          <p:nvPr/>
        </p:nvCxnSpPr>
        <p:spPr>
          <a:xfrm flipV="1">
            <a:off x="5619239" y="3632640"/>
            <a:ext cx="412627" cy="32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787EE35-4BBD-4A44-BF63-494DCA4EDB39}"/>
              </a:ext>
            </a:extLst>
          </p:cNvPr>
          <p:cNvSpPr txBox="1"/>
          <p:nvPr/>
        </p:nvSpPr>
        <p:spPr>
          <a:xfrm>
            <a:off x="687669" y="3843617"/>
            <a:ext cx="19548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random fragmentation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0F8F462-E568-9C4D-8789-9345D48944BC}"/>
              </a:ext>
            </a:extLst>
          </p:cNvPr>
          <p:cNvCxnSpPr>
            <a:cxnSpLocks/>
          </p:cNvCxnSpPr>
          <p:nvPr/>
        </p:nvCxnSpPr>
        <p:spPr>
          <a:xfrm>
            <a:off x="1887649" y="2831487"/>
            <a:ext cx="17620" cy="111303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8F6388-1EAC-A945-ADEF-C4D7575A6C5A}"/>
              </a:ext>
            </a:extLst>
          </p:cNvPr>
          <p:cNvCxnSpPr>
            <a:cxnSpLocks/>
          </p:cNvCxnSpPr>
          <p:nvPr/>
        </p:nvCxnSpPr>
        <p:spPr>
          <a:xfrm>
            <a:off x="2897921" y="2831487"/>
            <a:ext cx="17620" cy="111303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1400D5-9A11-6946-845C-C45CC84EBC77}"/>
              </a:ext>
            </a:extLst>
          </p:cNvPr>
          <p:cNvCxnSpPr>
            <a:cxnSpLocks/>
          </p:cNvCxnSpPr>
          <p:nvPr/>
        </p:nvCxnSpPr>
        <p:spPr>
          <a:xfrm>
            <a:off x="3842233" y="2831487"/>
            <a:ext cx="17620" cy="111303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5C4DFB-8985-704B-8627-B347125EF300}"/>
              </a:ext>
            </a:extLst>
          </p:cNvPr>
          <p:cNvCxnSpPr>
            <a:cxnSpLocks/>
          </p:cNvCxnSpPr>
          <p:nvPr/>
        </p:nvCxnSpPr>
        <p:spPr>
          <a:xfrm>
            <a:off x="4884069" y="2831487"/>
            <a:ext cx="17620" cy="111303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D503689-4437-AE43-910D-129FE36752B5}"/>
              </a:ext>
            </a:extLst>
          </p:cNvPr>
          <p:cNvCxnSpPr>
            <a:cxnSpLocks/>
          </p:cNvCxnSpPr>
          <p:nvPr/>
        </p:nvCxnSpPr>
        <p:spPr>
          <a:xfrm>
            <a:off x="5201037" y="2831487"/>
            <a:ext cx="17620" cy="111303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B60580-DB2E-1741-B4DA-CA216388ACEB}"/>
              </a:ext>
            </a:extLst>
          </p:cNvPr>
          <p:cNvCxnSpPr>
            <a:cxnSpLocks/>
          </p:cNvCxnSpPr>
          <p:nvPr/>
        </p:nvCxnSpPr>
        <p:spPr>
          <a:xfrm>
            <a:off x="6070428" y="2831487"/>
            <a:ext cx="17620" cy="111303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1200473-683C-1E40-983B-6B621CA0C0D8}"/>
              </a:ext>
            </a:extLst>
          </p:cNvPr>
          <p:cNvCxnSpPr/>
          <p:nvPr/>
        </p:nvCxnSpPr>
        <p:spPr>
          <a:xfrm>
            <a:off x="4446888" y="2976530"/>
            <a:ext cx="2564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F93A9A7-C925-9D4C-BDAF-669CBF652609}"/>
              </a:ext>
            </a:extLst>
          </p:cNvPr>
          <p:cNvCxnSpPr>
            <a:cxnSpLocks/>
          </p:cNvCxnSpPr>
          <p:nvPr/>
        </p:nvCxnSpPr>
        <p:spPr>
          <a:xfrm flipH="1">
            <a:off x="4624694" y="3160461"/>
            <a:ext cx="21336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66B97A5-2808-9B41-B0F0-5F749D3379E7}"/>
              </a:ext>
            </a:extLst>
          </p:cNvPr>
          <p:cNvCxnSpPr/>
          <p:nvPr/>
        </p:nvCxnSpPr>
        <p:spPr>
          <a:xfrm>
            <a:off x="3989841" y="3031778"/>
            <a:ext cx="2564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4CE83D4-594C-944C-AD11-9A973BC89532}"/>
              </a:ext>
            </a:extLst>
          </p:cNvPr>
          <p:cNvCxnSpPr>
            <a:cxnSpLocks/>
          </p:cNvCxnSpPr>
          <p:nvPr/>
        </p:nvCxnSpPr>
        <p:spPr>
          <a:xfrm flipH="1">
            <a:off x="4215643" y="3160461"/>
            <a:ext cx="21336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3B99D6E-270B-C342-AB45-E2FB9B2732CF}"/>
              </a:ext>
            </a:extLst>
          </p:cNvPr>
          <p:cNvCxnSpPr>
            <a:cxnSpLocks/>
          </p:cNvCxnSpPr>
          <p:nvPr/>
        </p:nvCxnSpPr>
        <p:spPr>
          <a:xfrm>
            <a:off x="4186209" y="2889295"/>
            <a:ext cx="2564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94B5FE-B93C-5449-ABD7-8E7AF7C0C6FB}"/>
              </a:ext>
            </a:extLst>
          </p:cNvPr>
          <p:cNvCxnSpPr>
            <a:cxnSpLocks/>
          </p:cNvCxnSpPr>
          <p:nvPr/>
        </p:nvCxnSpPr>
        <p:spPr>
          <a:xfrm flipH="1">
            <a:off x="4364015" y="3073226"/>
            <a:ext cx="21336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42392D0-6035-3F45-99F7-0D0DC31152D5}"/>
              </a:ext>
            </a:extLst>
          </p:cNvPr>
          <p:cNvCxnSpPr>
            <a:cxnSpLocks/>
          </p:cNvCxnSpPr>
          <p:nvPr/>
        </p:nvCxnSpPr>
        <p:spPr>
          <a:xfrm>
            <a:off x="3896102" y="2764222"/>
            <a:ext cx="2564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717992D-CBAD-D543-BF4B-856B588E8AE7}"/>
              </a:ext>
            </a:extLst>
          </p:cNvPr>
          <p:cNvCxnSpPr>
            <a:cxnSpLocks/>
          </p:cNvCxnSpPr>
          <p:nvPr/>
        </p:nvCxnSpPr>
        <p:spPr>
          <a:xfrm flipH="1">
            <a:off x="4073908" y="2948153"/>
            <a:ext cx="21336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DDB0B3A-6BB6-5E45-861B-5FCFFF790DD2}"/>
              </a:ext>
            </a:extLst>
          </p:cNvPr>
          <p:cNvCxnSpPr/>
          <p:nvPr/>
        </p:nvCxnSpPr>
        <p:spPr>
          <a:xfrm>
            <a:off x="5716017" y="1122508"/>
            <a:ext cx="2564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9391E0B-59A1-E54B-83D0-19070ED751DE}"/>
              </a:ext>
            </a:extLst>
          </p:cNvPr>
          <p:cNvCxnSpPr>
            <a:cxnSpLocks/>
          </p:cNvCxnSpPr>
          <p:nvPr/>
        </p:nvCxnSpPr>
        <p:spPr>
          <a:xfrm flipH="1">
            <a:off x="5369526" y="1220847"/>
            <a:ext cx="21336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C7B1002-BDAF-F24A-BA73-AC60C218AC2C}"/>
              </a:ext>
            </a:extLst>
          </p:cNvPr>
          <p:cNvCxnSpPr/>
          <p:nvPr/>
        </p:nvCxnSpPr>
        <p:spPr>
          <a:xfrm>
            <a:off x="4669560" y="1206132"/>
            <a:ext cx="2564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1ADD651-F164-574A-B9BC-A29898E0ADBD}"/>
              </a:ext>
            </a:extLst>
          </p:cNvPr>
          <p:cNvCxnSpPr>
            <a:cxnSpLocks/>
          </p:cNvCxnSpPr>
          <p:nvPr/>
        </p:nvCxnSpPr>
        <p:spPr>
          <a:xfrm flipH="1">
            <a:off x="5609337" y="1324306"/>
            <a:ext cx="21336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C9533CB-2667-7F4C-B0E4-3AFA919929B5}"/>
              </a:ext>
            </a:extLst>
          </p:cNvPr>
          <p:cNvCxnSpPr>
            <a:cxnSpLocks/>
          </p:cNvCxnSpPr>
          <p:nvPr/>
        </p:nvCxnSpPr>
        <p:spPr>
          <a:xfrm>
            <a:off x="5433444" y="971159"/>
            <a:ext cx="2564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CAF2AD9-9F2C-6A45-9F8B-3D2078F2C6A8}"/>
              </a:ext>
            </a:extLst>
          </p:cNvPr>
          <p:cNvCxnSpPr>
            <a:cxnSpLocks/>
          </p:cNvCxnSpPr>
          <p:nvPr/>
        </p:nvCxnSpPr>
        <p:spPr>
          <a:xfrm flipH="1">
            <a:off x="5963748" y="1403132"/>
            <a:ext cx="21336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0D182B8-E307-2942-96CC-5E49EBB1E391}"/>
              </a:ext>
            </a:extLst>
          </p:cNvPr>
          <p:cNvCxnSpPr>
            <a:cxnSpLocks/>
          </p:cNvCxnSpPr>
          <p:nvPr/>
        </p:nvCxnSpPr>
        <p:spPr>
          <a:xfrm>
            <a:off x="4474893" y="860799"/>
            <a:ext cx="2564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3608EC9-9ACE-774B-AF2B-5082BF8622D9}"/>
              </a:ext>
            </a:extLst>
          </p:cNvPr>
          <p:cNvCxnSpPr>
            <a:cxnSpLocks/>
          </p:cNvCxnSpPr>
          <p:nvPr/>
        </p:nvCxnSpPr>
        <p:spPr>
          <a:xfrm flipH="1">
            <a:off x="5156166" y="1334816"/>
            <a:ext cx="21336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23A0A7E-686D-5845-A304-AA3CD0C858D1}"/>
              </a:ext>
            </a:extLst>
          </p:cNvPr>
          <p:cNvSpPr txBox="1"/>
          <p:nvPr/>
        </p:nvSpPr>
        <p:spPr>
          <a:xfrm>
            <a:off x="1634810" y="4583613"/>
            <a:ext cx="5239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In a perfect world scenario, what we can expect: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Reads are aligned to exons or junctions, not introns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 pairs aligned to the same transcript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 pairs follow expected insert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 pairs follow expected orientation (F1R2 or R1F2)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 nucleotides match those of the ref </a:t>
            </a:r>
          </a:p>
          <a:p>
            <a:endParaRPr lang="en-US" i="1" dirty="0"/>
          </a:p>
          <a:p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098E0D1-B9B9-AB4E-80C2-034C2AE224C5}"/>
              </a:ext>
            </a:extLst>
          </p:cNvPr>
          <p:cNvCxnSpPr/>
          <p:nvPr/>
        </p:nvCxnSpPr>
        <p:spPr>
          <a:xfrm>
            <a:off x="6969112" y="5070191"/>
            <a:ext cx="901787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F1D5C49-4ED7-2A4E-B294-5970AAA678CE}"/>
              </a:ext>
            </a:extLst>
          </p:cNvPr>
          <p:cNvSpPr txBox="1"/>
          <p:nvPr/>
        </p:nvSpPr>
        <p:spPr>
          <a:xfrm>
            <a:off x="7963509" y="4885525"/>
            <a:ext cx="165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intron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C4E60E7-76C3-BC40-BDC5-A6CFD45B0519}"/>
              </a:ext>
            </a:extLst>
          </p:cNvPr>
          <p:cNvCxnSpPr/>
          <p:nvPr/>
        </p:nvCxnSpPr>
        <p:spPr>
          <a:xfrm>
            <a:off x="6969112" y="5356439"/>
            <a:ext cx="901787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39AFFEE-EEF7-0049-9CCC-A5413BA13C52}"/>
              </a:ext>
            </a:extLst>
          </p:cNvPr>
          <p:cNvSpPr txBox="1"/>
          <p:nvPr/>
        </p:nvSpPr>
        <p:spPr>
          <a:xfrm>
            <a:off x="7963509" y="5171773"/>
            <a:ext cx="165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Fusion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11D384B-3366-0940-B14B-DABF3F324FB5}"/>
              </a:ext>
            </a:extLst>
          </p:cNvPr>
          <p:cNvCxnSpPr/>
          <p:nvPr/>
        </p:nvCxnSpPr>
        <p:spPr>
          <a:xfrm>
            <a:off x="6969112" y="5637615"/>
            <a:ext cx="901787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7651B4E-E894-1546-B2E4-057C943D3233}"/>
              </a:ext>
            </a:extLst>
          </p:cNvPr>
          <p:cNvSpPr txBox="1"/>
          <p:nvPr/>
        </p:nvSpPr>
        <p:spPr>
          <a:xfrm>
            <a:off x="7963508" y="5452949"/>
            <a:ext cx="30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Alter splicing, read through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AE18655-598D-5942-B320-252471725162}"/>
              </a:ext>
            </a:extLst>
          </p:cNvPr>
          <p:cNvCxnSpPr/>
          <p:nvPr/>
        </p:nvCxnSpPr>
        <p:spPr>
          <a:xfrm>
            <a:off x="6969112" y="5919472"/>
            <a:ext cx="901787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F1A812A-7C65-3A4E-98E4-019DF38BEF49}"/>
              </a:ext>
            </a:extLst>
          </p:cNvPr>
          <p:cNvSpPr txBox="1"/>
          <p:nvPr/>
        </p:nvSpPr>
        <p:spPr>
          <a:xfrm>
            <a:off x="7963509" y="5734806"/>
            <a:ext cx="165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Fusion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681DB10-2D1B-4341-88D9-E5BE1976A3B9}"/>
              </a:ext>
            </a:extLst>
          </p:cNvPr>
          <p:cNvCxnSpPr/>
          <p:nvPr/>
        </p:nvCxnSpPr>
        <p:spPr>
          <a:xfrm>
            <a:off x="6967124" y="6212990"/>
            <a:ext cx="901787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6F92105-4145-B94B-853C-2B284B6C6F58}"/>
              </a:ext>
            </a:extLst>
          </p:cNvPr>
          <p:cNvSpPr txBox="1"/>
          <p:nvPr/>
        </p:nvSpPr>
        <p:spPr>
          <a:xfrm>
            <a:off x="7961521" y="6028324"/>
            <a:ext cx="204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Mutation, editing</a:t>
            </a:r>
          </a:p>
        </p:txBody>
      </p:sp>
    </p:spTree>
    <p:extLst>
      <p:ext uri="{BB962C8B-B14F-4D97-AF65-F5344CB8AC3E}">
        <p14:creationId xmlns:p14="http://schemas.microsoft.com/office/powerpoint/2010/main" val="365928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500"/>
                            </p:stCondLst>
                            <p:childTnLst>
                              <p:par>
                                <p:cTn id="2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500"/>
                            </p:stCondLst>
                            <p:childTnLst>
                              <p:par>
                                <p:cTn id="2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3000"/>
                            </p:stCondLst>
                            <p:childTnLst>
                              <p:par>
                                <p:cTn id="2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21" grpId="0"/>
      <p:bldP spid="22" grpId="0"/>
      <p:bldP spid="27" grpId="0"/>
      <p:bldP spid="28" grpId="0"/>
      <p:bldP spid="29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94" grpId="0"/>
      <p:bldP spid="101" grpId="0"/>
      <p:bldP spid="130" grpId="0"/>
      <p:bldP spid="133" grpId="0"/>
      <p:bldP spid="135" grpId="0"/>
      <p:bldP spid="137" grpId="0"/>
      <p:bldP spid="139" grpId="0"/>
      <p:bldP spid="1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C2DB-49D8-F84D-9E18-16B80C81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orientation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DC1C8A-5673-EF47-B741-4D876F9393C8}"/>
              </a:ext>
            </a:extLst>
          </p:cNvPr>
          <p:cNvCxnSpPr>
            <a:cxnSpLocks/>
          </p:cNvCxnSpPr>
          <p:nvPr/>
        </p:nvCxnSpPr>
        <p:spPr>
          <a:xfrm>
            <a:off x="5655550" y="2866061"/>
            <a:ext cx="2564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4EDB4F-D19C-A346-A351-39E05B0BCC71}"/>
              </a:ext>
            </a:extLst>
          </p:cNvPr>
          <p:cNvCxnSpPr>
            <a:cxnSpLocks/>
          </p:cNvCxnSpPr>
          <p:nvPr/>
        </p:nvCxnSpPr>
        <p:spPr>
          <a:xfrm flipH="1">
            <a:off x="7659322" y="3245683"/>
            <a:ext cx="21336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4C7DE8-7C51-5F4C-8CE3-66417686DD70}"/>
              </a:ext>
            </a:extLst>
          </p:cNvPr>
          <p:cNvSpPr txBox="1"/>
          <p:nvPr/>
        </p:nvSpPr>
        <p:spPr>
          <a:xfrm>
            <a:off x="3378760" y="2824951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FA85D7-D28B-6D44-A80F-88BB653FAA88}"/>
              </a:ext>
            </a:extLst>
          </p:cNvPr>
          <p:cNvCxnSpPr/>
          <p:nvPr/>
        </p:nvCxnSpPr>
        <p:spPr>
          <a:xfrm>
            <a:off x="3634306" y="2944005"/>
            <a:ext cx="4917171" cy="605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6DC3C1-6C69-DA44-AF68-C792FEF93859}"/>
              </a:ext>
            </a:extLst>
          </p:cNvPr>
          <p:cNvCxnSpPr/>
          <p:nvPr/>
        </p:nvCxnSpPr>
        <p:spPr>
          <a:xfrm flipH="1" flipV="1">
            <a:off x="3634306" y="3101950"/>
            <a:ext cx="4917171" cy="5344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B088E8-56EC-9A42-B958-9FAEE12E86BD}"/>
              </a:ext>
            </a:extLst>
          </p:cNvPr>
          <p:cNvSpPr txBox="1"/>
          <p:nvPr/>
        </p:nvSpPr>
        <p:spPr>
          <a:xfrm>
            <a:off x="8505337" y="3016891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3DE69-A7A7-1546-960E-1EFF2897DA92}"/>
              </a:ext>
            </a:extLst>
          </p:cNvPr>
          <p:cNvSpPr txBox="1"/>
          <p:nvPr/>
        </p:nvSpPr>
        <p:spPr>
          <a:xfrm>
            <a:off x="3378760" y="2990171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7AB48-D406-DE42-BC7A-C739FE5A630F}"/>
              </a:ext>
            </a:extLst>
          </p:cNvPr>
          <p:cNvSpPr txBox="1"/>
          <p:nvPr/>
        </p:nvSpPr>
        <p:spPr>
          <a:xfrm>
            <a:off x="8505337" y="2866061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943CE-981E-0F4D-8BE7-C3C84D26E063}"/>
              </a:ext>
            </a:extLst>
          </p:cNvPr>
          <p:cNvSpPr txBox="1"/>
          <p:nvPr/>
        </p:nvSpPr>
        <p:spPr>
          <a:xfrm>
            <a:off x="5448286" y="2519813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36ADE-7687-2149-9C36-8549267D380D}"/>
              </a:ext>
            </a:extLst>
          </p:cNvPr>
          <p:cNvSpPr/>
          <p:nvPr/>
        </p:nvSpPr>
        <p:spPr>
          <a:xfrm>
            <a:off x="7372208" y="3205972"/>
            <a:ext cx="787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 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C55E21-312F-814B-A074-E8674F12BBAA}"/>
              </a:ext>
            </a:extLst>
          </p:cNvPr>
          <p:cNvSpPr txBox="1"/>
          <p:nvPr/>
        </p:nvSpPr>
        <p:spPr>
          <a:xfrm>
            <a:off x="2880761" y="4023408"/>
            <a:ext cx="6424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 and R can be either read 1 or read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normal pair is always one F, one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Orientation abnormality has a lot to do with structural changes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Whether the transcript is on F or R strand matters!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BB141-12FE-9342-A1DF-F377918BD3FC}"/>
              </a:ext>
            </a:extLst>
          </p:cNvPr>
          <p:cNvSpPr/>
          <p:nvPr/>
        </p:nvSpPr>
        <p:spPr>
          <a:xfrm>
            <a:off x="2864030" y="5846544"/>
            <a:ext cx="8237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</a:t>
            </a:r>
            <a:r>
              <a:rPr lang="en-US" dirty="0" err="1"/>
              <a:t>interpreting_pair_orientations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2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815</Words>
  <Application>Microsoft Macintosh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RNAseq: beyond gene expression</vt:lpstr>
      <vt:lpstr>What you have learned so far</vt:lpstr>
      <vt:lpstr>Gene expression is only one type of information from RNAseq </vt:lpstr>
      <vt:lpstr>What A/T/G/C can reveal?</vt:lpstr>
      <vt:lpstr>Factors affecting RNAseq performance </vt:lpstr>
      <vt:lpstr>“One” read is not equal to “one”</vt:lpstr>
      <vt:lpstr>How A/T/G/C bring in additional info?</vt:lpstr>
      <vt:lpstr>PowerPoint Presentation</vt:lpstr>
      <vt:lpstr>Read orientation</vt:lpstr>
      <vt:lpstr>Caveats in RNA sequencing</vt:lpstr>
      <vt:lpstr>Gene fusions are among the first successful molecular targets in cancer therapy</vt:lpstr>
      <vt:lpstr>Identifying gene fusions</vt:lpstr>
      <vt:lpstr>Tools to call fusions </vt:lpstr>
      <vt:lpstr>Common issues with fusion calling</vt:lpstr>
      <vt:lpstr>Extending expression analysis</vt:lpstr>
      <vt:lpstr>What is next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RNAseq: beyond gene expression</dc:title>
  <dc:creator>Zheng, Siyuan</dc:creator>
  <cp:lastModifiedBy>Zheng, Siyuan</cp:lastModifiedBy>
  <cp:revision>84</cp:revision>
  <dcterms:created xsi:type="dcterms:W3CDTF">2020-11-02T22:44:56Z</dcterms:created>
  <dcterms:modified xsi:type="dcterms:W3CDTF">2020-11-06T17:19:42Z</dcterms:modified>
</cp:coreProperties>
</file>