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7" r:id="rId12"/>
    <p:sldId id="269" r:id="rId13"/>
    <p:sldId id="270" r:id="rId14"/>
    <p:sldId id="272" r:id="rId15"/>
    <p:sldId id="273" r:id="rId16"/>
    <p:sldId id="283" r:id="rId17"/>
    <p:sldId id="271" r:id="rId18"/>
    <p:sldId id="282" r:id="rId19"/>
    <p:sldId id="274" r:id="rId20"/>
    <p:sldId id="275" r:id="rId21"/>
    <p:sldId id="285" r:id="rId22"/>
    <p:sldId id="276" r:id="rId23"/>
    <p:sldId id="277" r:id="rId24"/>
    <p:sldId id="278" r:id="rId25"/>
    <p:sldId id="286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0748"/>
  </p:normalViewPr>
  <p:slideViewPr>
    <p:cSldViewPr snapToGrid="0" snapToObjects="1">
      <p:cViewPr varScale="1">
        <p:scale>
          <a:sx n="103" d="100"/>
          <a:sy n="103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980B-DD95-8C4B-BCC8-22B802F8BFE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E1253-19BD-0E42-9FD5-A6206C84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E1253-19BD-0E42-9FD5-A6206C8476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E1253-19BD-0E42-9FD5-A6206C8476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E1253-19BD-0E42-9FD5-A6206C8476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E1253-19BD-0E42-9FD5-A6206C8476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E1253-19BD-0E42-9FD5-A6206C8476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1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E1253-19BD-0E42-9FD5-A6206C8476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E1253-19BD-0E42-9FD5-A6206C8476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2CCE-7818-7E4A-99F3-A862615B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23738-13BD-7449-971A-792C18905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4F57-375D-0049-938D-D2E0554A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E04F-1CCE-6641-A5E3-712B3CDC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645F-A7BA-D644-B4CD-9092140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7068-836C-B64E-B714-8DB7459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B380-2B37-E24A-89D9-DCAC44CD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06F5-5660-A34E-A055-0D9520BC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3D30-F862-D148-AC1A-85D24A4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CDD1-2AF0-4F47-B8D7-8A345E99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85AC3-5945-4742-A5E7-8C16F7480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DAED-3215-3E46-AA8A-67007E39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8074-7F75-7748-B981-50AB88CF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DA14-0F05-8647-AB12-6DCE0C30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742D-2FF5-2B4D-A1A4-C955F204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E660-26C0-C447-8E3C-9468E5C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DCE9-07BB-274B-994E-5224F6A8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4175-863D-F443-A9C6-03C4FCD4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D637-79AA-3044-A379-499F8A14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AE63-BE37-C447-9640-28BC0B19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256-8FA7-C641-9868-BF496E11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A7FE-B806-8D4A-A550-7566908D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B45E-F7ED-4A47-8C39-167C930C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97CB-0EA5-FB41-80BB-B1B99494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79DE-7AAB-9F44-BAAE-473C5031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BEF-8A95-8D4C-AA36-CD48C2B5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8D88-8C19-6B40-91B5-257FB5603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2944-15E3-384F-AE1B-CC680969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4D09-D00C-A94D-911F-17A60BD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B934-F07A-A24C-82F8-AE6435F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4B0D-994C-274F-B6A0-0623C73E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6DE-1E99-314E-8B2A-D35DF9DC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D1D1-B196-0744-B264-2156967B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DB4B5-E7C3-C144-AA18-A18049C5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7D656-282D-E342-9197-A9A58F34F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87558-1A10-5C48-92C2-00BB06083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F9194-401A-F847-9638-2605E4E5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D674D-6637-7040-870C-C1FD6A5C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F0CA7-4ADA-FA46-BC0F-E3FA452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0C5C-7486-5747-A742-1935D47A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D2246-648C-9B42-AF5B-A67C7CDA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B4DA9-BA92-8F42-8D90-946885CF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FEBD-BD8F-1F4B-98F7-8CB6BD35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81C2B-50D0-4943-B6DA-FBA875E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3DDFC-2693-5941-BC4C-8D6BC08C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9F19-A51E-2E4A-B555-6E31AC30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E0E9-5A96-DE4F-AEEC-AF59E94C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11FB-946F-364E-93C7-6872D396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8C0B-3750-0B40-8FBA-17D5781F9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BFA9-B6DF-0E4C-BEF8-9D5E61C3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9050-F853-264D-9EE9-629BA768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43BBA-C6CF-4141-89BA-23529FB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761D-BE5E-EE46-AA7E-6A52FF64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023CF-34A9-1D41-BC2E-59E45D38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5DB57-8CBF-6042-BF48-11D81173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FE71-13A2-3F4B-87E2-483E901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E030A-2D7C-DE43-A9AF-B91022CB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695BF-18D0-B941-8BA8-5CDF8476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8E3F0-E94E-7049-88C6-268FF24F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41AB-C02F-594F-84DB-8C1ED4F8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1079-3F3B-4143-8839-D2F2DDF34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1422-C71E-F54D-BB19-E8079F24ECF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2321-0A28-A24C-B5CF-77FA4B1B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392E-E3CA-8045-9002-FB5911C2C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8A64-54B6-5B48-94BB-F3747624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Fall 2020: “Programming Fundamentals and RNA-Seq analysis”</a:t>
            </a:r>
          </a:p>
          <a:p>
            <a:endParaRPr lang="en-US" dirty="0"/>
          </a:p>
          <a:p>
            <a:r>
              <a:rPr lang="en-US" dirty="0"/>
              <a:t>Week 2: Conditional logic and control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8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E2FD-05EF-8643-9B35-1EAB57C9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AE74-7CAF-9C41-BEE4-A21621F8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988733" cy="4351338"/>
          </a:xfrm>
        </p:spPr>
        <p:txBody>
          <a:bodyPr/>
          <a:lstStyle/>
          <a:p>
            <a:r>
              <a:rPr lang="en-US" dirty="0"/>
              <a:t>We want to print out the elements in the 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EFBD-DD7E-8249-91DC-0E8253C862FA}"/>
              </a:ext>
            </a:extLst>
          </p:cNvPr>
          <p:cNvSpPr txBox="1"/>
          <p:nvPr/>
        </p:nvSpPr>
        <p:spPr>
          <a:xfrm>
            <a:off x="6646533" y="4479815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00" lvl="0" indent="0">
              <a:buNone/>
            </a:pPr>
            <a:r>
              <a:rPr lang="en-US" dirty="0">
                <a:latin typeface="Courier"/>
              </a:rPr>
              <a:t>## [1] 1
## [1] 2
## [1] 4
## [1]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13563-55EC-E448-9412-C7D9136DC138}"/>
              </a:ext>
            </a:extLst>
          </p:cNvPr>
          <p:cNvSpPr/>
          <p:nvPr/>
        </p:nvSpPr>
        <p:spPr>
          <a:xfrm>
            <a:off x="5531282" y="1860138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numbers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4D6B3-0E25-A345-BEAA-79BD75A8E34B}"/>
              </a:ext>
            </a:extLst>
          </p:cNvPr>
          <p:cNvSpPr txBox="1"/>
          <p:nvPr/>
        </p:nvSpPr>
        <p:spPr>
          <a:xfrm>
            <a:off x="2965724" y="2747672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(numbers[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1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2F075-3769-404A-AE90-128349DD7362}"/>
              </a:ext>
            </a:extLst>
          </p:cNvPr>
          <p:cNvSpPr/>
          <p:nvPr/>
        </p:nvSpPr>
        <p:spPr>
          <a:xfrm>
            <a:off x="2965724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(numbers[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2</a:t>
            </a:r>
          </a:p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(numbers[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4</a:t>
            </a:r>
          </a:p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(numbers[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F10A2-86CF-714A-B154-9A7DAE9874F2}"/>
              </a:ext>
            </a:extLst>
          </p:cNvPr>
          <p:cNvSpPr/>
          <p:nvPr/>
        </p:nvSpPr>
        <p:spPr>
          <a:xfrm>
            <a:off x="6198711" y="2749555"/>
            <a:ext cx="4332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(var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US" dirty="0">
                <a:latin typeface="Courier"/>
              </a:rPr>
              <a:t> numbers) {</a:t>
            </a:r>
            <a:br>
              <a:rPr lang="en-US" dirty="0"/>
            </a:b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(var)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7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0A1A-DF41-FD47-B942-ADBB58A3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28BD-C805-F844-A5A1-A8332340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105" cy="4351338"/>
          </a:xfrm>
        </p:spPr>
        <p:txBody>
          <a:bodyPr/>
          <a:lstStyle/>
          <a:p>
            <a:r>
              <a:rPr lang="en-US" dirty="0"/>
              <a:t>Utilize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C5FCF-2023-6947-946D-3AB33C812D2B}"/>
              </a:ext>
            </a:extLst>
          </p:cNvPr>
          <p:cNvSpPr/>
          <p:nvPr/>
        </p:nvSpPr>
        <p:spPr>
          <a:xfrm>
            <a:off x="5257800" y="26269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(var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length</a:t>
            </a:r>
            <a:r>
              <a:rPr lang="en-US" dirty="0">
                <a:latin typeface="Courier"/>
              </a:rPr>
              <a:t>(numbers)) {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(numbers[var])</a:t>
            </a: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382C-4EA0-7344-9447-51F8209CA9EA}"/>
              </a:ext>
            </a:extLst>
          </p:cNvPr>
          <p:cNvSpPr txBox="1"/>
          <p:nvPr/>
        </p:nvSpPr>
        <p:spPr>
          <a:xfrm>
            <a:off x="6816697" y="4001294"/>
            <a:ext cx="1287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1
## [1] 2
## [1] 4
## [1] 6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5C5AA-D201-AB42-98C0-3E45D6A6E954}"/>
              </a:ext>
            </a:extLst>
          </p:cNvPr>
          <p:cNvSpPr txBox="1"/>
          <p:nvPr/>
        </p:nvSpPr>
        <p:spPr>
          <a:xfrm>
            <a:off x="6486259" y="185697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numbers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C232-2BC4-0849-83BD-698A6917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7AC4-51CF-CE47-B158-3BF472B4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3533" cy="4351338"/>
          </a:xfrm>
        </p:spPr>
        <p:txBody>
          <a:bodyPr/>
          <a:lstStyle/>
          <a:p>
            <a:r>
              <a:rPr lang="en-US" dirty="0"/>
              <a:t>Loop until/while a specific condition is met</a:t>
            </a:r>
          </a:p>
          <a:p>
            <a:r>
              <a:rPr lang="en-US" dirty="0"/>
              <a:t>Loop repeats until condition evaluates to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9E4D5-3F25-ED45-A482-9497DCE9635D}"/>
              </a:ext>
            </a:extLst>
          </p:cNvPr>
          <p:cNvSpPr txBox="1"/>
          <p:nvPr/>
        </p:nvSpPr>
        <p:spPr>
          <a:xfrm>
            <a:off x="6451600" y="2228671"/>
            <a:ext cx="4297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ourier"/>
              </a:rPr>
              <a:t>while</a:t>
            </a:r>
            <a:r>
              <a:rPr lang="en-US" sz="2800" dirty="0">
                <a:latin typeface="Courier"/>
              </a:rPr>
              <a:t>(condition){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code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11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6C35-2710-ED47-B8C2-BABA0F8F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8EA4-85BD-F643-A02C-218D056B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867" cy="4351338"/>
          </a:xfrm>
        </p:spPr>
        <p:txBody>
          <a:bodyPr/>
          <a:lstStyle/>
          <a:p>
            <a:r>
              <a:rPr lang="en-US" dirty="0"/>
              <a:t>Warning!! If not coded correctly a while loop can repeat infinitely and never end.</a:t>
            </a:r>
          </a:p>
          <a:p>
            <a:r>
              <a:rPr lang="en-US" dirty="0"/>
              <a:t>To avoid this make sure to append the 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 your body code, so that your condition eventually evaluates to FALSE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E78282A-56AD-C743-AB23-4F286793E2A4}"/>
              </a:ext>
            </a:extLst>
          </p:cNvPr>
          <p:cNvSpPr/>
          <p:nvPr/>
        </p:nvSpPr>
        <p:spPr>
          <a:xfrm>
            <a:off x="7039489" y="3334134"/>
            <a:ext cx="1532466" cy="33866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BAEF9-7BCA-2346-9A3A-A812232F21D2}"/>
              </a:ext>
            </a:extLst>
          </p:cNvPr>
          <p:cNvSpPr txBox="1"/>
          <p:nvPr/>
        </p:nvSpPr>
        <p:spPr>
          <a:xfrm>
            <a:off x="6793907" y="152848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x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2F7AD-F46C-BB49-A092-8F6216095FC4}"/>
              </a:ext>
            </a:extLst>
          </p:cNvPr>
          <p:cNvSpPr txBox="1"/>
          <p:nvPr/>
        </p:nvSpPr>
        <p:spPr>
          <a:xfrm>
            <a:off x="6793907" y="2206200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20"/>
                </a:solidFill>
                <a:latin typeface="Courier"/>
              </a:rPr>
              <a:t>while</a:t>
            </a:r>
            <a:r>
              <a:rPr lang="en-US" dirty="0">
                <a:latin typeface="Courier"/>
              </a:rPr>
              <a:t> (x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) {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"x is equal to"</a:t>
            </a:r>
            <a:r>
              <a:rPr lang="en-US" dirty="0">
                <a:latin typeface="Courier"/>
              </a:rPr>
              <a:t>, x))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x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latin typeface="Courier"/>
              </a:rPr>
              <a:t>x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C3FDE-D27F-C442-856E-ADFF1784D7C7}"/>
              </a:ext>
            </a:extLst>
          </p:cNvPr>
          <p:cNvSpPr txBox="1"/>
          <p:nvPr/>
        </p:nvSpPr>
        <p:spPr>
          <a:xfrm>
            <a:off x="6793907" y="4311408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"x is equal to 1"
## [1] "x is equal to 2"
## [1] "x is equal to 3"
## [1] "x is equal to 4"
## [1] "x is equal to 5"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6C89-BD9A-C94F-80EE-39AC1521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Break and Next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B134-FEC0-A947-A58B-30734A51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4733" cy="4351338"/>
          </a:xfrm>
        </p:spPr>
        <p:txBody>
          <a:bodyPr/>
          <a:lstStyle/>
          <a:p>
            <a:r>
              <a:rPr lang="en-US" dirty="0"/>
              <a:t>Break statements are used to terminate the loop at a chosen iteration</a:t>
            </a:r>
          </a:p>
          <a:p>
            <a:r>
              <a:rPr lang="en-US" dirty="0"/>
              <a:t>Next statements are used to skip a chosen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7D69A-C34F-0A42-A86C-030ED873CB26}"/>
              </a:ext>
            </a:extLst>
          </p:cNvPr>
          <p:cNvSpPr txBox="1"/>
          <p:nvPr/>
        </p:nvSpPr>
        <p:spPr>
          <a:xfrm>
            <a:off x="4842933" y="1788981"/>
            <a:ext cx="31918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sz="2800" dirty="0">
                <a:latin typeface="Courier"/>
              </a:rPr>
              <a:t>(condition){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code </a:t>
            </a:r>
          </a:p>
          <a:p>
            <a:r>
              <a:rPr lang="en-US" sz="2800" dirty="0">
                <a:latin typeface="Courier"/>
              </a:rPr>
              <a:t> </a:t>
            </a:r>
            <a:r>
              <a:rPr lang="en-US" sz="2800" b="1" dirty="0">
                <a:solidFill>
                  <a:srgbClr val="007020"/>
                </a:solidFill>
                <a:latin typeface="Courier"/>
              </a:rPr>
              <a:t>break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FBD6B-B53E-B74E-BE0D-396DFCED7AC2}"/>
              </a:ext>
            </a:extLst>
          </p:cNvPr>
          <p:cNvSpPr txBox="1"/>
          <p:nvPr/>
        </p:nvSpPr>
        <p:spPr>
          <a:xfrm>
            <a:off x="4842932" y="41803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sz="2800" dirty="0">
                <a:latin typeface="Courier"/>
              </a:rPr>
              <a:t>(condition){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code </a:t>
            </a:r>
          </a:p>
          <a:p>
            <a:r>
              <a:rPr lang="en-US" sz="2800" dirty="0">
                <a:latin typeface="Courier"/>
              </a:rPr>
              <a:t> </a:t>
            </a:r>
            <a:r>
              <a:rPr lang="en-US" sz="2800" b="1" dirty="0">
                <a:solidFill>
                  <a:srgbClr val="007020"/>
                </a:solidFill>
                <a:latin typeface="Courier"/>
              </a:rPr>
              <a:t>next</a:t>
            </a:r>
            <a:endParaRPr lang="en-US" sz="2800" dirty="0">
              <a:latin typeface="Courier"/>
            </a:endParaRPr>
          </a:p>
          <a:p>
            <a:r>
              <a:rPr lang="en-US" sz="2800" dirty="0">
                <a:latin typeface="Courier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"/>
              </a:rPr>
              <a:t>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59D93-2CED-9848-ABE9-E4F2068A3B2D}"/>
              </a:ext>
            </a:extLst>
          </p:cNvPr>
          <p:cNvSpPr txBox="1"/>
          <p:nvPr/>
        </p:nvSpPr>
        <p:spPr>
          <a:xfrm>
            <a:off x="7439487" y="1548854"/>
            <a:ext cx="47525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sz="2800" dirty="0">
                <a:latin typeface="Courier"/>
              </a:rPr>
              <a:t> (var </a:t>
            </a:r>
            <a:r>
              <a:rPr lang="en-US" sz="2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US" sz="2800" dirty="0">
                <a:latin typeface="Courier"/>
              </a:rPr>
              <a:t> sequence){</a:t>
            </a:r>
          </a:p>
          <a:p>
            <a:br>
              <a:rPr lang="en-US" sz="2800" dirty="0"/>
            </a:br>
            <a:r>
              <a:rPr lang="en-US" sz="2800" dirty="0">
                <a:latin typeface="Courier"/>
              </a:rPr>
              <a:t>  					   </a:t>
            </a:r>
            <a:r>
              <a:rPr lang="en-US" sz="2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sz="2800" dirty="0">
                <a:latin typeface="Courier"/>
              </a:rPr>
              <a:t>(condition){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			code </a:t>
            </a:r>
          </a:p>
          <a:p>
            <a:r>
              <a:rPr lang="en-US" sz="2800" dirty="0">
                <a:latin typeface="Courier"/>
              </a:rPr>
              <a:t> 			</a:t>
            </a:r>
            <a:r>
              <a:rPr lang="en-US" sz="2800" b="1" dirty="0">
                <a:solidFill>
                  <a:srgbClr val="007020"/>
                </a:solidFill>
                <a:latin typeface="Courier"/>
              </a:rPr>
              <a:t>break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dirty="0">
                <a:latin typeface="Courier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00" indent="0">
              <a:buFont typeface="Arial" panose="020B0604020202020204" pitchFamily="34" charset="0"/>
              <a:buNone/>
            </a:pPr>
            <a:endParaRPr lang="en-US" sz="2800" dirty="0">
              <a:latin typeface="Courier"/>
            </a:endParaRPr>
          </a:p>
          <a:p>
            <a:pPr marL="1270000" indent="0">
              <a:buFont typeface="Arial" panose="020B0604020202020204" pitchFamily="34" charset="0"/>
              <a:buNone/>
            </a:pPr>
            <a:br>
              <a:rPr lang="en-US" sz="2800" dirty="0"/>
            </a:br>
            <a:r>
              <a:rPr lang="en-US" sz="28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F69-0F0C-384C-83EF-08698C86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Break and Next statements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85B1D-DA6D-B24D-93EE-417877236E26}"/>
              </a:ext>
            </a:extLst>
          </p:cNvPr>
          <p:cNvSpPr/>
          <p:nvPr/>
        </p:nvSpPr>
        <p:spPr>
          <a:xfrm>
            <a:off x="4351056" y="1458263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numbers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36910-AC43-6344-AA30-DF73966133E2}"/>
              </a:ext>
            </a:extLst>
          </p:cNvPr>
          <p:cNvSpPr txBox="1"/>
          <p:nvPr/>
        </p:nvSpPr>
        <p:spPr>
          <a:xfrm>
            <a:off x="1956987" y="2033898"/>
            <a:ext cx="8869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 (var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US" dirty="0">
                <a:latin typeface="Courier"/>
              </a:rPr>
              <a:t> numbers) {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 (var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){ 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"The variable 4 should not be there exiting"</a:t>
            </a:r>
            <a:r>
              <a:rPr lang="en-US" dirty="0">
                <a:latin typeface="Courier"/>
              </a:rPr>
              <a:t>)) 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break</a:t>
            </a:r>
            <a:br>
              <a:rPr lang="en-US" dirty="0"/>
            </a:br>
            <a:r>
              <a:rPr lang="en-US" dirty="0">
                <a:latin typeface="Courier"/>
              </a:rPr>
              <a:t>    }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"Values are: "</a:t>
            </a:r>
            <a:r>
              <a:rPr lang="en-US" dirty="0">
                <a:latin typeface="Courier"/>
              </a:rPr>
              <a:t>, var)) </a:t>
            </a:r>
            <a:br>
              <a:rPr lang="en-US" dirty="0"/>
            </a:br>
            <a:r>
              <a:rPr lang="en-US" dirty="0">
                <a:latin typeface="Courier"/>
              </a:rPr>
              <a:t>}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3A005-6287-EE44-B0F1-D9AADC7AF990}"/>
              </a:ext>
            </a:extLst>
          </p:cNvPr>
          <p:cNvSpPr txBox="1"/>
          <p:nvPr/>
        </p:nvSpPr>
        <p:spPr>
          <a:xfrm>
            <a:off x="1956987" y="4432137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"Values are:  1"
## [1] "Values are:  2"
## [1] "The variable 4 should not be there exiting"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A3171-9012-4A4D-AD40-8043749E3828}"/>
              </a:ext>
            </a:extLst>
          </p:cNvPr>
          <p:cNvSpPr/>
          <p:nvPr/>
        </p:nvSpPr>
        <p:spPr>
          <a:xfrm>
            <a:off x="1394998" y="2146556"/>
            <a:ext cx="104319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 (var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US" dirty="0">
                <a:latin typeface="Courier"/>
              </a:rPr>
              <a:t> numbers) {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 (var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){ 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"The variable 4 should not be there"</a:t>
            </a:r>
            <a:r>
              <a:rPr lang="en-US" dirty="0">
                <a:latin typeface="Courier"/>
              </a:rPr>
              <a:t>)) 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next</a:t>
            </a:r>
            <a:br>
              <a:rPr lang="en-US" dirty="0"/>
            </a:br>
            <a:r>
              <a:rPr lang="en-US" dirty="0">
                <a:latin typeface="Courier"/>
              </a:rPr>
              <a:t>    }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"Values are: "</a:t>
            </a:r>
            <a:r>
              <a:rPr lang="en-US" dirty="0">
                <a:latin typeface="Courier"/>
              </a:rPr>
              <a:t>, var)) </a:t>
            </a:r>
            <a:br>
              <a:rPr lang="en-US" dirty="0"/>
            </a:br>
            <a:r>
              <a:rPr lang="en-US" dirty="0">
                <a:latin typeface="Courier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CFF15-8821-2B42-B7A1-01F3B08DB3D4}"/>
              </a:ext>
            </a:extLst>
          </p:cNvPr>
          <p:cNvSpPr/>
          <p:nvPr/>
        </p:nvSpPr>
        <p:spPr>
          <a:xfrm>
            <a:off x="4269448" y="138532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numbers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AAFEC-64EE-CA4D-9001-FD567E0ED03F}"/>
              </a:ext>
            </a:extLst>
          </p:cNvPr>
          <p:cNvSpPr txBox="1"/>
          <p:nvPr/>
        </p:nvSpPr>
        <p:spPr>
          <a:xfrm>
            <a:off x="3741419" y="4980619"/>
            <a:ext cx="6250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"Values are:  1"
## [1] "Values are:  2"
## [1] "The variable 4 should not be there"
## [1] "Values are:  6"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E0E77D-6EAA-0C43-B35B-0BB928E1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Break and Next Statements Example</a:t>
            </a:r>
          </a:p>
        </p:txBody>
      </p:sp>
    </p:spTree>
    <p:extLst>
      <p:ext uri="{BB962C8B-B14F-4D97-AF65-F5344CB8AC3E}">
        <p14:creationId xmlns:p14="http://schemas.microsoft.com/office/powerpoint/2010/main" val="8472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7F01-E404-F249-9EC0-CB6A2A40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83E3-5E13-FA4A-8173-32912359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3182" cy="4351338"/>
          </a:xfrm>
        </p:spPr>
        <p:txBody>
          <a:bodyPr/>
          <a:lstStyle/>
          <a:p>
            <a:r>
              <a:rPr lang="en-US" dirty="0"/>
              <a:t>Function take an input (argument) and produces an output</a:t>
            </a:r>
          </a:p>
          <a:p>
            <a:r>
              <a:rPr lang="en-US" dirty="0"/>
              <a:t>R has many functions available to do bioinformatical work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06D0F-691B-364A-BC08-9C528EB3BC61}"/>
              </a:ext>
            </a:extLst>
          </p:cNvPr>
          <p:cNvSpPr txBox="1"/>
          <p:nvPr/>
        </p:nvSpPr>
        <p:spPr>
          <a:xfrm>
            <a:off x="6096000" y="1731511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numbers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0FE48-1736-454E-9CF8-1D3ED1C58C39}"/>
              </a:ext>
            </a:extLst>
          </p:cNvPr>
          <p:cNvSpPr/>
          <p:nvPr/>
        </p:nvSpPr>
        <p:spPr>
          <a:xfrm>
            <a:off x="4766270" y="4065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lang="en-US" dirty="0">
                <a:latin typeface="Courier"/>
              </a:rPr>
              <a:t>(numbers)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4 1 6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C3177-3570-854C-AD53-45A6CB689B58}"/>
              </a:ext>
            </a:extLst>
          </p:cNvPr>
          <p:cNvSpPr/>
          <p:nvPr/>
        </p:nvSpPr>
        <p:spPr>
          <a:xfrm>
            <a:off x="4821382" y="2213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(numbers)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1 2 4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E8779-58EA-854E-BDBA-DFEBA520DC6C}"/>
              </a:ext>
            </a:extLst>
          </p:cNvPr>
          <p:cNvSpPr/>
          <p:nvPr/>
        </p:nvSpPr>
        <p:spPr>
          <a:xfrm>
            <a:off x="4821382" y="28362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lang="en-US" dirty="0">
                <a:latin typeface="Courier"/>
              </a:rPr>
              <a:t>(numbers)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 num [1:4] 1 2 4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675C1-70EE-B14B-9EA7-18453CA96FE8}"/>
              </a:ext>
            </a:extLst>
          </p:cNvPr>
          <p:cNvSpPr/>
          <p:nvPr/>
        </p:nvSpPr>
        <p:spPr>
          <a:xfrm>
            <a:off x="4766270" y="34626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lang="en-US" dirty="0">
                <a:latin typeface="Courier"/>
              </a:rPr>
              <a:t>(numbers)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13</a:t>
            </a:r>
          </a:p>
        </p:txBody>
      </p:sp>
    </p:spTree>
    <p:extLst>
      <p:ext uri="{BB962C8B-B14F-4D97-AF65-F5344CB8AC3E}">
        <p14:creationId xmlns:p14="http://schemas.microsoft.com/office/powerpoint/2010/main" val="29107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B900-936D-E34F-A41C-F22D4C8C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csv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88CE-43AE-C342-BB88-96A39817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8" y="1745238"/>
            <a:ext cx="4969747" cy="4351338"/>
          </a:xfrm>
        </p:spPr>
        <p:txBody>
          <a:bodyPr/>
          <a:lstStyle/>
          <a:p>
            <a:r>
              <a:rPr lang="en-US" dirty="0"/>
              <a:t>Read in an external table into your R environment</a:t>
            </a:r>
          </a:p>
          <a:p>
            <a:r>
              <a:rPr lang="en-US" dirty="0"/>
              <a:t>Write a data frame or other object into a table that can be viewed with a Excel or an text editor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87E6C-C75E-5943-85E4-B9EF5F6790D2}"/>
              </a:ext>
            </a:extLst>
          </p:cNvPr>
          <p:cNvSpPr txBox="1"/>
          <p:nvPr/>
        </p:nvSpPr>
        <p:spPr>
          <a:xfrm>
            <a:off x="5637125" y="2421653"/>
            <a:ext cx="6664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</a:rPr>
              <a:t>Data_table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read.csv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Bioinformatics.csv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</a:t>
            </a:r>
          </a:p>
          <a:p>
            <a:endParaRPr lang="en-US" dirty="0">
              <a:latin typeface="Courier"/>
            </a:endParaRPr>
          </a:p>
          <a:p>
            <a:br>
              <a:rPr lang="en-US" dirty="0"/>
            </a:br>
            <a:r>
              <a:rPr lang="en-US" b="1" dirty="0" err="1">
                <a:solidFill>
                  <a:srgbClr val="007020"/>
                </a:solidFill>
                <a:latin typeface="Courier"/>
              </a:rPr>
              <a:t>write.csv</a:t>
            </a:r>
            <a:r>
              <a:rPr lang="en-US" dirty="0">
                <a:latin typeface="Courier"/>
              </a:rPr>
              <a:t>(Data_table,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Bioinformatics_data.csv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9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518-96D5-5447-83BC-B5709E79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own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F2D1-DD09-E342-867F-7992E45C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3836" cy="4351338"/>
          </a:xfrm>
        </p:spPr>
        <p:txBody>
          <a:bodyPr/>
          <a:lstStyle/>
          <a:p>
            <a:r>
              <a:rPr lang="en-US" dirty="0"/>
              <a:t>Helps make your code more clear</a:t>
            </a:r>
          </a:p>
          <a:p>
            <a:r>
              <a:rPr lang="en-US" dirty="0"/>
              <a:t>General functions are easier to maintain than specific code</a:t>
            </a:r>
          </a:p>
          <a:p>
            <a:r>
              <a:rPr lang="en-US" dirty="0"/>
              <a:t>Assign functions to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BF093-DC0F-F843-A9B2-F56A9F19F04F}"/>
              </a:ext>
            </a:extLst>
          </p:cNvPr>
          <p:cNvSpPr/>
          <p:nvPr/>
        </p:nvSpPr>
        <p:spPr>
          <a:xfrm>
            <a:off x="5158552" y="2137710"/>
            <a:ext cx="662232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0" lvl="0" indent="0">
              <a:buNone/>
            </a:pPr>
            <a:r>
              <a:rPr lang="en-US" sz="2800" dirty="0">
                <a:latin typeface="Courier"/>
              </a:rPr>
              <a:t>function &lt;-</a:t>
            </a:r>
            <a:r>
              <a:rPr lang="en-US" sz="2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sz="2800" dirty="0">
                <a:latin typeface="Courier"/>
              </a:rPr>
              <a:t>(x){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latin typeface="Courier"/>
              </a:rPr>
              <a:t>  code X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2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E469-8F74-A542-86B6-98F576A0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0E29-056E-0846-8241-07A39DC2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*Apply family of functions</a:t>
            </a:r>
          </a:p>
        </p:txBody>
      </p:sp>
    </p:spTree>
    <p:extLst>
      <p:ext uri="{BB962C8B-B14F-4D97-AF65-F5344CB8AC3E}">
        <p14:creationId xmlns:p14="http://schemas.microsoft.com/office/powerpoint/2010/main" val="6806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364E-12D6-C044-B703-6B0FECD2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7C9294-485E-A542-BA76-20EF3C66AD41}"/>
              </a:ext>
            </a:extLst>
          </p:cNvPr>
          <p:cNvSpPr/>
          <p:nvPr/>
        </p:nvSpPr>
        <p:spPr>
          <a:xfrm>
            <a:off x="1962683" y="1575147"/>
            <a:ext cx="79550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US" dirty="0" err="1">
                <a:latin typeface="Courier"/>
              </a:rPr>
              <a:t>Square_It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dirty="0">
                <a:latin typeface="Courier"/>
              </a:rPr>
              <a:t>(x){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y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latin typeface="Courier"/>
              </a:rPr>
              <a:t>x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^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"The Square of"</a:t>
            </a:r>
            <a:r>
              <a:rPr lang="en-US" dirty="0">
                <a:latin typeface="Courier"/>
              </a:rPr>
              <a:t>, x,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"is"</a:t>
            </a:r>
            <a:r>
              <a:rPr lang="en-US" dirty="0">
                <a:latin typeface="Courier"/>
              </a:rPr>
              <a:t>, y ))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44B24-8071-8144-AC54-3D738C5559ED}"/>
              </a:ext>
            </a:extLst>
          </p:cNvPr>
          <p:cNvSpPr/>
          <p:nvPr/>
        </p:nvSpPr>
        <p:spPr>
          <a:xfrm>
            <a:off x="1962684" y="4274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Square_It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"The Square of 5 is 25"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B5F59-5C5D-984D-A023-FBAD3227756E}"/>
              </a:ext>
            </a:extLst>
          </p:cNvPr>
          <p:cNvSpPr/>
          <p:nvPr/>
        </p:nvSpPr>
        <p:spPr>
          <a:xfrm>
            <a:off x="1962684" y="5351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Square_It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42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"The Square of 42 is 1764"</a:t>
            </a:r>
          </a:p>
        </p:txBody>
      </p:sp>
    </p:spTree>
    <p:extLst>
      <p:ext uri="{BB962C8B-B14F-4D97-AF65-F5344CB8AC3E}">
        <p14:creationId xmlns:p14="http://schemas.microsoft.com/office/powerpoint/2010/main" val="41075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364E-12D6-C044-B703-6B0FECD2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7C9294-485E-A542-BA76-20EF3C66AD41}"/>
              </a:ext>
            </a:extLst>
          </p:cNvPr>
          <p:cNvSpPr/>
          <p:nvPr/>
        </p:nvSpPr>
        <p:spPr>
          <a:xfrm>
            <a:off x="1962683" y="1575147"/>
            <a:ext cx="85780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US" dirty="0" err="1">
                <a:latin typeface="Courier"/>
              </a:rPr>
              <a:t>Square_It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dirty="0">
                <a:latin typeface="Courier"/>
              </a:rPr>
              <a:t>(x){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y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latin typeface="Courier"/>
              </a:rPr>
              <a:t>x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^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"The Square of"</a:t>
            </a:r>
            <a:r>
              <a:rPr lang="en-US" dirty="0">
                <a:latin typeface="Courier"/>
              </a:rPr>
              <a:t>, x,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"is"</a:t>
            </a:r>
            <a:r>
              <a:rPr lang="en-US" dirty="0">
                <a:latin typeface="Courier"/>
              </a:rPr>
              <a:t>, y ))</a:t>
            </a:r>
            <a:br>
              <a:rPr lang="en-US" dirty="0"/>
            </a:br>
            <a:r>
              <a:rPr lang="en-US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lang="en-US" dirty="0">
                <a:latin typeface="Courier"/>
              </a:rPr>
              <a:t>(y)</a:t>
            </a: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44B24-8071-8144-AC54-3D738C5559ED}"/>
              </a:ext>
            </a:extLst>
          </p:cNvPr>
          <p:cNvSpPr/>
          <p:nvPr/>
        </p:nvSpPr>
        <p:spPr>
          <a:xfrm>
            <a:off x="1962684" y="42748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Square_It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"The Square of 5 is 25"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B5F59-5C5D-984D-A023-FBAD3227756E}"/>
              </a:ext>
            </a:extLst>
          </p:cNvPr>
          <p:cNvSpPr/>
          <p:nvPr/>
        </p:nvSpPr>
        <p:spPr>
          <a:xfrm>
            <a:off x="1962684" y="5351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Square_It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42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"The Square of 42 is 1764"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1764</a:t>
            </a:r>
          </a:p>
        </p:txBody>
      </p:sp>
    </p:spTree>
    <p:extLst>
      <p:ext uri="{BB962C8B-B14F-4D97-AF65-F5344CB8AC3E}">
        <p14:creationId xmlns:p14="http://schemas.microsoft.com/office/powerpoint/2010/main" val="39026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712C-C087-3B4D-A655-637A5413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functions: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C645-92E5-3C48-8173-D12748C0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7873" cy="4351338"/>
          </a:xfrm>
        </p:spPr>
        <p:txBody>
          <a:bodyPr>
            <a:normAutofit/>
          </a:bodyPr>
          <a:lstStyle/>
          <a:p>
            <a:r>
              <a:rPr lang="en-US" dirty="0"/>
              <a:t>applies the function FUN to a vector or list, and to each of its 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Iterates function on elements of list or vector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always returns a list</a:t>
            </a:r>
          </a:p>
          <a:p>
            <a:r>
              <a:rPr lang="en-US" dirty="0"/>
              <a:t>Like a “for loop” and can be done in 1 line of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540D3-7666-4C4F-9387-2FDB9307D7C2}"/>
              </a:ext>
            </a:extLst>
          </p:cNvPr>
          <p:cNvSpPr/>
          <p:nvPr/>
        </p:nvSpPr>
        <p:spPr>
          <a:xfrm>
            <a:off x="6221494" y="2028306"/>
            <a:ext cx="42525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7020"/>
                </a:solidFill>
                <a:latin typeface="Courier"/>
              </a:rPr>
              <a:t>lapply</a:t>
            </a:r>
            <a:r>
              <a:rPr lang="en-US" sz="2800" dirty="0">
                <a:latin typeface="Courier"/>
              </a:rPr>
              <a:t>(X, Function)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6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A5E8-8D0E-2043-B05F-0CE4F6CC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9CE19-533F-0544-A71B-89CCEBE025CD}"/>
              </a:ext>
            </a:extLst>
          </p:cNvPr>
          <p:cNvSpPr/>
          <p:nvPr/>
        </p:nvSpPr>
        <p:spPr>
          <a:xfrm>
            <a:off x="6096000" y="1345946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/>
              </a:rPr>
              <a:t>lis_min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lapply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lis</a:t>
            </a:r>
            <a:r>
              <a:rPr lang="en-US" dirty="0">
                <a:latin typeface="Courier"/>
              </a:rPr>
              <a:t>, min)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D1763-1390-0E49-A2DA-E8D09A8ABE05}"/>
              </a:ext>
            </a:extLst>
          </p:cNvPr>
          <p:cNvSpPr/>
          <p:nvPr/>
        </p:nvSpPr>
        <p:spPr>
          <a:xfrm>
            <a:off x="4851162" y="171315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lis_min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[[1]]
## [1] 3
## 
## [[2]]
## [1] 12
## 
## [[3]]
## 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DEFDC-7AF0-E24D-A1D4-8D6AE25BE982}"/>
              </a:ext>
            </a:extLst>
          </p:cNvPr>
          <p:cNvSpPr txBox="1"/>
          <p:nvPr/>
        </p:nvSpPr>
        <p:spPr>
          <a:xfrm>
            <a:off x="4851162" y="4362193"/>
            <a:ext cx="3397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lis_min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List of 3
##  $ : int 3
##  $ : int 12
##  $ : int 2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EB85F-ADA2-9A4D-9E85-184E530F9045}"/>
              </a:ext>
            </a:extLst>
          </p:cNvPr>
          <p:cNvSpPr/>
          <p:nvPr/>
        </p:nvSpPr>
        <p:spPr>
          <a:xfrm>
            <a:off x="-113944" y="23655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dirty="0">
                <a:latin typeface="Courier"/>
              </a:rPr>
              <a:t>x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y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z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"/>
              </a:rPr>
              <a:t>lis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x,y,z</a:t>
            </a:r>
            <a:r>
              <a:rPr lang="en-US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53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4619-C866-F44A-8783-4E2A1C91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EB14-32FF-F94C-9289-5253448D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436" cy="4351338"/>
          </a:xfrm>
        </p:spPr>
        <p:txBody>
          <a:bodyPr/>
          <a:lstStyle/>
          <a:p>
            <a:r>
              <a:rPr lang="en-US" dirty="0"/>
              <a:t>Simplifies output version of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  <a:p>
            <a:r>
              <a:rPr lang="en-US" dirty="0"/>
              <a:t>Will try to output a simple array rather than a list</a:t>
            </a:r>
          </a:p>
          <a:p>
            <a:r>
              <a:rPr lang="en-US" dirty="0"/>
              <a:t>Can lead to confusion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B0E6B-005A-3845-94DA-3C904E8E1954}"/>
              </a:ext>
            </a:extLst>
          </p:cNvPr>
          <p:cNvSpPr/>
          <p:nvPr/>
        </p:nvSpPr>
        <p:spPr>
          <a:xfrm>
            <a:off x="5552636" y="3167422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/>
              </a:rPr>
              <a:t>lis_min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sapply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lis</a:t>
            </a:r>
            <a:r>
              <a:rPr lang="en-US" dirty="0">
                <a:latin typeface="Courier"/>
              </a:rPr>
              <a:t>, min)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D21A6-A339-7249-A067-06132AF3B4CB}"/>
              </a:ext>
            </a:extLst>
          </p:cNvPr>
          <p:cNvSpPr txBox="1"/>
          <p:nvPr/>
        </p:nvSpPr>
        <p:spPr>
          <a:xfrm>
            <a:off x="4156366" y="3921966"/>
            <a:ext cx="506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lis_min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[1]  3 12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5665E8-3717-8A43-A801-75B7AF344547}"/>
              </a:ext>
            </a:extLst>
          </p:cNvPr>
          <p:cNvSpPr/>
          <p:nvPr/>
        </p:nvSpPr>
        <p:spPr>
          <a:xfrm>
            <a:off x="4156366" y="4664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str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lis_min</a:t>
            </a:r>
            <a:r>
              <a:rPr lang="en-US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##  int [1:3] 3 12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4DFC5-8F92-7B4A-B21A-755A83004767}"/>
              </a:ext>
            </a:extLst>
          </p:cNvPr>
          <p:cNvSpPr txBox="1"/>
          <p:nvPr/>
        </p:nvSpPr>
        <p:spPr>
          <a:xfrm>
            <a:off x="5621565" y="1258715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x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y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z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dirty="0">
                <a:latin typeface="Courier"/>
              </a:rPr>
              <a:t>)</a:t>
            </a:r>
          </a:p>
          <a:p>
            <a:r>
              <a:rPr lang="en-US" dirty="0" err="1">
                <a:latin typeface="Courier"/>
              </a:rPr>
              <a:t>lis</a:t>
            </a:r>
            <a:r>
              <a:rPr lang="en-US" dirty="0">
                <a:latin typeface="Courier"/>
              </a:rPr>
              <a:t> &lt;-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x,y,z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EC65-B3D6-6144-848C-19645170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Week 3: The </a:t>
            </a:r>
            <a:r>
              <a:rPr lang="en-US" b="1" u="sng" dirty="0" err="1"/>
              <a:t>Tidyverse</a:t>
            </a:r>
            <a:r>
              <a:rPr lang="en-US" b="1" u="sng" dirty="0"/>
              <a:t> (</a:t>
            </a:r>
            <a:r>
              <a:rPr lang="en-US" b="1" u="sng" dirty="0" err="1"/>
              <a:t>dplyr</a:t>
            </a:r>
            <a:r>
              <a:rPr lang="en-US" b="1" u="sng" dirty="0"/>
              <a:t> + ggplot2)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4690-597B-C349-9FE1-82C0B03B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2024" cy="435133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dplyr</a:t>
            </a:r>
            <a:r>
              <a:rPr lang="en-US" dirty="0"/>
              <a:t> and ggplot2 from the CRAN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BC422-3660-6F4F-BD7C-DD1E0E900FA9}"/>
              </a:ext>
            </a:extLst>
          </p:cNvPr>
          <p:cNvSpPr txBox="1"/>
          <p:nvPr/>
        </p:nvSpPr>
        <p:spPr>
          <a:xfrm>
            <a:off x="7050280" y="2782669"/>
            <a:ext cx="415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55880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1DCD2D-8DC4-C843-B4A7-9C13A2183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01" y="1343818"/>
            <a:ext cx="5813514" cy="46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33B77-86E3-9248-A294-CA9B41B82327}"/>
              </a:ext>
            </a:extLst>
          </p:cNvPr>
          <p:cNvSpPr txBox="1"/>
          <p:nvPr/>
        </p:nvSpPr>
        <p:spPr>
          <a:xfrm>
            <a:off x="8733802" y="6554624"/>
            <a:ext cx="334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biocomicals.blogspot.com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110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9B54-6C23-1B40-A2C8-08840691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and learn flow controls?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170C-D346-6E4B-BFC3-59196FEE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efficiency</a:t>
            </a:r>
          </a:p>
          <a:p>
            <a:r>
              <a:rPr lang="en-US" dirty="0"/>
              <a:t>Code becomes easier to read and takes up less space</a:t>
            </a:r>
          </a:p>
          <a:p>
            <a:r>
              <a:rPr lang="en-US" dirty="0"/>
              <a:t>Ubiquitous in coding</a:t>
            </a:r>
          </a:p>
          <a:p>
            <a:r>
              <a:rPr lang="en-US" dirty="0"/>
              <a:t>Saves you time</a:t>
            </a:r>
          </a:p>
        </p:txBody>
      </p:sp>
    </p:spTree>
    <p:extLst>
      <p:ext uri="{BB962C8B-B14F-4D97-AF65-F5344CB8AC3E}">
        <p14:creationId xmlns:p14="http://schemas.microsoft.com/office/powerpoint/2010/main" val="9519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EFCC-63F4-9A41-9387-627A372C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Choices: IF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DB7D1-7709-E947-B50F-9BAA5006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6000" cy="4351338"/>
          </a:xfrm>
        </p:spPr>
        <p:txBody>
          <a:bodyPr/>
          <a:lstStyle/>
          <a:p>
            <a:r>
              <a:rPr lang="en-US" dirty="0"/>
              <a:t>IF condition is </a:t>
            </a:r>
            <a:r>
              <a:rPr lang="en-US" b="1" dirty="0"/>
              <a:t>TRUE</a:t>
            </a:r>
            <a:r>
              <a:rPr lang="en-US" dirty="0"/>
              <a:t>, statement/code is performed</a:t>
            </a:r>
          </a:p>
          <a:p>
            <a:r>
              <a:rPr lang="en-US" dirty="0"/>
              <a:t>IF condition is </a:t>
            </a:r>
            <a:r>
              <a:rPr lang="en-US" b="1" dirty="0"/>
              <a:t>FALSE</a:t>
            </a:r>
            <a:r>
              <a:rPr lang="en-US" dirty="0"/>
              <a:t> nothing occurs.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6867D-6741-EA4E-B5B8-625188076DF7}"/>
              </a:ext>
            </a:extLst>
          </p:cNvPr>
          <p:cNvSpPr txBox="1"/>
          <p:nvPr/>
        </p:nvSpPr>
        <p:spPr>
          <a:xfrm>
            <a:off x="5486614" y="2130955"/>
            <a:ext cx="4978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sz="2800" dirty="0">
                <a:latin typeface="Courier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Courier"/>
              </a:rPr>
              <a:t>){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DC7-23F4-8340-82F3-126FE652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conditions and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3CAD-B623-1C4B-A762-73C1F1A0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1667" cy="4351338"/>
          </a:xfrm>
        </p:spPr>
        <p:txBody>
          <a:bodyPr/>
          <a:lstStyle/>
          <a:p>
            <a:r>
              <a:rPr lang="en-US" dirty="0"/>
              <a:t>Conditions can take the form as follows </a:t>
            </a:r>
          </a:p>
          <a:p>
            <a:r>
              <a:rPr lang="en-US" dirty="0"/>
              <a:t>Numeric or logical vector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B86CC-1CEB-B043-BFB8-AC6B9FFA228C}"/>
              </a:ext>
            </a:extLst>
          </p:cNvPr>
          <p:cNvSpPr txBox="1"/>
          <p:nvPr/>
        </p:nvSpPr>
        <p:spPr>
          <a:xfrm>
            <a:off x="4135967" y="1903691"/>
            <a:ext cx="347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0A0B0"/>
                </a:solidFill>
                <a:latin typeface="Courier"/>
              </a:rPr>
              <a:t># Numerical condition: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x &gt;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EB5CE-D59B-F541-9867-FC2DABC9DE39}"/>
              </a:ext>
            </a:extLst>
          </p:cNvPr>
          <p:cNvSpPr/>
          <p:nvPr/>
        </p:nvSpPr>
        <p:spPr>
          <a:xfrm>
            <a:off x="7730067" y="1903691"/>
            <a:ext cx="3471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0A0B0"/>
                </a:solidFill>
                <a:latin typeface="Courier"/>
              </a:rPr>
              <a:t>#Logical condition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#x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D1E08-75FA-854D-9A12-382F9CDB54A3}"/>
              </a:ext>
            </a:extLst>
          </p:cNvPr>
          <p:cNvSpPr/>
          <p:nvPr/>
        </p:nvSpPr>
        <p:spPr>
          <a:xfrm>
            <a:off x="4135967" y="3383300"/>
            <a:ext cx="3934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(x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dirty="0">
                <a:latin typeface="Courier"/>
              </a:rPr>
              <a:t>){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"Positive number"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EA570A-4ED4-0B48-9958-22134012D32A}"/>
              </a:ext>
            </a:extLst>
          </p:cNvPr>
          <p:cNvSpPr/>
          <p:nvPr/>
        </p:nvSpPr>
        <p:spPr>
          <a:xfrm>
            <a:off x="7730067" y="3262630"/>
            <a:ext cx="45416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(x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){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"X is equal to three"</a:t>
            </a:r>
            <a:r>
              <a:rPr lang="en-US" dirty="0">
                <a:latin typeface="Courier"/>
              </a:rPr>
              <a:t>)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D5D4B-084F-2549-85A9-6AABCC40E94C}"/>
              </a:ext>
            </a:extLst>
          </p:cNvPr>
          <p:cNvSpPr txBox="1"/>
          <p:nvPr/>
        </p:nvSpPr>
        <p:spPr>
          <a:xfrm>
            <a:off x="4230168" y="28932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x 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44096-BC14-5547-9804-BB55480971C7}"/>
              </a:ext>
            </a:extLst>
          </p:cNvPr>
          <p:cNvSpPr txBox="1"/>
          <p:nvPr/>
        </p:nvSpPr>
        <p:spPr>
          <a:xfrm>
            <a:off x="4083555" y="524778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"Positive number"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70B93-8835-0B4E-8BA7-E1BA29F81C1F}"/>
              </a:ext>
            </a:extLst>
          </p:cNvPr>
          <p:cNvSpPr txBox="1"/>
          <p:nvPr/>
        </p:nvSpPr>
        <p:spPr>
          <a:xfrm>
            <a:off x="7870676" y="27086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x 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CE99C-6841-AF43-A73E-5A53C056F6DD}"/>
              </a:ext>
            </a:extLst>
          </p:cNvPr>
          <p:cNvSpPr txBox="1"/>
          <p:nvPr/>
        </p:nvSpPr>
        <p:spPr>
          <a:xfrm>
            <a:off x="7730067" y="5221246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"X is equal to three"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4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398-146C-FC40-A97B-D5FDBA1B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5ABB-AE9F-2D42-9161-5297B05D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/>
              <a:t>is optional and is only evaluated if condition is evaluated as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A9626-32D2-F746-B389-F1BDDC2F7BCC}"/>
              </a:ext>
            </a:extLst>
          </p:cNvPr>
          <p:cNvSpPr/>
          <p:nvPr/>
        </p:nvSpPr>
        <p:spPr>
          <a:xfrm>
            <a:off x="6096000" y="19226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sz="2800" dirty="0">
                <a:latin typeface="Courier"/>
              </a:rPr>
              <a:t>(condition){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} </a:t>
            </a:r>
            <a:r>
              <a:rPr lang="en-US" sz="2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n-US" sz="2800" dirty="0">
                <a:latin typeface="Courier"/>
              </a:rPr>
              <a:t> {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    </a:t>
            </a:r>
            <a:br>
              <a:rPr lang="en-US" sz="2800" dirty="0"/>
            </a:br>
            <a:r>
              <a:rPr lang="en-US" sz="28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73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5118-E17B-EF46-B757-31B102BB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Statements Examples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E5872-1CF5-3249-8235-0AE40B231E11}"/>
              </a:ext>
            </a:extLst>
          </p:cNvPr>
          <p:cNvSpPr txBox="1"/>
          <p:nvPr/>
        </p:nvSpPr>
        <p:spPr>
          <a:xfrm>
            <a:off x="2357966" y="1690688"/>
            <a:ext cx="328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0A0B0"/>
                </a:solidFill>
                <a:latin typeface="Courier"/>
              </a:rPr>
              <a:t>#Numerical condition: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#x &gt;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78471-2DEE-7E43-90DE-01C4111EB3E9}"/>
              </a:ext>
            </a:extLst>
          </p:cNvPr>
          <p:cNvSpPr/>
          <p:nvPr/>
        </p:nvSpPr>
        <p:spPr>
          <a:xfrm>
            <a:off x="6786034" y="1712913"/>
            <a:ext cx="3471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0A0B0"/>
                </a:solidFill>
                <a:latin typeface="Courier"/>
              </a:rPr>
              <a:t>#Logical condition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#x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5CDB6-6ED2-8B4C-BB7A-9047A9CB0414}"/>
              </a:ext>
            </a:extLst>
          </p:cNvPr>
          <p:cNvSpPr txBox="1"/>
          <p:nvPr/>
        </p:nvSpPr>
        <p:spPr>
          <a:xfrm>
            <a:off x="2357966" y="288902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x 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D9C57-0734-2749-835D-598C3AD9CDE0}"/>
              </a:ext>
            </a:extLst>
          </p:cNvPr>
          <p:cNvSpPr txBox="1"/>
          <p:nvPr/>
        </p:nvSpPr>
        <p:spPr>
          <a:xfrm>
            <a:off x="2357966" y="3260222"/>
            <a:ext cx="3768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(x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dirty="0">
                <a:latin typeface="Courier"/>
              </a:rPr>
              <a:t>){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"Positive number"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br>
              <a:rPr lang="en-US" dirty="0"/>
            </a:br>
            <a:r>
              <a:rPr lang="en-US" dirty="0">
                <a:latin typeface="Courier"/>
              </a:rPr>
              <a:t>}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n-US" dirty="0">
                <a:latin typeface="Courier"/>
              </a:rPr>
              <a:t> {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"Negative number"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    </a:t>
            </a: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668A0-D39E-B742-A928-6F061F369A18}"/>
              </a:ext>
            </a:extLst>
          </p:cNvPr>
          <p:cNvSpPr txBox="1"/>
          <p:nvPr/>
        </p:nvSpPr>
        <p:spPr>
          <a:xfrm>
            <a:off x="2357966" y="593787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"Positive number"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5BC447-2EDA-9844-B3C2-C070C09F3442}"/>
              </a:ext>
            </a:extLst>
          </p:cNvPr>
          <p:cNvSpPr/>
          <p:nvPr/>
        </p:nvSpPr>
        <p:spPr>
          <a:xfrm>
            <a:off x="6541238" y="282067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 x 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E4338-3F26-D34F-8FC8-1DE811E02F3A}"/>
              </a:ext>
            </a:extLst>
          </p:cNvPr>
          <p:cNvSpPr/>
          <p:nvPr/>
        </p:nvSpPr>
        <p:spPr>
          <a:xfrm>
            <a:off x="5355363" y="3235697"/>
            <a:ext cx="64720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(x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){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"X is equal to three"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}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n-US" dirty="0">
                <a:latin typeface="Courier"/>
              </a:rPr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"X does not equal to three"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6A2C5-F07D-474F-AA7D-F74862E5C04F}"/>
              </a:ext>
            </a:extLst>
          </p:cNvPr>
          <p:cNvSpPr txBox="1"/>
          <p:nvPr/>
        </p:nvSpPr>
        <p:spPr>
          <a:xfrm>
            <a:off x="6541238" y="5909856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</a:rPr>
              <a:t>## [1] "X does not equal to three"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6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85F2-C068-2045-99BF-9A617809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5C8A-2698-664F-B263-5B9713D4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used in programming to repeat a specific block of code. </a:t>
            </a:r>
          </a:p>
          <a:p>
            <a:r>
              <a:rPr lang="en-US" dirty="0"/>
              <a:t>For loops</a:t>
            </a:r>
          </a:p>
          <a:p>
            <a:r>
              <a:rPr lang="en-US" dirty="0"/>
              <a:t>While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8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6E1C-626E-2F42-B080-F2B642A0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5006-A03D-8547-967E-F48BE460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989" cy="4351338"/>
          </a:xfrm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successively takes on each value in sequence</a:t>
            </a:r>
          </a:p>
          <a:p>
            <a:r>
              <a:rPr lang="en-US" dirty="0"/>
              <a:t>For loops iterate across a sequence of values. (repeatedly running some code for each value in the list or vector)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1DCC3-3A25-E04A-BEAC-84C13F6559C2}"/>
              </a:ext>
            </a:extLst>
          </p:cNvPr>
          <p:cNvSpPr txBox="1">
            <a:spLocks/>
          </p:cNvSpPr>
          <p:nvPr/>
        </p:nvSpPr>
        <p:spPr>
          <a:xfrm>
            <a:off x="5345394" y="1343818"/>
            <a:ext cx="6387982" cy="350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 (var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US" dirty="0">
                <a:latin typeface="Courier"/>
              </a:rPr>
              <a:t> sequence){</a:t>
            </a:r>
          </a:p>
          <a:p>
            <a:pPr marL="127000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>
                <a:latin typeface="Courier"/>
              </a:rPr>
              <a:t>  code</a:t>
            </a:r>
          </a:p>
          <a:p>
            <a:pPr marL="127000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932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1698</Words>
  <Application>Microsoft Office PowerPoint</Application>
  <PresentationFormat>Widescreen</PresentationFormat>
  <Paragraphs>172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Courier New</vt:lpstr>
      <vt:lpstr>Office Theme</vt:lpstr>
      <vt:lpstr>Bioinformatics Bootcamp</vt:lpstr>
      <vt:lpstr>Topics for today</vt:lpstr>
      <vt:lpstr>Why use and learn flow controls?</vt:lpstr>
      <vt:lpstr>Choices: IF statements</vt:lpstr>
      <vt:lpstr>Examples of conditions and IF statement</vt:lpstr>
      <vt:lpstr>IF…Else Statements</vt:lpstr>
      <vt:lpstr>IF…Else Statements Examples </vt:lpstr>
      <vt:lpstr>Loops</vt:lpstr>
      <vt:lpstr>For loops</vt:lpstr>
      <vt:lpstr>For loops examples</vt:lpstr>
      <vt:lpstr>For loops examples</vt:lpstr>
      <vt:lpstr>While Loop</vt:lpstr>
      <vt:lpstr>While Loop Examples</vt:lpstr>
      <vt:lpstr>R Break and Next statements</vt:lpstr>
      <vt:lpstr>R Break and Next statements example</vt:lpstr>
      <vt:lpstr>R Break and Next Statements Example</vt:lpstr>
      <vt:lpstr>Functions</vt:lpstr>
      <vt:lpstr>Read and write csv functions</vt:lpstr>
      <vt:lpstr>Make your own function</vt:lpstr>
      <vt:lpstr>Function example </vt:lpstr>
      <vt:lpstr>Function example </vt:lpstr>
      <vt:lpstr>Apply functions: lapply</vt:lpstr>
      <vt:lpstr>lapply examples</vt:lpstr>
      <vt:lpstr>sapply </vt:lpstr>
      <vt:lpstr>Week 3: The Tidyverse (dplyr + ggplot2)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Ramirez, Paulino</dc:creator>
  <cp:lastModifiedBy>Henry Miller</cp:lastModifiedBy>
  <cp:revision>72</cp:revision>
  <dcterms:created xsi:type="dcterms:W3CDTF">2020-08-29T21:10:54Z</dcterms:created>
  <dcterms:modified xsi:type="dcterms:W3CDTF">2020-09-08T19:12:39Z</dcterms:modified>
</cp:coreProperties>
</file>