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8" r:id="rId2"/>
    <p:sldId id="259" r:id="rId3"/>
    <p:sldId id="534" r:id="rId4"/>
    <p:sldId id="545" r:id="rId5"/>
    <p:sldId id="546" r:id="rId6"/>
    <p:sldId id="548" r:id="rId7"/>
    <p:sldId id="550" r:id="rId8"/>
    <p:sldId id="549" r:id="rId9"/>
    <p:sldId id="544" r:id="rId10"/>
    <p:sldId id="558" r:id="rId11"/>
    <p:sldId id="552" r:id="rId12"/>
    <p:sldId id="551" r:id="rId13"/>
    <p:sldId id="560" r:id="rId14"/>
    <p:sldId id="561" r:id="rId15"/>
    <p:sldId id="562" r:id="rId16"/>
    <p:sldId id="563" r:id="rId17"/>
    <p:sldId id="564" r:id="rId18"/>
    <p:sldId id="565" r:id="rId19"/>
    <p:sldId id="566" r:id="rId20"/>
    <p:sldId id="567" r:id="rId21"/>
    <p:sldId id="559" r:id="rId22"/>
    <p:sldId id="553" r:id="rId23"/>
    <p:sldId id="457" r:id="rId24"/>
    <p:sldId id="465" r:id="rId25"/>
    <p:sldId id="568" r:id="rId26"/>
    <p:sldId id="569" r:id="rId27"/>
    <p:sldId id="570" r:id="rId28"/>
    <p:sldId id="554" r:id="rId29"/>
    <p:sldId id="458" r:id="rId30"/>
    <p:sldId id="556" r:id="rId31"/>
    <p:sldId id="557" r:id="rId32"/>
    <p:sldId id="571" r:id="rId33"/>
    <p:sldId id="573" r:id="rId34"/>
    <p:sldId id="572" r:id="rId35"/>
    <p:sldId id="574" r:id="rId36"/>
    <p:sldId id="575" r:id="rId37"/>
    <p:sldId id="577" r:id="rId38"/>
    <p:sldId id="578" r:id="rId39"/>
    <p:sldId id="579" r:id="rId40"/>
    <p:sldId id="576" r:id="rId41"/>
    <p:sldId id="582" r:id="rId42"/>
    <p:sldId id="583" r:id="rId43"/>
    <p:sldId id="581" r:id="rId44"/>
    <p:sldId id="584" r:id="rId45"/>
    <p:sldId id="586" r:id="rId46"/>
    <p:sldId id="587" r:id="rId47"/>
    <p:sldId id="589" r:id="rId48"/>
    <p:sldId id="588" r:id="rId49"/>
    <p:sldId id="591" r:id="rId50"/>
    <p:sldId id="59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B006F-7DF7-45BF-A561-447E5B4094F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44072-F5F6-48E1-A2BC-B9ABC71E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7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1A22-C498-43B6-BF45-19E2057DF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BFB61-45F4-4EF7-9DC0-2ED2DE912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56C90-7639-4287-A5A6-E10AA68B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D2F8D-3932-4B49-A3FA-8B831B7A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A4A07-6EEF-4A6D-84A3-5F894016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0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03D4-F2BA-4959-A949-75EA3E7F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483BA-23BC-4B18-8B5B-A50607612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40AAA-1F5E-4EF1-B4B6-45942721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D4636-2E5C-40FF-8BD7-6339C110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EDB76-CD22-4757-B11B-2C01131D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2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BF79A-6755-403D-A50F-2F4A63D71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E23CF-895C-452D-8ADC-EC800CD08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F4FEB-62B8-45AE-B1A3-0C3D37D0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F81A0-5C3F-4F28-B125-5F2B55C9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3D248-F00B-409B-BCDE-AC379942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3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3D94-7357-478E-BF92-104C7AFA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1FB9-9619-4ECE-B6BA-2C7FDF791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7B020-3D17-4EFD-93CB-B7D7065D4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04C89-9A12-4E24-B63C-129DF948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61F6E-6479-4C38-86B9-3315AA6E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4EC618-F318-46D2-8FC0-36E81A0B48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40608"/>
          <a:stretch/>
        </p:blipFill>
        <p:spPr>
          <a:xfrm>
            <a:off x="10786364" y="6193240"/>
            <a:ext cx="1405636" cy="6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3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655B-E398-4F93-A29D-1FBF599F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BE6D3-0CF4-4A80-BA38-16D8E77AD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14B2D-BB6D-4122-BC2F-F11A5B32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47058-0A74-4C23-AA74-08E64680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D93D1-2E65-4347-8518-8B6DD86A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DF39C3-4AB1-4F0F-AA89-C53DCCF00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40608"/>
          <a:stretch/>
        </p:blipFill>
        <p:spPr>
          <a:xfrm>
            <a:off x="10786364" y="6193240"/>
            <a:ext cx="1405636" cy="6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9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AC71-B6E2-4358-AF77-C31C831A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43890-C937-4D50-8C65-04A2F2F79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DA16B-0B5E-472A-98D5-A6909B25D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84075-F03D-43CC-9073-84B17FEF3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8BB31-A2F7-45BE-B5C0-A2D6BC17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77494-6ED7-4451-96F2-E1AAB382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D10C34-735B-48B6-8170-A0A1499494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40608"/>
          <a:stretch/>
        </p:blipFill>
        <p:spPr>
          <a:xfrm>
            <a:off x="10786364" y="6193240"/>
            <a:ext cx="1405636" cy="6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7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1328-AC6A-46AC-B378-9C93F9BF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BC575-47B3-407F-9C64-A8161FF9B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57A88-6AE7-441B-B9E0-D3CCFF5C2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EACE3-D7F5-4B1C-82EB-7C2D5A493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B23F5-8232-4560-B511-4214BB90C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A65F6-E3B8-4364-A321-54EEEA67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95495-A854-4BF2-89DC-5AE57EF7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2C3FA-553A-4B79-A1E9-243740DE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0B63FE-E259-4519-926E-6FE1C49225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40608"/>
          <a:stretch/>
        </p:blipFill>
        <p:spPr>
          <a:xfrm>
            <a:off x="10786364" y="6193240"/>
            <a:ext cx="1405636" cy="6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3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C4B5-A171-41BE-85DF-C79E95AE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9AAA9-20DC-4E00-B2E1-3C4C99A5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5CBA0-6E90-4533-8FA8-61AE8ACE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CB744-D037-4715-AFBD-7E45F3E7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88E7E8-CAF3-4B90-8DA6-6227B0C80F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40608"/>
          <a:stretch/>
        </p:blipFill>
        <p:spPr>
          <a:xfrm>
            <a:off x="10786364" y="6193240"/>
            <a:ext cx="1405636" cy="6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8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21D8D-DD41-4DE1-B2A0-E2B83451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576FB-1EB0-4AE4-8676-A5E078189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66DCE-E96F-4D2E-BAD8-9BBF82FC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F47F6-9272-4FC1-BDFC-0E7B7C7E2A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40608"/>
          <a:stretch/>
        </p:blipFill>
        <p:spPr>
          <a:xfrm>
            <a:off x="10786364" y="6193240"/>
            <a:ext cx="1405636" cy="6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5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2206-1AA3-491A-94EF-F9E7822C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67D09-717B-484C-8CD4-52EBD3475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1E043-7D1E-42B6-A0B6-D549E1A54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680EE-E7B8-471C-987A-1A03BAC1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7017F-3640-41B2-92F1-DFEC4123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51098-4AD1-44F1-8C2E-D7635B46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F8AC5E-44C1-4F0F-A905-F3383E8C6A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40608"/>
          <a:stretch/>
        </p:blipFill>
        <p:spPr>
          <a:xfrm>
            <a:off x="10786364" y="6193240"/>
            <a:ext cx="1405636" cy="6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0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2108-5169-4A76-8A3A-477898D89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84753-3B40-4EB5-93E3-051F75AF1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E8FFC-C0A3-4937-85B8-7D73490FE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7E859-49BC-437F-A2EF-A9A365BD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73EE5-550E-4C33-95D1-021D9108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31316-F0F7-48DA-866C-22BC320A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B19934-A173-4157-B312-EB8876CE51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40608"/>
          <a:stretch/>
        </p:blipFill>
        <p:spPr>
          <a:xfrm>
            <a:off x="10786364" y="6193240"/>
            <a:ext cx="1405636" cy="6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3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9F70F6-49AD-4522-95BC-1D203B4B4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86E7E-A7B8-4CAC-AA00-CC22342BE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B9EAA-F6B2-490E-86B2-AA6D08E58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4E82D-42D9-40D2-AD8D-DAD6FB327F1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EFC9B-AC5F-4A23-9A45-0A6BCE2AE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F60ED-0E32-4937-8515-68749AB1E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4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3991-1E2B-475A-B4C4-BCF0D3DFC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3149"/>
            <a:ext cx="9144000" cy="2387600"/>
          </a:xfrm>
        </p:spPr>
        <p:txBody>
          <a:bodyPr/>
          <a:lstStyle/>
          <a:p>
            <a:r>
              <a:rPr lang="en-US" dirty="0"/>
              <a:t>Bioinformatics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BADC7-8173-4145-86A4-B323069B1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2823"/>
            <a:ext cx="9144000" cy="2278645"/>
          </a:xfrm>
        </p:spPr>
        <p:txBody>
          <a:bodyPr>
            <a:normAutofit/>
          </a:bodyPr>
          <a:lstStyle/>
          <a:p>
            <a:r>
              <a:rPr lang="en-US" b="1" dirty="0"/>
              <a:t>Special Topic Workshop: “Single Cell RNA-Seq Analysis”</a:t>
            </a:r>
          </a:p>
          <a:p>
            <a:endParaRPr lang="en-US" dirty="0"/>
          </a:p>
          <a:p>
            <a:r>
              <a:rPr lang="en-US" dirty="0"/>
              <a:t>Module 2: Single cell data preparation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D4CF1-4569-4335-95C9-EAFECBAFD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08"/>
          <a:stretch/>
        </p:blipFill>
        <p:spPr>
          <a:xfrm>
            <a:off x="3547363" y="503312"/>
            <a:ext cx="5097273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7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66A1BA-1496-4F77-A2FC-EE8BA62D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Wet lab prep for </a:t>
            </a:r>
            <a:r>
              <a:rPr lang="en-US" dirty="0" err="1"/>
              <a:t>scRNA</a:t>
            </a:r>
            <a:r>
              <a:rPr lang="en-US" dirty="0"/>
              <a:t> sequencing</a:t>
            </a:r>
          </a:p>
        </p:txBody>
      </p:sp>
      <p:pic>
        <p:nvPicPr>
          <p:cNvPr id="2050" name="Picture 2" descr="Image result for single cell RNA-Seq 10X">
            <a:extLst>
              <a:ext uri="{FF2B5EF4-FFF2-40B4-BE49-F238E27FC236}">
                <a16:creationId xmlns:a16="http://schemas.microsoft.com/office/drawing/2014/main" id="{00389188-CFC4-47DC-B97A-AA724CB99B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96" r="46074"/>
          <a:stretch/>
        </p:blipFill>
        <p:spPr bwMode="auto">
          <a:xfrm>
            <a:off x="1728787" y="3895724"/>
            <a:ext cx="4710113" cy="194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C2AC9C-C925-42E6-9FE7-A3A6607921F4}"/>
              </a:ext>
            </a:extLst>
          </p:cNvPr>
          <p:cNvSpPr txBox="1"/>
          <p:nvPr/>
        </p:nvSpPr>
        <p:spPr>
          <a:xfrm>
            <a:off x="0" y="6488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https://dnacore.missouri.edu/10xgenomics.html</a:t>
            </a:r>
          </a:p>
        </p:txBody>
      </p:sp>
    </p:spTree>
    <p:extLst>
      <p:ext uri="{BB962C8B-B14F-4D97-AF65-F5344CB8AC3E}">
        <p14:creationId xmlns:p14="http://schemas.microsoft.com/office/powerpoint/2010/main" val="2689130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66A1BA-1496-4F77-A2FC-EE8BA62D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Wet lab prep for </a:t>
            </a:r>
            <a:r>
              <a:rPr lang="en-US" dirty="0" err="1"/>
              <a:t>scRNA</a:t>
            </a:r>
            <a:r>
              <a:rPr lang="en-US" dirty="0"/>
              <a:t> sequencing</a:t>
            </a:r>
          </a:p>
        </p:txBody>
      </p:sp>
      <p:pic>
        <p:nvPicPr>
          <p:cNvPr id="2050" name="Picture 2" descr="Image result for single cell RNA-Seq 10X">
            <a:extLst>
              <a:ext uri="{FF2B5EF4-FFF2-40B4-BE49-F238E27FC236}">
                <a16:creationId xmlns:a16="http://schemas.microsoft.com/office/drawing/2014/main" id="{00389188-CFC4-47DC-B97A-AA724CB99B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74"/>
          <a:stretch/>
        </p:blipFill>
        <p:spPr bwMode="auto">
          <a:xfrm>
            <a:off x="1728787" y="1690688"/>
            <a:ext cx="4710113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C2AC9C-C925-42E6-9FE7-A3A6607921F4}"/>
              </a:ext>
            </a:extLst>
          </p:cNvPr>
          <p:cNvSpPr txBox="1"/>
          <p:nvPr/>
        </p:nvSpPr>
        <p:spPr>
          <a:xfrm>
            <a:off x="0" y="6488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https://dnacore.missouri.edu/10xgenomics.html</a:t>
            </a:r>
          </a:p>
        </p:txBody>
      </p:sp>
    </p:spTree>
    <p:extLst>
      <p:ext uri="{BB962C8B-B14F-4D97-AF65-F5344CB8AC3E}">
        <p14:creationId xmlns:p14="http://schemas.microsoft.com/office/powerpoint/2010/main" val="3409318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66A1BA-1496-4F77-A2FC-EE8BA62D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Wet lab prep for </a:t>
            </a:r>
            <a:r>
              <a:rPr lang="en-US" dirty="0" err="1"/>
              <a:t>scRNA</a:t>
            </a:r>
            <a:r>
              <a:rPr lang="en-US" dirty="0"/>
              <a:t> sequencing</a:t>
            </a:r>
          </a:p>
        </p:txBody>
      </p:sp>
      <p:pic>
        <p:nvPicPr>
          <p:cNvPr id="2050" name="Picture 2" descr="Image result for single cell RNA-Seq 10X">
            <a:extLst>
              <a:ext uri="{FF2B5EF4-FFF2-40B4-BE49-F238E27FC236}">
                <a16:creationId xmlns:a16="http://schemas.microsoft.com/office/drawing/2014/main" id="{00389188-CFC4-47DC-B97A-AA724CB9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7" y="1690688"/>
            <a:ext cx="8734425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C2AC9C-C925-42E6-9FE7-A3A6607921F4}"/>
              </a:ext>
            </a:extLst>
          </p:cNvPr>
          <p:cNvSpPr txBox="1"/>
          <p:nvPr/>
        </p:nvSpPr>
        <p:spPr>
          <a:xfrm>
            <a:off x="0" y="6488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https://dnacore.missouri.edu/10xgenomics.html</a:t>
            </a:r>
          </a:p>
        </p:txBody>
      </p:sp>
    </p:spTree>
    <p:extLst>
      <p:ext uri="{BB962C8B-B14F-4D97-AF65-F5344CB8AC3E}">
        <p14:creationId xmlns:p14="http://schemas.microsoft.com/office/powerpoint/2010/main" val="2558292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0272-3346-4FCD-AB95-5973A6C4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Wet lab prep for </a:t>
            </a:r>
            <a:r>
              <a:rPr lang="en-US" dirty="0" err="1"/>
              <a:t>scRNA</a:t>
            </a:r>
            <a:r>
              <a:rPr lang="en-US" dirty="0"/>
              <a:t> Sequencing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BEDBF-549D-4253-9321-84999D692A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80612"/>
          <a:stretch/>
        </p:blipFill>
        <p:spPr>
          <a:xfrm>
            <a:off x="3376233" y="1805921"/>
            <a:ext cx="5439534" cy="908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3D4BFC-10AC-4BD7-A6D1-4F5E0F340581}"/>
              </a:ext>
            </a:extLst>
          </p:cNvPr>
          <p:cNvSpPr txBox="1"/>
          <p:nvPr/>
        </p:nvSpPr>
        <p:spPr>
          <a:xfrm>
            <a:off x="-14667" y="6427113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https://assets.ctfassets.net/an68im79xiti/1eX2FPdpeCgnCJtw4fj9Hx/7cb84edaa9eca04b607f9193162994de/CG000204_ChromiumNextGEMSingleCell3_v3.1_Rev_D.pdf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8A34A3-3B7E-4814-89F3-D56379E1549F}"/>
              </a:ext>
            </a:extLst>
          </p:cNvPr>
          <p:cNvSpPr/>
          <p:nvPr/>
        </p:nvSpPr>
        <p:spPr>
          <a:xfrm>
            <a:off x="3933825" y="2543175"/>
            <a:ext cx="866775" cy="2866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99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0272-3346-4FCD-AB95-5973A6C4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Wet lab prep for </a:t>
            </a:r>
            <a:r>
              <a:rPr lang="en-US" dirty="0" err="1"/>
              <a:t>scRNA</a:t>
            </a:r>
            <a:r>
              <a:rPr lang="en-US" dirty="0"/>
              <a:t> Sequencing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BEDBF-549D-4253-9321-84999D692A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370"/>
          <a:stretch/>
        </p:blipFill>
        <p:spPr>
          <a:xfrm>
            <a:off x="3376233" y="1805921"/>
            <a:ext cx="5439534" cy="16230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15C696-2601-4D71-A830-B0F481DDE28A}"/>
              </a:ext>
            </a:extLst>
          </p:cNvPr>
          <p:cNvSpPr txBox="1"/>
          <p:nvPr/>
        </p:nvSpPr>
        <p:spPr>
          <a:xfrm>
            <a:off x="-14667" y="6427113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https://assets.ctfassets.net/an68im79xiti/1eX2FPdpeCgnCJtw4fj9Hx/7cb84edaa9eca04b607f9193162994de/CG000204_ChromiumNextGEMSingleCell3_v3.1_Rev_D.pdf</a:t>
            </a:r>
          </a:p>
        </p:txBody>
      </p:sp>
    </p:spTree>
    <p:extLst>
      <p:ext uri="{BB962C8B-B14F-4D97-AF65-F5344CB8AC3E}">
        <p14:creationId xmlns:p14="http://schemas.microsoft.com/office/powerpoint/2010/main" val="425303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0272-3346-4FCD-AB95-5973A6C4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Wet lab prep for </a:t>
            </a:r>
            <a:r>
              <a:rPr lang="en-US" dirty="0" err="1"/>
              <a:t>scRNA</a:t>
            </a:r>
            <a:r>
              <a:rPr lang="en-US" dirty="0"/>
              <a:t> Sequencing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BEDBF-549D-4253-9321-84999D692A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845"/>
          <a:stretch/>
        </p:blipFill>
        <p:spPr>
          <a:xfrm>
            <a:off x="3376233" y="1805921"/>
            <a:ext cx="5439534" cy="2585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631700-EA0B-4EDE-A7C1-2C334CE901D1}"/>
              </a:ext>
            </a:extLst>
          </p:cNvPr>
          <p:cNvSpPr txBox="1"/>
          <p:nvPr/>
        </p:nvSpPr>
        <p:spPr>
          <a:xfrm>
            <a:off x="-14667" y="6427113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https://assets.ctfassets.net/an68im79xiti/1eX2FPdpeCgnCJtw4fj9Hx/7cb84edaa9eca04b607f9193162994de/CG000204_ChromiumNextGEMSingleCell3_v3.1_Rev_D.pdf</a:t>
            </a:r>
          </a:p>
        </p:txBody>
      </p:sp>
    </p:spTree>
    <p:extLst>
      <p:ext uri="{BB962C8B-B14F-4D97-AF65-F5344CB8AC3E}">
        <p14:creationId xmlns:p14="http://schemas.microsoft.com/office/powerpoint/2010/main" val="479953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0272-3346-4FCD-AB95-5973A6C4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Wet lab prep for </a:t>
            </a:r>
            <a:r>
              <a:rPr lang="en-US" dirty="0" err="1"/>
              <a:t>scRNA</a:t>
            </a:r>
            <a:r>
              <a:rPr lang="en-US" dirty="0"/>
              <a:t> Sequencing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BEDBF-549D-4253-9321-84999D692A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00"/>
          <a:stretch/>
        </p:blipFill>
        <p:spPr>
          <a:xfrm>
            <a:off x="3376233" y="1690688"/>
            <a:ext cx="5439534" cy="36042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D9D28F-FCE6-475C-83D9-28703D39F192}"/>
              </a:ext>
            </a:extLst>
          </p:cNvPr>
          <p:cNvSpPr txBox="1"/>
          <p:nvPr/>
        </p:nvSpPr>
        <p:spPr>
          <a:xfrm>
            <a:off x="-14667" y="6427113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https://assets.ctfassets.net/an68im79xiti/1eX2FPdpeCgnCJtw4fj9Hx/7cb84edaa9eca04b607f9193162994de/CG000204_ChromiumNextGEMSingleCell3_v3.1_Rev_D.pdf</a:t>
            </a:r>
          </a:p>
        </p:txBody>
      </p:sp>
    </p:spTree>
    <p:extLst>
      <p:ext uri="{BB962C8B-B14F-4D97-AF65-F5344CB8AC3E}">
        <p14:creationId xmlns:p14="http://schemas.microsoft.com/office/powerpoint/2010/main" val="3841862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0272-3346-4FCD-AB95-5973A6C4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Wet lab prep for </a:t>
            </a:r>
            <a:r>
              <a:rPr lang="en-US" dirty="0" err="1"/>
              <a:t>scRNA</a:t>
            </a:r>
            <a:r>
              <a:rPr lang="en-US" dirty="0"/>
              <a:t> Sequencing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BEDBF-549D-4253-9321-84999D692A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-2457"/>
          <a:stretch/>
        </p:blipFill>
        <p:spPr>
          <a:xfrm>
            <a:off x="3376233" y="1690688"/>
            <a:ext cx="5439534" cy="4802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6F3F09-701C-48B2-8602-8DDBBA01FF0C}"/>
              </a:ext>
            </a:extLst>
          </p:cNvPr>
          <p:cNvSpPr txBox="1"/>
          <p:nvPr/>
        </p:nvSpPr>
        <p:spPr>
          <a:xfrm>
            <a:off x="-14667" y="6427113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https://assets.ctfassets.net/an68im79xiti/1eX2FPdpeCgnCJtw4fj9Hx/7cb84edaa9eca04b607f9193162994de/CG000204_ChromiumNextGEMSingleCell3_v3.1_Rev_D.pdf</a:t>
            </a:r>
          </a:p>
        </p:txBody>
      </p:sp>
    </p:spTree>
    <p:extLst>
      <p:ext uri="{BB962C8B-B14F-4D97-AF65-F5344CB8AC3E}">
        <p14:creationId xmlns:p14="http://schemas.microsoft.com/office/powerpoint/2010/main" val="4005290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A3DE-7796-486F-AE6D-5F6CF0E7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Wet lab prep for </a:t>
            </a:r>
            <a:r>
              <a:rPr lang="en-US" dirty="0" err="1"/>
              <a:t>scRNA</a:t>
            </a:r>
            <a:r>
              <a:rPr lang="en-US" dirty="0"/>
              <a:t> Sequencing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5CF173-C9BA-4B0A-9DD9-033866618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9" y="1823741"/>
            <a:ext cx="9002381" cy="42392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3A2B50-E39B-4093-A575-363CD52B350D}"/>
              </a:ext>
            </a:extLst>
          </p:cNvPr>
          <p:cNvSpPr txBox="1"/>
          <p:nvPr/>
        </p:nvSpPr>
        <p:spPr>
          <a:xfrm>
            <a:off x="-14667" y="6427113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https://assets.ctfassets.net/an68im79xiti/1eX2FPdpeCgnCJtw4fj9Hx/7cb84edaa9eca04b607f9193162994de/CG000204_ChromiumNextGEMSingleCell3_v3.1_Rev_D.pdf</a:t>
            </a:r>
          </a:p>
        </p:txBody>
      </p:sp>
    </p:spTree>
    <p:extLst>
      <p:ext uri="{BB962C8B-B14F-4D97-AF65-F5344CB8AC3E}">
        <p14:creationId xmlns:p14="http://schemas.microsoft.com/office/powerpoint/2010/main" val="3663803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663294-C860-4A5C-84F6-ABE6A5A03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002" y="266700"/>
            <a:ext cx="6498662" cy="59189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F22ECA-4C15-4835-8A51-BFE2F83F424A}"/>
              </a:ext>
            </a:extLst>
          </p:cNvPr>
          <p:cNvSpPr txBox="1"/>
          <p:nvPr/>
        </p:nvSpPr>
        <p:spPr>
          <a:xfrm>
            <a:off x="-14667" y="6427113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https://assets.ctfassets.net/an68im79xiti/1eX2FPdpeCgnCJtw4fj9Hx/7cb84edaa9eca04b607f9193162994de/CG000204_ChromiumNextGEMSingleCell3_v3.1_Rev_D.pdf</a:t>
            </a:r>
          </a:p>
        </p:txBody>
      </p:sp>
    </p:spTree>
    <p:extLst>
      <p:ext uri="{BB962C8B-B14F-4D97-AF65-F5344CB8AC3E}">
        <p14:creationId xmlns:p14="http://schemas.microsoft.com/office/powerpoint/2010/main" val="16893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6CE5-70CD-45F3-9434-D17634CA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scRNA</a:t>
            </a:r>
            <a:r>
              <a:rPr lang="en-US" dirty="0"/>
              <a:t>-Seq Upstream Processing</a:t>
            </a:r>
          </a:p>
        </p:txBody>
      </p:sp>
    </p:spTree>
    <p:extLst>
      <p:ext uri="{BB962C8B-B14F-4D97-AF65-F5344CB8AC3E}">
        <p14:creationId xmlns:p14="http://schemas.microsoft.com/office/powerpoint/2010/main" val="866033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FCBD-F44C-4BAF-95BF-B1095B84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Wet lab prep for </a:t>
            </a:r>
            <a:r>
              <a:rPr lang="en-US" dirty="0" err="1"/>
              <a:t>scRNA</a:t>
            </a:r>
            <a:r>
              <a:rPr lang="en-US" dirty="0"/>
              <a:t> Sequencing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C78B3-4C7B-4E9A-985C-8C5DA7962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08" y="2509709"/>
            <a:ext cx="10088383" cy="1838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758607-7E30-4E5D-B9C2-E1EFA2C795A7}"/>
              </a:ext>
            </a:extLst>
          </p:cNvPr>
          <p:cNvSpPr txBox="1"/>
          <p:nvPr/>
        </p:nvSpPr>
        <p:spPr>
          <a:xfrm>
            <a:off x="-14667" y="6427113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https://assets.ctfassets.net/an68im79xiti/1eX2FPdpeCgnCJtw4fj9Hx/7cb84edaa9eca04b607f9193162994de/CG000204_ChromiumNextGEMSingleCell3_v3.1_Rev_D.pdf</a:t>
            </a:r>
          </a:p>
        </p:txBody>
      </p:sp>
    </p:spTree>
    <p:extLst>
      <p:ext uri="{BB962C8B-B14F-4D97-AF65-F5344CB8AC3E}">
        <p14:creationId xmlns:p14="http://schemas.microsoft.com/office/powerpoint/2010/main" val="154801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242CFB-CF9B-42EA-8139-1077EEE8290B}"/>
              </a:ext>
            </a:extLst>
          </p:cNvPr>
          <p:cNvCxnSpPr>
            <a:cxnSpLocks/>
          </p:cNvCxnSpPr>
          <p:nvPr/>
        </p:nvCxnSpPr>
        <p:spPr>
          <a:xfrm>
            <a:off x="882142" y="1990581"/>
            <a:ext cx="156992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3">
            <a:extLst>
              <a:ext uri="{FF2B5EF4-FFF2-40B4-BE49-F238E27FC236}">
                <a16:creationId xmlns:a16="http://schemas.microsoft.com/office/drawing/2014/main" id="{D45F952F-F10E-4899-997D-AA08E0EF6A72}"/>
              </a:ext>
            </a:extLst>
          </p:cNvPr>
          <p:cNvSpPr/>
          <p:nvPr/>
        </p:nvSpPr>
        <p:spPr>
          <a:xfrm>
            <a:off x="1133810" y="1526710"/>
            <a:ext cx="1014706" cy="1014706"/>
          </a:xfrm>
          <a:prstGeom prst="cloud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497AC-C8F3-466F-A6E8-E1B1772F7FB7}"/>
              </a:ext>
            </a:extLst>
          </p:cNvPr>
          <p:cNvSpPr txBox="1"/>
          <p:nvPr/>
        </p:nvSpPr>
        <p:spPr>
          <a:xfrm>
            <a:off x="677069" y="133350"/>
            <a:ext cx="663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scRNA</a:t>
            </a:r>
            <a:r>
              <a:rPr lang="en-US" sz="2800" b="1" dirty="0"/>
              <a:t>-Seq Downstream Analysis Workflow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353CE8-2E18-442F-A238-2793B2874732}"/>
              </a:ext>
            </a:extLst>
          </p:cNvPr>
          <p:cNvGrpSpPr/>
          <p:nvPr/>
        </p:nvGrpSpPr>
        <p:grpSpPr>
          <a:xfrm>
            <a:off x="3595456" y="1680141"/>
            <a:ext cx="8367944" cy="1482158"/>
            <a:chOff x="76199" y="1083792"/>
            <a:chExt cx="11867355" cy="19186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21D12E-3DD0-4183-AC90-0E563F02FAB0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6CE39D2-7AF1-4AEF-A34B-E118CAE0D6A5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1A4F90-23D1-48D7-B123-5B990264B208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EB02D-4BAC-485E-A814-A2E5A3E6E76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82C4BD8-C848-4E37-BAF6-39B4E07183F8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F4B13E-B15C-4656-8F5D-08FB166BF706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Advanced</a:t>
              </a:r>
              <a:r>
                <a:rPr lang="en-US" sz="11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A442013-E6B1-43EA-ACF6-249A7267C2A2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E57BA6-5E53-4A2E-B9D7-D611F112AFD8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PCA</a:t>
              </a:r>
              <a:r>
                <a:rPr lang="en-US" sz="1100" dirty="0">
                  <a:solidFill>
                    <a:schemeClr val="tx1"/>
                  </a:solidFill>
                </a:rPr>
                <a:t> &amp; Nearest Neighbor Graph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56833327-1A8B-4F8D-BEC6-C2A8FB241058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65C4D6-47D3-4FB9-8ECF-7BE7BEBB73D3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E510180-B63D-4299-AB70-1B4F9725CEA6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7BBE2C3-DD1A-4C47-8169-681A5FF248A0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E0D8FA-7F1D-4BC5-A527-65845C49A3BD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AC097B6-DBFD-4510-83B7-F6B3D7B28B13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E45E9F2-DB69-4442-84ED-EB8D5F6A87CE}"/>
              </a:ext>
            </a:extLst>
          </p:cNvPr>
          <p:cNvSpPr txBox="1"/>
          <p:nvPr/>
        </p:nvSpPr>
        <p:spPr>
          <a:xfrm>
            <a:off x="1418185" y="1627476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35145-81F7-4E68-88C6-C32845936D11}"/>
              </a:ext>
            </a:extLst>
          </p:cNvPr>
          <p:cNvSpPr txBox="1"/>
          <p:nvPr/>
        </p:nvSpPr>
        <p:spPr>
          <a:xfrm>
            <a:off x="181271" y="176993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Cells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13F8DD-7422-473C-946C-2A4E4CBA8A34}"/>
              </a:ext>
            </a:extLst>
          </p:cNvPr>
          <p:cNvSpPr txBox="1"/>
          <p:nvPr/>
        </p:nvSpPr>
        <p:spPr>
          <a:xfrm>
            <a:off x="2502639" y="1688367"/>
            <a:ext cx="108072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latin typeface="Consolas" panose="020B0609020204030204" pitchFamily="49" charset="0"/>
              </a:rPr>
              <a:t>Barcodes.tsv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Features.tsv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Matrix.mtx</a:t>
            </a:r>
            <a:endParaRPr lang="en-US" sz="1050" dirty="0">
              <a:latin typeface="Consolas" panose="020B0609020204030204" pitchFamily="49" charset="0"/>
            </a:endParaRPr>
          </a:p>
        </p:txBody>
      </p:sp>
      <p:pic>
        <p:nvPicPr>
          <p:cNvPr id="1028" name="Picture 4" descr="Image result for cellranger pipeline">
            <a:extLst>
              <a:ext uri="{FF2B5EF4-FFF2-40B4-BE49-F238E27FC236}">
                <a16:creationId xmlns:a16="http://schemas.microsoft.com/office/drawing/2014/main" id="{154B73EA-85CF-4217-8811-12E1A97F4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513" y="3822639"/>
            <a:ext cx="8282113" cy="19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4E4BEDF-2382-40A3-BF94-33A88D538FAD}"/>
              </a:ext>
            </a:extLst>
          </p:cNvPr>
          <p:cNvSpPr txBox="1"/>
          <p:nvPr/>
        </p:nvSpPr>
        <p:spPr>
          <a:xfrm>
            <a:off x="35027" y="6545912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https://bioinformatics.uconn.edu/single-cell-rna-sequencing-cell-ranger-2/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980A30-5248-468E-9F3C-E3FC6C9956B6}"/>
              </a:ext>
            </a:extLst>
          </p:cNvPr>
          <p:cNvSpPr/>
          <p:nvPr/>
        </p:nvSpPr>
        <p:spPr>
          <a:xfrm>
            <a:off x="1577512" y="3730928"/>
            <a:ext cx="4141057" cy="214765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91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242CFB-CF9B-42EA-8139-1077EEE8290B}"/>
              </a:ext>
            </a:extLst>
          </p:cNvPr>
          <p:cNvCxnSpPr>
            <a:cxnSpLocks/>
          </p:cNvCxnSpPr>
          <p:nvPr/>
        </p:nvCxnSpPr>
        <p:spPr>
          <a:xfrm>
            <a:off x="882142" y="1990581"/>
            <a:ext cx="156992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3">
            <a:extLst>
              <a:ext uri="{FF2B5EF4-FFF2-40B4-BE49-F238E27FC236}">
                <a16:creationId xmlns:a16="http://schemas.microsoft.com/office/drawing/2014/main" id="{D45F952F-F10E-4899-997D-AA08E0EF6A72}"/>
              </a:ext>
            </a:extLst>
          </p:cNvPr>
          <p:cNvSpPr/>
          <p:nvPr/>
        </p:nvSpPr>
        <p:spPr>
          <a:xfrm>
            <a:off x="1133810" y="1526710"/>
            <a:ext cx="1014706" cy="1014706"/>
          </a:xfrm>
          <a:prstGeom prst="cloud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497AC-C8F3-466F-A6E8-E1B1772F7FB7}"/>
              </a:ext>
            </a:extLst>
          </p:cNvPr>
          <p:cNvSpPr txBox="1"/>
          <p:nvPr/>
        </p:nvSpPr>
        <p:spPr>
          <a:xfrm>
            <a:off x="677069" y="133350"/>
            <a:ext cx="663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scRNA</a:t>
            </a:r>
            <a:r>
              <a:rPr lang="en-US" sz="2800" b="1" dirty="0"/>
              <a:t>-Seq Downstream Analysis Workflow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353CE8-2E18-442F-A238-2793B2874732}"/>
              </a:ext>
            </a:extLst>
          </p:cNvPr>
          <p:cNvGrpSpPr/>
          <p:nvPr/>
        </p:nvGrpSpPr>
        <p:grpSpPr>
          <a:xfrm>
            <a:off x="3595456" y="1680141"/>
            <a:ext cx="8367944" cy="1482158"/>
            <a:chOff x="76199" y="1083792"/>
            <a:chExt cx="11867355" cy="19186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21D12E-3DD0-4183-AC90-0E563F02FAB0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6CE39D2-7AF1-4AEF-A34B-E118CAE0D6A5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1A4F90-23D1-48D7-B123-5B990264B208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EB02D-4BAC-485E-A814-A2E5A3E6E76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82C4BD8-C848-4E37-BAF6-39B4E07183F8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F4B13E-B15C-4656-8F5D-08FB166BF706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Advanced</a:t>
              </a:r>
              <a:r>
                <a:rPr lang="en-US" sz="11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A442013-E6B1-43EA-ACF6-249A7267C2A2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E57BA6-5E53-4A2E-B9D7-D611F112AFD8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PCA</a:t>
              </a:r>
              <a:r>
                <a:rPr lang="en-US" sz="1100" dirty="0">
                  <a:solidFill>
                    <a:schemeClr val="tx1"/>
                  </a:solidFill>
                </a:rPr>
                <a:t> &amp; Nearest Neighbor Graph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56833327-1A8B-4F8D-BEC6-C2A8FB241058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65C4D6-47D3-4FB9-8ECF-7BE7BEBB73D3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E510180-B63D-4299-AB70-1B4F9725CEA6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7BBE2C3-DD1A-4C47-8169-681A5FF248A0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E0D8FA-7F1D-4BC5-A527-65845C49A3BD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AC097B6-DBFD-4510-83B7-F6B3D7B28B13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E45E9F2-DB69-4442-84ED-EB8D5F6A87CE}"/>
              </a:ext>
            </a:extLst>
          </p:cNvPr>
          <p:cNvSpPr txBox="1"/>
          <p:nvPr/>
        </p:nvSpPr>
        <p:spPr>
          <a:xfrm>
            <a:off x="1418185" y="1627476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35145-81F7-4E68-88C6-C32845936D11}"/>
              </a:ext>
            </a:extLst>
          </p:cNvPr>
          <p:cNvSpPr txBox="1"/>
          <p:nvPr/>
        </p:nvSpPr>
        <p:spPr>
          <a:xfrm>
            <a:off x="181271" y="176993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Cells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13F8DD-7422-473C-946C-2A4E4CBA8A34}"/>
              </a:ext>
            </a:extLst>
          </p:cNvPr>
          <p:cNvSpPr txBox="1"/>
          <p:nvPr/>
        </p:nvSpPr>
        <p:spPr>
          <a:xfrm>
            <a:off x="2502639" y="1688367"/>
            <a:ext cx="108072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latin typeface="Consolas" panose="020B0609020204030204" pitchFamily="49" charset="0"/>
              </a:rPr>
              <a:t>Barcodes.tsv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Features.tsv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Matrix.mtx</a:t>
            </a:r>
            <a:endParaRPr lang="en-US" sz="1050" dirty="0">
              <a:latin typeface="Consolas" panose="020B0609020204030204" pitchFamily="49" charset="0"/>
            </a:endParaRPr>
          </a:p>
        </p:txBody>
      </p:sp>
      <p:pic>
        <p:nvPicPr>
          <p:cNvPr id="1028" name="Picture 4" descr="Image result for cellranger pipeline">
            <a:extLst>
              <a:ext uri="{FF2B5EF4-FFF2-40B4-BE49-F238E27FC236}">
                <a16:creationId xmlns:a16="http://schemas.microsoft.com/office/drawing/2014/main" id="{154B73EA-85CF-4217-8811-12E1A97F4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513" y="3822639"/>
            <a:ext cx="8282113" cy="19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4E4BEDF-2382-40A3-BF94-33A88D538FAD}"/>
              </a:ext>
            </a:extLst>
          </p:cNvPr>
          <p:cNvSpPr txBox="1"/>
          <p:nvPr/>
        </p:nvSpPr>
        <p:spPr>
          <a:xfrm>
            <a:off x="35027" y="6545912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https://bioinformatics.uconn.edu/single-cell-rna-sequencing-cell-ranger-2/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980A30-5248-468E-9F3C-E3FC6C9956B6}"/>
              </a:ext>
            </a:extLst>
          </p:cNvPr>
          <p:cNvSpPr/>
          <p:nvPr/>
        </p:nvSpPr>
        <p:spPr>
          <a:xfrm>
            <a:off x="5879174" y="3730928"/>
            <a:ext cx="4031760" cy="214765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53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23EA42-C918-45D3-AE7B-CC1F59A55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371105"/>
            <a:ext cx="11925300" cy="5486400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42F53255-928B-48C6-8CAE-EE53550F37A5}"/>
              </a:ext>
            </a:extLst>
          </p:cNvPr>
          <p:cNvSpPr/>
          <p:nvPr/>
        </p:nvSpPr>
        <p:spPr>
          <a:xfrm>
            <a:off x="8985250" y="626338"/>
            <a:ext cx="256404" cy="99429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078356B-81BE-49AA-863F-24B6E1375715}"/>
              </a:ext>
            </a:extLst>
          </p:cNvPr>
          <p:cNvSpPr/>
          <p:nvPr/>
        </p:nvSpPr>
        <p:spPr>
          <a:xfrm>
            <a:off x="8995818" y="1620637"/>
            <a:ext cx="256404" cy="99429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B7479CE-B9CF-467D-BE2A-155FA966472B}"/>
              </a:ext>
            </a:extLst>
          </p:cNvPr>
          <p:cNvSpPr/>
          <p:nvPr/>
        </p:nvSpPr>
        <p:spPr>
          <a:xfrm>
            <a:off x="8995818" y="2617155"/>
            <a:ext cx="256404" cy="99429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7BC8A-0BFD-45BE-8D49-680FCBF272DB}"/>
              </a:ext>
            </a:extLst>
          </p:cNvPr>
          <p:cNvSpPr txBox="1"/>
          <p:nvPr/>
        </p:nvSpPr>
        <p:spPr>
          <a:xfrm>
            <a:off x="9534525" y="938821"/>
            <a:ext cx="82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Read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17113F-38F3-450A-AD76-31AAAA8E582F}"/>
              </a:ext>
            </a:extLst>
          </p:cNvPr>
          <p:cNvSpPr txBox="1"/>
          <p:nvPr/>
        </p:nvSpPr>
        <p:spPr>
          <a:xfrm>
            <a:off x="9534525" y="1933120"/>
            <a:ext cx="82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Read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143052-D009-440A-B788-4AE06292F6F4}"/>
              </a:ext>
            </a:extLst>
          </p:cNvPr>
          <p:cNvSpPr txBox="1"/>
          <p:nvPr/>
        </p:nvSpPr>
        <p:spPr>
          <a:xfrm>
            <a:off x="9534524" y="2927419"/>
            <a:ext cx="82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Read 3</a:t>
            </a:r>
          </a:p>
        </p:txBody>
      </p:sp>
    </p:spTree>
    <p:extLst>
      <p:ext uri="{BB962C8B-B14F-4D97-AF65-F5344CB8AC3E}">
        <p14:creationId xmlns:p14="http://schemas.microsoft.com/office/powerpoint/2010/main" val="384808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7" grpId="1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23EA42-C918-45D3-AE7B-CC1F59A55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699" y="2960153"/>
            <a:ext cx="8289925" cy="93769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C402C4-97B8-4061-908D-A8D1F02BFF4A}"/>
              </a:ext>
            </a:extLst>
          </p:cNvPr>
          <p:cNvCxnSpPr>
            <a:cxnSpLocks/>
          </p:cNvCxnSpPr>
          <p:nvPr/>
        </p:nvCxnSpPr>
        <p:spPr>
          <a:xfrm flipV="1">
            <a:off x="8683624" y="2336801"/>
            <a:ext cx="511176" cy="623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01C5A7-C3FC-4097-B962-123BFB6D09BE}"/>
              </a:ext>
            </a:extLst>
          </p:cNvPr>
          <p:cNvSpPr txBox="1"/>
          <p:nvPr/>
        </p:nvSpPr>
        <p:spPr>
          <a:xfrm>
            <a:off x="9194800" y="1967469"/>
            <a:ext cx="2609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ID + sequencing info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DDBA57-2FE8-4C59-9AFD-4C1F17EFDCFF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8729662" y="2878444"/>
            <a:ext cx="557214" cy="328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8359C40-E2E3-4B16-A9C7-DBA189E46E4A}"/>
              </a:ext>
            </a:extLst>
          </p:cNvPr>
          <p:cNvSpPr txBox="1"/>
          <p:nvPr/>
        </p:nvSpPr>
        <p:spPr>
          <a:xfrm>
            <a:off x="9286876" y="2693778"/>
            <a:ext cx="163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GCAT sequence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6F479A-4241-4A2D-BAC7-49297EE8173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8775700" y="3557641"/>
            <a:ext cx="511176" cy="186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E1A746C-1C7A-4B56-870B-0F75C3E49B99}"/>
              </a:ext>
            </a:extLst>
          </p:cNvPr>
          <p:cNvSpPr txBox="1"/>
          <p:nvPr/>
        </p:nvSpPr>
        <p:spPr>
          <a:xfrm>
            <a:off x="9286876" y="339158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Placeholder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C57C5A-4BC5-4A89-8843-ABC6C3BF2676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8775700" y="3830274"/>
            <a:ext cx="511176" cy="653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0CA4B2-582F-44C5-AC12-B681F14B9B3C}"/>
              </a:ext>
            </a:extLst>
          </p:cNvPr>
          <p:cNvSpPr txBox="1"/>
          <p:nvPr/>
        </p:nvSpPr>
        <p:spPr>
          <a:xfrm>
            <a:off x="9286876" y="4298940"/>
            <a:ext cx="2646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 score of each base</a:t>
            </a:r>
          </a:p>
        </p:txBody>
      </p:sp>
    </p:spTree>
    <p:extLst>
      <p:ext uri="{BB962C8B-B14F-4D97-AF65-F5344CB8AC3E}">
        <p14:creationId xmlns:p14="http://schemas.microsoft.com/office/powerpoint/2010/main" val="46370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2" grpId="0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FCBD-F44C-4BAF-95BF-B1095B84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Wet lab prep for </a:t>
            </a:r>
            <a:r>
              <a:rPr lang="en-US" dirty="0" err="1"/>
              <a:t>scRNA</a:t>
            </a:r>
            <a:r>
              <a:rPr lang="en-US" dirty="0"/>
              <a:t> Sequencing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C78B3-4C7B-4E9A-985C-8C5DA7962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08" y="2509709"/>
            <a:ext cx="10088383" cy="1838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758607-7E30-4E5D-B9C2-E1EFA2C795A7}"/>
              </a:ext>
            </a:extLst>
          </p:cNvPr>
          <p:cNvSpPr txBox="1"/>
          <p:nvPr/>
        </p:nvSpPr>
        <p:spPr>
          <a:xfrm>
            <a:off x="-14667" y="6427113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https://assets.ctfassets.net/an68im79xiti/1eX2FPdpeCgnCJtw4fj9Hx/7cb84edaa9eca04b607f9193162994de/CG000204_ChromiumNextGEMSingleCell3_v3.1_Rev_D.pdf</a:t>
            </a:r>
          </a:p>
        </p:txBody>
      </p:sp>
    </p:spTree>
    <p:extLst>
      <p:ext uri="{BB962C8B-B14F-4D97-AF65-F5344CB8AC3E}">
        <p14:creationId xmlns:p14="http://schemas.microsoft.com/office/powerpoint/2010/main" val="1815897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A30E-3EAE-4E08-BD05-BA4D5B51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</a:t>
            </a:r>
          </a:p>
        </p:txBody>
      </p:sp>
      <p:pic>
        <p:nvPicPr>
          <p:cNvPr id="3" name="Picture 4" descr="Image result for cellranger pipeline">
            <a:extLst>
              <a:ext uri="{FF2B5EF4-FFF2-40B4-BE49-F238E27FC236}">
                <a16:creationId xmlns:a16="http://schemas.microsoft.com/office/drawing/2014/main" id="{ACEF657E-67FE-4A40-B2CD-7D85B41A3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943" y="2851089"/>
            <a:ext cx="8282113" cy="19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167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A30E-3EAE-4E08-BD05-BA4D5B51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</a:t>
            </a:r>
          </a:p>
        </p:txBody>
      </p:sp>
      <p:pic>
        <p:nvPicPr>
          <p:cNvPr id="3" name="Picture 4" descr="Image result for cellranger pipeline">
            <a:extLst>
              <a:ext uri="{FF2B5EF4-FFF2-40B4-BE49-F238E27FC236}">
                <a16:creationId xmlns:a16="http://schemas.microsoft.com/office/drawing/2014/main" id="{ACEF657E-67FE-4A40-B2CD-7D85B41A3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943" y="2851089"/>
            <a:ext cx="8282113" cy="19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F9EC4A-0F69-4E7D-AD84-CF300FE4208B}"/>
              </a:ext>
            </a:extLst>
          </p:cNvPr>
          <p:cNvSpPr/>
          <p:nvPr/>
        </p:nvSpPr>
        <p:spPr>
          <a:xfrm>
            <a:off x="8277225" y="2773701"/>
            <a:ext cx="1850534" cy="214765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75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F3EF62-1C19-4006-BE1F-6C004E315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16" y="0"/>
            <a:ext cx="11496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02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0B04-9012-4D74-8162-F63DB47F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94" y="120234"/>
            <a:ext cx="10515600" cy="1325563"/>
          </a:xfrm>
        </p:spPr>
        <p:txBody>
          <a:bodyPr/>
          <a:lstStyle/>
          <a:p>
            <a:r>
              <a:rPr lang="en-US" dirty="0"/>
              <a:t>RNA-Sequencing steps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CFBD4003-A5C8-4CFF-865B-D6D54580C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50" y="1376035"/>
            <a:ext cx="6480700" cy="536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E84039-7E27-4036-9F43-152700EE5CFB}"/>
              </a:ext>
            </a:extLst>
          </p:cNvPr>
          <p:cNvSpPr/>
          <p:nvPr/>
        </p:nvSpPr>
        <p:spPr>
          <a:xfrm>
            <a:off x="0" y="6091435"/>
            <a:ext cx="2417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https://upload.wikimedia.org/wikipedia/</a:t>
            </a:r>
            <a:r>
              <a:rPr lang="en-US" sz="1100" dirty="0"/>
              <a:t>commons</a:t>
            </a:r>
            <a:r>
              <a:rPr lang="en-US" sz="1200" dirty="0"/>
              <a:t>/d/db/RNA_Seq_Experiment.png</a:t>
            </a:r>
          </a:p>
        </p:txBody>
      </p:sp>
    </p:spTree>
    <p:extLst>
      <p:ext uri="{BB962C8B-B14F-4D97-AF65-F5344CB8AC3E}">
        <p14:creationId xmlns:p14="http://schemas.microsoft.com/office/powerpoint/2010/main" val="293028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3E497AC-C8F3-466F-A6E8-E1B1772F7FB7}"/>
              </a:ext>
            </a:extLst>
          </p:cNvPr>
          <p:cNvSpPr txBox="1"/>
          <p:nvPr/>
        </p:nvSpPr>
        <p:spPr>
          <a:xfrm>
            <a:off x="677069" y="133350"/>
            <a:ext cx="663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scRNA</a:t>
            </a:r>
            <a:r>
              <a:rPr lang="en-US" sz="2800" b="1" dirty="0"/>
              <a:t>-Seq Downstream Analysis Workflow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353CE8-2E18-442F-A238-2793B2874732}"/>
              </a:ext>
            </a:extLst>
          </p:cNvPr>
          <p:cNvGrpSpPr/>
          <p:nvPr/>
        </p:nvGrpSpPr>
        <p:grpSpPr>
          <a:xfrm>
            <a:off x="228599" y="1083792"/>
            <a:ext cx="11734801" cy="2078507"/>
            <a:chOff x="76199" y="1083792"/>
            <a:chExt cx="11867355" cy="19186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21D12E-3DD0-4183-AC90-0E563F02FAB0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6CE39D2-7AF1-4AEF-A34B-E118CAE0D6A5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1A4F90-23D1-48D7-B123-5B990264B208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EB02D-4BAC-485E-A814-A2E5A3E6E76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82C4BD8-C848-4E37-BAF6-39B4E07183F8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F4B13E-B15C-4656-8F5D-08FB166BF706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Advanced</a:t>
              </a:r>
              <a:r>
                <a:rPr lang="en-US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A442013-E6B1-43EA-ACF6-249A7267C2A2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E57BA6-5E53-4A2E-B9D7-D611F112AFD8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PCA &amp; Nearest Neighbor Graph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56833327-1A8B-4F8D-BEC6-C2A8FB241058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65C4D6-47D3-4FB9-8ECF-7BE7BEBB73D3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E510180-B63D-4299-AB70-1B4F9725CEA6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7BBE2C3-DD1A-4C47-8169-681A5FF248A0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E0D8FA-7F1D-4BC5-A527-65845C49A3BD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AC097B6-DBFD-4510-83B7-F6B3D7B28B13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358383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242CFB-CF9B-42EA-8139-1077EEE8290B}"/>
              </a:ext>
            </a:extLst>
          </p:cNvPr>
          <p:cNvCxnSpPr>
            <a:cxnSpLocks/>
          </p:cNvCxnSpPr>
          <p:nvPr/>
        </p:nvCxnSpPr>
        <p:spPr>
          <a:xfrm>
            <a:off x="882142" y="1990581"/>
            <a:ext cx="156992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3">
            <a:extLst>
              <a:ext uri="{FF2B5EF4-FFF2-40B4-BE49-F238E27FC236}">
                <a16:creationId xmlns:a16="http://schemas.microsoft.com/office/drawing/2014/main" id="{D45F952F-F10E-4899-997D-AA08E0EF6A72}"/>
              </a:ext>
            </a:extLst>
          </p:cNvPr>
          <p:cNvSpPr/>
          <p:nvPr/>
        </p:nvSpPr>
        <p:spPr>
          <a:xfrm>
            <a:off x="1133810" y="1526710"/>
            <a:ext cx="1014706" cy="1014706"/>
          </a:xfrm>
          <a:prstGeom prst="cloud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497AC-C8F3-466F-A6E8-E1B1772F7FB7}"/>
              </a:ext>
            </a:extLst>
          </p:cNvPr>
          <p:cNvSpPr txBox="1"/>
          <p:nvPr/>
        </p:nvSpPr>
        <p:spPr>
          <a:xfrm>
            <a:off x="677069" y="133350"/>
            <a:ext cx="663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scRNA</a:t>
            </a:r>
            <a:r>
              <a:rPr lang="en-US" sz="2800" b="1" dirty="0"/>
              <a:t>-Seq Downstream Analysis Workflow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353CE8-2E18-442F-A238-2793B2874732}"/>
              </a:ext>
            </a:extLst>
          </p:cNvPr>
          <p:cNvGrpSpPr/>
          <p:nvPr/>
        </p:nvGrpSpPr>
        <p:grpSpPr>
          <a:xfrm>
            <a:off x="3595456" y="1680141"/>
            <a:ext cx="8367944" cy="1482158"/>
            <a:chOff x="76199" y="1083792"/>
            <a:chExt cx="11867355" cy="19186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21D12E-3DD0-4183-AC90-0E563F02FAB0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6CE39D2-7AF1-4AEF-A34B-E118CAE0D6A5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1A4F90-23D1-48D7-B123-5B990264B208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EB02D-4BAC-485E-A814-A2E5A3E6E76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82C4BD8-C848-4E37-BAF6-39B4E07183F8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F4B13E-B15C-4656-8F5D-08FB166BF706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Advanced</a:t>
              </a:r>
              <a:r>
                <a:rPr lang="en-US" sz="11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A442013-E6B1-43EA-ACF6-249A7267C2A2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E57BA6-5E53-4A2E-B9D7-D611F112AFD8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PCA</a:t>
              </a:r>
              <a:r>
                <a:rPr lang="en-US" sz="1100" dirty="0">
                  <a:solidFill>
                    <a:schemeClr val="tx1"/>
                  </a:solidFill>
                </a:rPr>
                <a:t> &amp; Nearest Neighbor Graph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56833327-1A8B-4F8D-BEC6-C2A8FB241058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65C4D6-47D3-4FB9-8ECF-7BE7BEBB73D3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E510180-B63D-4299-AB70-1B4F9725CEA6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7BBE2C3-DD1A-4C47-8169-681A5FF248A0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E0D8FA-7F1D-4BC5-A527-65845C49A3BD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AC097B6-DBFD-4510-83B7-F6B3D7B28B13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E45E9F2-DB69-4442-84ED-EB8D5F6A87CE}"/>
              </a:ext>
            </a:extLst>
          </p:cNvPr>
          <p:cNvSpPr txBox="1"/>
          <p:nvPr/>
        </p:nvSpPr>
        <p:spPr>
          <a:xfrm>
            <a:off x="1418185" y="1627476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35145-81F7-4E68-88C6-C32845936D11}"/>
              </a:ext>
            </a:extLst>
          </p:cNvPr>
          <p:cNvSpPr txBox="1"/>
          <p:nvPr/>
        </p:nvSpPr>
        <p:spPr>
          <a:xfrm>
            <a:off x="181271" y="176993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Cells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13F8DD-7422-473C-946C-2A4E4CBA8A34}"/>
              </a:ext>
            </a:extLst>
          </p:cNvPr>
          <p:cNvSpPr txBox="1"/>
          <p:nvPr/>
        </p:nvSpPr>
        <p:spPr>
          <a:xfrm>
            <a:off x="2502639" y="1688367"/>
            <a:ext cx="108072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latin typeface="Consolas" panose="020B0609020204030204" pitchFamily="49" charset="0"/>
              </a:rPr>
              <a:t>Barcodes.tsv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Features.tsv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Matrix.mtx</a:t>
            </a:r>
            <a:endParaRPr lang="en-US" sz="1050" dirty="0">
              <a:latin typeface="Consolas" panose="020B0609020204030204" pitchFamily="49" charset="0"/>
            </a:endParaRPr>
          </a:p>
        </p:txBody>
      </p:sp>
      <p:pic>
        <p:nvPicPr>
          <p:cNvPr id="1028" name="Picture 4" descr="Image result for cellranger pipeline">
            <a:extLst>
              <a:ext uri="{FF2B5EF4-FFF2-40B4-BE49-F238E27FC236}">
                <a16:creationId xmlns:a16="http://schemas.microsoft.com/office/drawing/2014/main" id="{154B73EA-85CF-4217-8811-12E1A97F4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513" y="3822639"/>
            <a:ext cx="8282113" cy="19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4E4BEDF-2382-40A3-BF94-33A88D538FAD}"/>
              </a:ext>
            </a:extLst>
          </p:cNvPr>
          <p:cNvSpPr txBox="1"/>
          <p:nvPr/>
        </p:nvSpPr>
        <p:spPr>
          <a:xfrm>
            <a:off x="35027" y="6545912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https://bioinformatics.uconn.edu/single-cell-rna-sequencing-cell-ranger-2/</a:t>
            </a:r>
          </a:p>
        </p:txBody>
      </p:sp>
    </p:spTree>
    <p:extLst>
      <p:ext uri="{BB962C8B-B14F-4D97-AF65-F5344CB8AC3E}">
        <p14:creationId xmlns:p14="http://schemas.microsoft.com/office/powerpoint/2010/main" val="3479108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3E497AC-C8F3-466F-A6E8-E1B1772F7FB7}"/>
              </a:ext>
            </a:extLst>
          </p:cNvPr>
          <p:cNvSpPr txBox="1"/>
          <p:nvPr/>
        </p:nvSpPr>
        <p:spPr>
          <a:xfrm>
            <a:off x="677069" y="133350"/>
            <a:ext cx="663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scRNA</a:t>
            </a:r>
            <a:r>
              <a:rPr lang="en-US" sz="2800" b="1" dirty="0"/>
              <a:t>-Seq Downstream Analysis Workflow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353CE8-2E18-442F-A238-2793B2874732}"/>
              </a:ext>
            </a:extLst>
          </p:cNvPr>
          <p:cNvGrpSpPr/>
          <p:nvPr/>
        </p:nvGrpSpPr>
        <p:grpSpPr>
          <a:xfrm>
            <a:off x="228599" y="1083792"/>
            <a:ext cx="11734801" cy="2078507"/>
            <a:chOff x="76199" y="1083792"/>
            <a:chExt cx="11867355" cy="19186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21D12E-3DD0-4183-AC90-0E563F02FAB0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6CE39D2-7AF1-4AEF-A34B-E118CAE0D6A5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1A4F90-23D1-48D7-B123-5B990264B208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EB02D-4BAC-485E-A814-A2E5A3E6E76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82C4BD8-C848-4E37-BAF6-39B4E07183F8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F4B13E-B15C-4656-8F5D-08FB166BF706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Advanced</a:t>
              </a:r>
              <a:r>
                <a:rPr lang="en-US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A442013-E6B1-43EA-ACF6-249A7267C2A2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E57BA6-5E53-4A2E-B9D7-D611F112AFD8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PCA</a:t>
              </a:r>
              <a:r>
                <a:rPr lang="en-US" sz="1600" dirty="0">
                  <a:solidFill>
                    <a:schemeClr val="tx1"/>
                  </a:solidFill>
                </a:rPr>
                <a:t> &amp; Nearest Neighbor Graph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56833327-1A8B-4F8D-BEC6-C2A8FB241058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65C4D6-47D3-4FB9-8ECF-7BE7BEBB73D3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E510180-B63D-4299-AB70-1B4F9725CEA6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7BBE2C3-DD1A-4C47-8169-681A5FF248A0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E0D8FA-7F1D-4BC5-A527-65845C49A3BD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AC097B6-DBFD-4510-83B7-F6B3D7B28B13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40755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223F-F269-47A8-8EA1-32AE769D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sparsity challenge</a:t>
            </a:r>
          </a:p>
        </p:txBody>
      </p:sp>
    </p:spTree>
    <p:extLst>
      <p:ext uri="{BB962C8B-B14F-4D97-AF65-F5344CB8AC3E}">
        <p14:creationId xmlns:p14="http://schemas.microsoft.com/office/powerpoint/2010/main" val="3991325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2758BC-5F92-4055-8B77-C0C888DC7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663" y="523358"/>
            <a:ext cx="9282674" cy="581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933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E3E23E5-339C-470B-AD36-9425ECB0E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16" y="1476260"/>
            <a:ext cx="9650167" cy="390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609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F610-E551-4052-8C9E-403A283D8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275"/>
            <a:ext cx="10515600" cy="1325563"/>
          </a:xfrm>
        </p:spPr>
        <p:txBody>
          <a:bodyPr/>
          <a:lstStyle/>
          <a:p>
            <a:r>
              <a:rPr lang="en-US" dirty="0"/>
              <a:t>The Challenge of Sparsity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4C4B7-A205-4273-9D9F-06BA0413F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366838"/>
            <a:ext cx="11353800" cy="451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94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F610-E551-4052-8C9E-403A283D8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275"/>
            <a:ext cx="10515600" cy="1325563"/>
          </a:xfrm>
        </p:spPr>
        <p:txBody>
          <a:bodyPr/>
          <a:lstStyle/>
          <a:p>
            <a:r>
              <a:rPr lang="en-US" dirty="0"/>
              <a:t>The Challenge of Sparsity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4C4B7-A205-4273-9D9F-06BA0413F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100" y="1392031"/>
            <a:ext cx="11353800" cy="446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75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F610-E551-4052-8C9E-403A283D8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275"/>
            <a:ext cx="10515600" cy="1325563"/>
          </a:xfrm>
        </p:spPr>
        <p:txBody>
          <a:bodyPr/>
          <a:lstStyle/>
          <a:p>
            <a:r>
              <a:rPr lang="en-US" dirty="0"/>
              <a:t>The Challenge of Sparsity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4C4B7-A205-4273-9D9F-06BA0413F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549" y="1392031"/>
            <a:ext cx="11262901" cy="446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391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F610-E551-4052-8C9E-403A283D8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275"/>
            <a:ext cx="10515600" cy="1325563"/>
          </a:xfrm>
        </p:spPr>
        <p:txBody>
          <a:bodyPr/>
          <a:lstStyle/>
          <a:p>
            <a:r>
              <a:rPr lang="en-US" dirty="0"/>
              <a:t>The Challenge of Sparsity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4C4B7-A205-4273-9D9F-06BA0413F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549" y="1392031"/>
            <a:ext cx="11262901" cy="44671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9563C1-5342-4020-AC76-1165170B10F5}"/>
              </a:ext>
            </a:extLst>
          </p:cNvPr>
          <p:cNvSpPr txBox="1"/>
          <p:nvPr/>
        </p:nvSpPr>
        <p:spPr>
          <a:xfrm>
            <a:off x="2200274" y="2657475"/>
            <a:ext cx="779145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Uncertainty in sparse data:</a:t>
            </a:r>
          </a:p>
          <a:p>
            <a:pPr marL="342900" indent="-342900">
              <a:buAutoNum type="arabicPeriod"/>
            </a:pPr>
            <a:r>
              <a:rPr lang="en-US" sz="2000" dirty="0"/>
              <a:t>How do you know if it is really 0?</a:t>
            </a:r>
          </a:p>
          <a:p>
            <a:pPr marL="342900" indent="-342900">
              <a:buAutoNum type="arabicPeriod"/>
            </a:pPr>
            <a:r>
              <a:rPr lang="en-US" sz="2000" dirty="0"/>
              <a:t>How do you model this data when most of the values are 0?</a:t>
            </a:r>
          </a:p>
          <a:p>
            <a:pPr marL="342900" indent="-342900">
              <a:buAutoNum type="arabicPeriod"/>
            </a:pPr>
            <a:r>
              <a:rPr lang="en-US" sz="2000" dirty="0"/>
              <a:t>How can you be sure about your analysis with so much statistical uncertainty?</a:t>
            </a:r>
          </a:p>
        </p:txBody>
      </p:sp>
    </p:spTree>
    <p:extLst>
      <p:ext uri="{BB962C8B-B14F-4D97-AF65-F5344CB8AC3E}">
        <p14:creationId xmlns:p14="http://schemas.microsoft.com/office/powerpoint/2010/main" val="25540673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F610-E551-4052-8C9E-403A283D8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275"/>
            <a:ext cx="10515600" cy="1325563"/>
          </a:xfrm>
        </p:spPr>
        <p:txBody>
          <a:bodyPr/>
          <a:lstStyle/>
          <a:p>
            <a:r>
              <a:rPr lang="en-US" dirty="0"/>
              <a:t>The Challenge of Sparsity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4C4B7-A205-4273-9D9F-06BA0413F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549" y="1392031"/>
            <a:ext cx="11262901" cy="44671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9563C1-5342-4020-AC76-1165170B10F5}"/>
              </a:ext>
            </a:extLst>
          </p:cNvPr>
          <p:cNvSpPr txBox="1"/>
          <p:nvPr/>
        </p:nvSpPr>
        <p:spPr>
          <a:xfrm>
            <a:off x="2200274" y="2657475"/>
            <a:ext cx="779145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Uncertainty in sparse data:</a:t>
            </a:r>
          </a:p>
          <a:p>
            <a:pPr marL="342900" indent="-342900">
              <a:buAutoNum type="arabicPeriod"/>
            </a:pPr>
            <a:r>
              <a:rPr lang="en-US" sz="2000" b="1" dirty="0"/>
              <a:t>How do you know if it is really 0?</a:t>
            </a:r>
          </a:p>
          <a:p>
            <a:pPr marL="342900" indent="-342900">
              <a:buAutoNum type="arabicPeriod"/>
            </a:pPr>
            <a:r>
              <a:rPr lang="en-US" sz="2000" dirty="0"/>
              <a:t>How do you model this data when most of the values are 0?</a:t>
            </a:r>
          </a:p>
          <a:p>
            <a:pPr marL="342900" indent="-342900">
              <a:buAutoNum type="arabicPeriod"/>
            </a:pPr>
            <a:r>
              <a:rPr lang="en-US" sz="2000" dirty="0"/>
              <a:t>How can you be sure about your analysis with so much statistical uncertainty?</a:t>
            </a:r>
          </a:p>
        </p:txBody>
      </p:sp>
    </p:spTree>
    <p:extLst>
      <p:ext uri="{BB962C8B-B14F-4D97-AF65-F5344CB8AC3E}">
        <p14:creationId xmlns:p14="http://schemas.microsoft.com/office/powerpoint/2010/main" val="926379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3E497AC-C8F3-466F-A6E8-E1B1772F7FB7}"/>
              </a:ext>
            </a:extLst>
          </p:cNvPr>
          <p:cNvSpPr txBox="1"/>
          <p:nvPr/>
        </p:nvSpPr>
        <p:spPr>
          <a:xfrm>
            <a:off x="677069" y="133350"/>
            <a:ext cx="663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scRNA</a:t>
            </a:r>
            <a:r>
              <a:rPr lang="en-US" sz="2800" b="1" dirty="0"/>
              <a:t>-Seq Downstream Analysis Workflow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353CE8-2E18-442F-A238-2793B2874732}"/>
              </a:ext>
            </a:extLst>
          </p:cNvPr>
          <p:cNvGrpSpPr/>
          <p:nvPr/>
        </p:nvGrpSpPr>
        <p:grpSpPr>
          <a:xfrm>
            <a:off x="228599" y="1083792"/>
            <a:ext cx="11734801" cy="2078507"/>
            <a:chOff x="76199" y="1083792"/>
            <a:chExt cx="11867355" cy="19186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21D12E-3DD0-4183-AC90-0E563F02FAB0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6CE39D2-7AF1-4AEF-A34B-E118CAE0D6A5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1A4F90-23D1-48D7-B123-5B990264B208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EB02D-4BAC-485E-A814-A2E5A3E6E76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82C4BD8-C848-4E37-BAF6-39B4E07183F8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F4B13E-B15C-4656-8F5D-08FB166BF706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Advanced</a:t>
              </a:r>
              <a:r>
                <a:rPr lang="en-US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A442013-E6B1-43EA-ACF6-249A7267C2A2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E57BA6-5E53-4A2E-B9D7-D611F112AFD8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PCA</a:t>
              </a:r>
              <a:r>
                <a:rPr lang="en-US" sz="1600" dirty="0">
                  <a:solidFill>
                    <a:schemeClr val="tx1"/>
                  </a:solidFill>
                </a:rPr>
                <a:t> &amp; Nearest Neighbor Graph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56833327-1A8B-4F8D-BEC6-C2A8FB241058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65C4D6-47D3-4FB9-8ECF-7BE7BEBB73D3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E510180-B63D-4299-AB70-1B4F9725CEA6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7BBE2C3-DD1A-4C47-8169-681A5FF248A0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E0D8FA-7F1D-4BC5-A527-65845C49A3BD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AC097B6-DBFD-4510-83B7-F6B3D7B28B13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6266812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FC40BE-59F7-4C54-A055-86172015B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488" t="11390" b="59046"/>
          <a:stretch/>
        </p:blipFill>
        <p:spPr>
          <a:xfrm>
            <a:off x="6457949" y="487204"/>
            <a:ext cx="4826757" cy="19035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E968B2-DC35-4334-8147-D9D7A69D1249}"/>
              </a:ext>
            </a:extLst>
          </p:cNvPr>
          <p:cNvSpPr txBox="1"/>
          <p:nvPr/>
        </p:nvSpPr>
        <p:spPr>
          <a:xfrm>
            <a:off x="0" y="6611779"/>
            <a:ext cx="78295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https://www.slideshare.net/insideHPC/singlecell-sequencing-for-drug-discovery-applications-and-challenges?from_action=save</a:t>
            </a:r>
          </a:p>
        </p:txBody>
      </p:sp>
    </p:spTree>
    <p:extLst>
      <p:ext uri="{BB962C8B-B14F-4D97-AF65-F5344CB8AC3E}">
        <p14:creationId xmlns:p14="http://schemas.microsoft.com/office/powerpoint/2010/main" val="36708763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FC40BE-59F7-4C54-A055-86172015B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488" t="11390" b="37449"/>
          <a:stretch/>
        </p:blipFill>
        <p:spPr>
          <a:xfrm>
            <a:off x="6457949" y="487204"/>
            <a:ext cx="4826757" cy="32942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E968B2-DC35-4334-8147-D9D7A69D1249}"/>
              </a:ext>
            </a:extLst>
          </p:cNvPr>
          <p:cNvSpPr txBox="1"/>
          <p:nvPr/>
        </p:nvSpPr>
        <p:spPr>
          <a:xfrm>
            <a:off x="0" y="6611779"/>
            <a:ext cx="78295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https://www.slideshare.net/insideHPC/singlecell-sequencing-for-drug-discovery-applications-and-challenges?from_action=save</a:t>
            </a:r>
          </a:p>
        </p:txBody>
      </p:sp>
    </p:spTree>
    <p:extLst>
      <p:ext uri="{BB962C8B-B14F-4D97-AF65-F5344CB8AC3E}">
        <p14:creationId xmlns:p14="http://schemas.microsoft.com/office/powerpoint/2010/main" val="12306464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FC40BE-59F7-4C54-A055-86172015B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488" t="11390"/>
          <a:stretch/>
        </p:blipFill>
        <p:spPr>
          <a:xfrm>
            <a:off x="6457949" y="487203"/>
            <a:ext cx="4826757" cy="5705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E968B2-DC35-4334-8147-D9D7A69D1249}"/>
              </a:ext>
            </a:extLst>
          </p:cNvPr>
          <p:cNvSpPr txBox="1"/>
          <p:nvPr/>
        </p:nvSpPr>
        <p:spPr>
          <a:xfrm>
            <a:off x="0" y="6611779"/>
            <a:ext cx="78295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https://www.slideshare.net/insideHPC/singlecell-sequencing-for-drug-discovery-applications-and-challenges?from_action=save</a:t>
            </a:r>
          </a:p>
        </p:txBody>
      </p:sp>
    </p:spTree>
    <p:extLst>
      <p:ext uri="{BB962C8B-B14F-4D97-AF65-F5344CB8AC3E}">
        <p14:creationId xmlns:p14="http://schemas.microsoft.com/office/powerpoint/2010/main" val="38766542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FC40BE-59F7-4C54-A055-86172015B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90"/>
          <a:stretch/>
        </p:blipFill>
        <p:spPr>
          <a:xfrm>
            <a:off x="907293" y="487203"/>
            <a:ext cx="10377414" cy="5705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E968B2-DC35-4334-8147-D9D7A69D1249}"/>
              </a:ext>
            </a:extLst>
          </p:cNvPr>
          <p:cNvSpPr txBox="1"/>
          <p:nvPr/>
        </p:nvSpPr>
        <p:spPr>
          <a:xfrm>
            <a:off x="0" y="6611779"/>
            <a:ext cx="78295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https://www.slideshare.net/insideHPC/singlecell-sequencing-for-drug-discovery-applications-and-challenges?from_action=save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D01F3C-48C6-4C46-89C8-890DF8A6DB6D}"/>
              </a:ext>
            </a:extLst>
          </p:cNvPr>
          <p:cNvSpPr/>
          <p:nvPr/>
        </p:nvSpPr>
        <p:spPr>
          <a:xfrm>
            <a:off x="2752725" y="3143250"/>
            <a:ext cx="3152775" cy="2352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23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FC40BE-59F7-4C54-A055-86172015B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90"/>
          <a:stretch/>
        </p:blipFill>
        <p:spPr>
          <a:xfrm>
            <a:off x="907293" y="487203"/>
            <a:ext cx="10377414" cy="5705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E968B2-DC35-4334-8147-D9D7A69D1249}"/>
              </a:ext>
            </a:extLst>
          </p:cNvPr>
          <p:cNvSpPr txBox="1"/>
          <p:nvPr/>
        </p:nvSpPr>
        <p:spPr>
          <a:xfrm>
            <a:off x="0" y="6611779"/>
            <a:ext cx="78295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https://www.slideshare.net/insideHPC/singlecell-sequencing-for-drug-discovery-applications-and-challenges?from_action=save</a:t>
            </a:r>
          </a:p>
        </p:txBody>
      </p:sp>
    </p:spTree>
    <p:extLst>
      <p:ext uri="{BB962C8B-B14F-4D97-AF65-F5344CB8AC3E}">
        <p14:creationId xmlns:p14="http://schemas.microsoft.com/office/powerpoint/2010/main" val="20547959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70F0-6B2B-4847-BE67-F5041C67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 Zero-Inflation?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8DB87-9CE6-446F-A472-E362CFD364FE}"/>
              </a:ext>
            </a:extLst>
          </p:cNvPr>
          <p:cNvSpPr txBox="1"/>
          <p:nvPr/>
        </p:nvSpPr>
        <p:spPr>
          <a:xfrm>
            <a:off x="838200" y="2657475"/>
            <a:ext cx="111851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Use a statistical framework which is robust against zero inflation</a:t>
            </a:r>
          </a:p>
          <a:p>
            <a:pPr marL="342900" indent="-342900">
              <a:buAutoNum type="arabicPeriod"/>
            </a:pPr>
            <a:r>
              <a:rPr lang="en-US" sz="3200" dirty="0"/>
              <a:t>Impute missing UMI count values</a:t>
            </a:r>
          </a:p>
        </p:txBody>
      </p:sp>
    </p:spTree>
    <p:extLst>
      <p:ext uri="{BB962C8B-B14F-4D97-AF65-F5344CB8AC3E}">
        <p14:creationId xmlns:p14="http://schemas.microsoft.com/office/powerpoint/2010/main" val="35796351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70F0-6B2B-4847-BE67-F5041C67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 Zero-Inflation?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8DB87-9CE6-446F-A472-E362CFD364FE}"/>
              </a:ext>
            </a:extLst>
          </p:cNvPr>
          <p:cNvSpPr txBox="1"/>
          <p:nvPr/>
        </p:nvSpPr>
        <p:spPr>
          <a:xfrm>
            <a:off x="838200" y="2657475"/>
            <a:ext cx="111851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Use a statistical framework which is robust against zero inflation</a:t>
            </a:r>
          </a:p>
          <a:p>
            <a:pPr marL="342900" indent="-342900">
              <a:buAutoNum type="arabicPeriod"/>
            </a:pPr>
            <a:r>
              <a:rPr lang="en-US" sz="3200" b="1" dirty="0"/>
              <a:t>Impute missing UMI count values</a:t>
            </a:r>
          </a:p>
        </p:txBody>
      </p:sp>
    </p:spTree>
    <p:extLst>
      <p:ext uri="{BB962C8B-B14F-4D97-AF65-F5344CB8AC3E}">
        <p14:creationId xmlns:p14="http://schemas.microsoft.com/office/powerpoint/2010/main" val="27354161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BECBB7-F0E7-4311-AD05-D5AF2472E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7" y="204337"/>
            <a:ext cx="11717385" cy="64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466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C924-9A22-4AD6-AD72-4F5989CC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 with MAGIC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2A712-1AB9-4F18-944C-717F7970D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39" y="1842814"/>
            <a:ext cx="10898121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880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3E497AC-C8F3-466F-A6E8-E1B1772F7FB7}"/>
              </a:ext>
            </a:extLst>
          </p:cNvPr>
          <p:cNvSpPr txBox="1"/>
          <p:nvPr/>
        </p:nvSpPr>
        <p:spPr>
          <a:xfrm>
            <a:off x="677069" y="133350"/>
            <a:ext cx="663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scRNA</a:t>
            </a:r>
            <a:r>
              <a:rPr lang="en-US" sz="2800" b="1" dirty="0"/>
              <a:t>-Seq Downstream Analysis Workflow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353CE8-2E18-442F-A238-2793B2874732}"/>
              </a:ext>
            </a:extLst>
          </p:cNvPr>
          <p:cNvGrpSpPr/>
          <p:nvPr/>
        </p:nvGrpSpPr>
        <p:grpSpPr>
          <a:xfrm>
            <a:off x="228599" y="1083792"/>
            <a:ext cx="11734801" cy="2078507"/>
            <a:chOff x="76199" y="1083792"/>
            <a:chExt cx="11867355" cy="19186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21D12E-3DD0-4183-AC90-0E563F02FAB0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6CE39D2-7AF1-4AEF-A34B-E118CAE0D6A5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1A4F90-23D1-48D7-B123-5B990264B208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EB02D-4BAC-485E-A814-A2E5A3E6E76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82C4BD8-C848-4E37-BAF6-39B4E07183F8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F4B13E-B15C-4656-8F5D-08FB166BF706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Advanced</a:t>
              </a:r>
              <a:r>
                <a:rPr lang="en-US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A442013-E6B1-43EA-ACF6-249A7267C2A2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E57BA6-5E53-4A2E-B9D7-D611F112AFD8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PCA</a:t>
              </a:r>
              <a:r>
                <a:rPr lang="en-US" sz="1600" dirty="0">
                  <a:solidFill>
                    <a:schemeClr val="tx1"/>
                  </a:solidFill>
                </a:rPr>
                <a:t> &amp; Nearest Neighbor Graph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56833327-1A8B-4F8D-BEC6-C2A8FB241058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65C4D6-47D3-4FB9-8ECF-7BE7BEBB73D3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E510180-B63D-4299-AB70-1B4F9725CEA6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7BBE2C3-DD1A-4C47-8169-681A5FF248A0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E0D8FA-7F1D-4BC5-A527-65845C49A3BD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AC097B6-DBFD-4510-83B7-F6B3D7B28B13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98452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3E497AC-C8F3-466F-A6E8-E1B1772F7FB7}"/>
              </a:ext>
            </a:extLst>
          </p:cNvPr>
          <p:cNvSpPr txBox="1"/>
          <p:nvPr/>
        </p:nvSpPr>
        <p:spPr>
          <a:xfrm>
            <a:off x="677069" y="133350"/>
            <a:ext cx="663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scRNA</a:t>
            </a:r>
            <a:r>
              <a:rPr lang="en-US" sz="2800" b="1" dirty="0"/>
              <a:t>-Seq Downstream Analysis Workflow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353CE8-2E18-442F-A238-2793B2874732}"/>
              </a:ext>
            </a:extLst>
          </p:cNvPr>
          <p:cNvGrpSpPr/>
          <p:nvPr/>
        </p:nvGrpSpPr>
        <p:grpSpPr>
          <a:xfrm>
            <a:off x="2279532" y="1447060"/>
            <a:ext cx="9683868" cy="1715239"/>
            <a:chOff x="76199" y="1083792"/>
            <a:chExt cx="11867355" cy="19186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21D12E-3DD0-4183-AC90-0E563F02FAB0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6CE39D2-7AF1-4AEF-A34B-E118CAE0D6A5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1A4F90-23D1-48D7-B123-5B990264B208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EB02D-4BAC-485E-A814-A2E5A3E6E76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82C4BD8-C848-4E37-BAF6-39B4E07183F8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F4B13E-B15C-4656-8F5D-08FB166BF706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Advanced</a:t>
              </a:r>
              <a:r>
                <a:rPr lang="en-US" sz="12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A442013-E6B1-43EA-ACF6-249A7267C2A2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E57BA6-5E53-4A2E-B9D7-D611F112AFD8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PCA</a:t>
              </a:r>
              <a:r>
                <a:rPr lang="en-US" sz="1200" dirty="0">
                  <a:solidFill>
                    <a:schemeClr val="tx1"/>
                  </a:solidFill>
                </a:rPr>
                <a:t> &amp; Nearest Neighbor Graph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56833327-1A8B-4F8D-BEC6-C2A8FB241058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65C4D6-47D3-4FB9-8ECF-7BE7BEBB73D3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E510180-B63D-4299-AB70-1B4F9725CEA6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7BBE2C3-DD1A-4C47-8169-681A5FF248A0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E0D8FA-7F1D-4BC5-A527-65845C49A3BD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AC097B6-DBFD-4510-83B7-F6B3D7B28B13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E45E9F2-DB69-4442-84ED-EB8D5F6A87CE}"/>
              </a:ext>
            </a:extLst>
          </p:cNvPr>
          <p:cNvSpPr txBox="1"/>
          <p:nvPr/>
        </p:nvSpPr>
        <p:spPr>
          <a:xfrm>
            <a:off x="1456706" y="1421598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333471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3E497AC-C8F3-466F-A6E8-E1B1772F7FB7}"/>
              </a:ext>
            </a:extLst>
          </p:cNvPr>
          <p:cNvSpPr txBox="1"/>
          <p:nvPr/>
        </p:nvSpPr>
        <p:spPr>
          <a:xfrm>
            <a:off x="677069" y="133350"/>
            <a:ext cx="663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scRNA</a:t>
            </a:r>
            <a:r>
              <a:rPr lang="en-US" sz="2800" b="1" dirty="0"/>
              <a:t>-Seq Downstream Analysis Workflow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353CE8-2E18-442F-A238-2793B2874732}"/>
              </a:ext>
            </a:extLst>
          </p:cNvPr>
          <p:cNvGrpSpPr/>
          <p:nvPr/>
        </p:nvGrpSpPr>
        <p:grpSpPr>
          <a:xfrm>
            <a:off x="228599" y="1083792"/>
            <a:ext cx="11734801" cy="2078507"/>
            <a:chOff x="76199" y="1083792"/>
            <a:chExt cx="11867355" cy="19186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21D12E-3DD0-4183-AC90-0E563F02FAB0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6CE39D2-7AF1-4AEF-A34B-E118CAE0D6A5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1A4F90-23D1-48D7-B123-5B990264B208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EB02D-4BAC-485E-A814-A2E5A3E6E76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82C4BD8-C848-4E37-BAF6-39B4E07183F8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F4B13E-B15C-4656-8F5D-08FB166BF706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Advanced</a:t>
              </a:r>
              <a:r>
                <a:rPr lang="en-US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A442013-E6B1-43EA-ACF6-249A7267C2A2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E57BA6-5E53-4A2E-B9D7-D611F112AFD8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PCA</a:t>
              </a:r>
              <a:r>
                <a:rPr lang="en-US" sz="1600" dirty="0">
                  <a:solidFill>
                    <a:schemeClr val="tx1"/>
                  </a:solidFill>
                </a:rPr>
                <a:t> &amp; Nearest Neighbor Graph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56833327-1A8B-4F8D-BEC6-C2A8FB241058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65C4D6-47D3-4FB9-8ECF-7BE7BEBB73D3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E510180-B63D-4299-AB70-1B4F9725CEA6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7BBE2C3-DD1A-4C47-8169-681A5FF248A0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E0D8FA-7F1D-4BC5-A527-65845C49A3BD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AC097B6-DBFD-4510-83B7-F6B3D7B28B13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54263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242CFB-CF9B-42EA-8139-1077EEE8290B}"/>
              </a:ext>
            </a:extLst>
          </p:cNvPr>
          <p:cNvCxnSpPr>
            <a:cxnSpLocks/>
          </p:cNvCxnSpPr>
          <p:nvPr/>
        </p:nvCxnSpPr>
        <p:spPr>
          <a:xfrm>
            <a:off x="882142" y="1990581"/>
            <a:ext cx="156992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3">
            <a:extLst>
              <a:ext uri="{FF2B5EF4-FFF2-40B4-BE49-F238E27FC236}">
                <a16:creationId xmlns:a16="http://schemas.microsoft.com/office/drawing/2014/main" id="{D45F952F-F10E-4899-997D-AA08E0EF6A72}"/>
              </a:ext>
            </a:extLst>
          </p:cNvPr>
          <p:cNvSpPr/>
          <p:nvPr/>
        </p:nvSpPr>
        <p:spPr>
          <a:xfrm>
            <a:off x="1133810" y="1526710"/>
            <a:ext cx="1014706" cy="1014706"/>
          </a:xfrm>
          <a:prstGeom prst="cloud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497AC-C8F3-466F-A6E8-E1B1772F7FB7}"/>
              </a:ext>
            </a:extLst>
          </p:cNvPr>
          <p:cNvSpPr txBox="1"/>
          <p:nvPr/>
        </p:nvSpPr>
        <p:spPr>
          <a:xfrm>
            <a:off x="677069" y="133350"/>
            <a:ext cx="663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scRNA</a:t>
            </a:r>
            <a:r>
              <a:rPr lang="en-US" sz="2800" b="1" dirty="0"/>
              <a:t>-Seq Downstream Analysis Workflow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353CE8-2E18-442F-A238-2793B2874732}"/>
              </a:ext>
            </a:extLst>
          </p:cNvPr>
          <p:cNvGrpSpPr/>
          <p:nvPr/>
        </p:nvGrpSpPr>
        <p:grpSpPr>
          <a:xfrm>
            <a:off x="3595456" y="1680141"/>
            <a:ext cx="8367944" cy="1482158"/>
            <a:chOff x="76199" y="1083792"/>
            <a:chExt cx="11867355" cy="19186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21D12E-3DD0-4183-AC90-0E563F02FAB0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6CE39D2-7AF1-4AEF-A34B-E118CAE0D6A5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1A4F90-23D1-48D7-B123-5B990264B208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EB02D-4BAC-485E-A814-A2E5A3E6E76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82C4BD8-C848-4E37-BAF6-39B4E07183F8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F4B13E-B15C-4656-8F5D-08FB166BF706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Advanced</a:t>
              </a:r>
              <a:r>
                <a:rPr lang="en-US" sz="11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A442013-E6B1-43EA-ACF6-249A7267C2A2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E57BA6-5E53-4A2E-B9D7-D611F112AFD8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PCA</a:t>
              </a:r>
              <a:r>
                <a:rPr lang="en-US" sz="1100" dirty="0">
                  <a:solidFill>
                    <a:schemeClr val="tx1"/>
                  </a:solidFill>
                </a:rPr>
                <a:t> &amp; Nearest Neighbor Graph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56833327-1A8B-4F8D-BEC6-C2A8FB241058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65C4D6-47D3-4FB9-8ECF-7BE7BEBB73D3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E510180-B63D-4299-AB70-1B4F9725CEA6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7BBE2C3-DD1A-4C47-8169-681A5FF248A0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E0D8FA-7F1D-4BC5-A527-65845C49A3BD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AC097B6-DBFD-4510-83B7-F6B3D7B28B13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E45E9F2-DB69-4442-84ED-EB8D5F6A87CE}"/>
              </a:ext>
            </a:extLst>
          </p:cNvPr>
          <p:cNvSpPr txBox="1"/>
          <p:nvPr/>
        </p:nvSpPr>
        <p:spPr>
          <a:xfrm>
            <a:off x="1418185" y="1627476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35145-81F7-4E68-88C6-C32845936D11}"/>
              </a:ext>
            </a:extLst>
          </p:cNvPr>
          <p:cNvSpPr txBox="1"/>
          <p:nvPr/>
        </p:nvSpPr>
        <p:spPr>
          <a:xfrm>
            <a:off x="181271" y="176993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Cells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13F8DD-7422-473C-946C-2A4E4CBA8A34}"/>
              </a:ext>
            </a:extLst>
          </p:cNvPr>
          <p:cNvSpPr txBox="1"/>
          <p:nvPr/>
        </p:nvSpPr>
        <p:spPr>
          <a:xfrm>
            <a:off x="2502639" y="1688367"/>
            <a:ext cx="108072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latin typeface="Consolas" panose="020B0609020204030204" pitchFamily="49" charset="0"/>
              </a:rPr>
              <a:t>Barcodes.tsv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Features.tsv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Matrix.mtx</a:t>
            </a:r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09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242CFB-CF9B-42EA-8139-1077EEE8290B}"/>
              </a:ext>
            </a:extLst>
          </p:cNvPr>
          <p:cNvCxnSpPr>
            <a:cxnSpLocks/>
          </p:cNvCxnSpPr>
          <p:nvPr/>
        </p:nvCxnSpPr>
        <p:spPr>
          <a:xfrm>
            <a:off x="882142" y="1990581"/>
            <a:ext cx="156992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3">
            <a:extLst>
              <a:ext uri="{FF2B5EF4-FFF2-40B4-BE49-F238E27FC236}">
                <a16:creationId xmlns:a16="http://schemas.microsoft.com/office/drawing/2014/main" id="{D45F952F-F10E-4899-997D-AA08E0EF6A72}"/>
              </a:ext>
            </a:extLst>
          </p:cNvPr>
          <p:cNvSpPr/>
          <p:nvPr/>
        </p:nvSpPr>
        <p:spPr>
          <a:xfrm>
            <a:off x="1133810" y="1526710"/>
            <a:ext cx="1014706" cy="1014706"/>
          </a:xfrm>
          <a:prstGeom prst="cloud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497AC-C8F3-466F-A6E8-E1B1772F7FB7}"/>
              </a:ext>
            </a:extLst>
          </p:cNvPr>
          <p:cNvSpPr txBox="1"/>
          <p:nvPr/>
        </p:nvSpPr>
        <p:spPr>
          <a:xfrm>
            <a:off x="677069" y="133350"/>
            <a:ext cx="663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scRNA</a:t>
            </a:r>
            <a:r>
              <a:rPr lang="en-US" sz="2800" b="1" dirty="0"/>
              <a:t>-Seq Downstream Analysis Workflow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353CE8-2E18-442F-A238-2793B2874732}"/>
              </a:ext>
            </a:extLst>
          </p:cNvPr>
          <p:cNvGrpSpPr/>
          <p:nvPr/>
        </p:nvGrpSpPr>
        <p:grpSpPr>
          <a:xfrm>
            <a:off x="3595456" y="1680141"/>
            <a:ext cx="8367944" cy="1482158"/>
            <a:chOff x="76199" y="1083792"/>
            <a:chExt cx="11867355" cy="19186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21D12E-3DD0-4183-AC90-0E563F02FAB0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6CE39D2-7AF1-4AEF-A34B-E118CAE0D6A5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1A4F90-23D1-48D7-B123-5B990264B208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EB02D-4BAC-485E-A814-A2E5A3E6E76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82C4BD8-C848-4E37-BAF6-39B4E07183F8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F4B13E-B15C-4656-8F5D-08FB166BF706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Advanced</a:t>
              </a:r>
              <a:r>
                <a:rPr lang="en-US" sz="11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A442013-E6B1-43EA-ACF6-249A7267C2A2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E57BA6-5E53-4A2E-B9D7-D611F112AFD8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PCA</a:t>
              </a:r>
              <a:r>
                <a:rPr lang="en-US" sz="1100" dirty="0">
                  <a:solidFill>
                    <a:schemeClr val="tx1"/>
                  </a:solidFill>
                </a:rPr>
                <a:t> &amp; Nearest Neighbor Graph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56833327-1A8B-4F8D-BEC6-C2A8FB241058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65C4D6-47D3-4FB9-8ECF-7BE7BEBB73D3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E510180-B63D-4299-AB70-1B4F9725CEA6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7BBE2C3-DD1A-4C47-8169-681A5FF248A0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E0D8FA-7F1D-4BC5-A527-65845C49A3BD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AC097B6-DBFD-4510-83B7-F6B3D7B28B13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E45E9F2-DB69-4442-84ED-EB8D5F6A87CE}"/>
              </a:ext>
            </a:extLst>
          </p:cNvPr>
          <p:cNvSpPr txBox="1"/>
          <p:nvPr/>
        </p:nvSpPr>
        <p:spPr>
          <a:xfrm>
            <a:off x="1418185" y="1627476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35145-81F7-4E68-88C6-C32845936D11}"/>
              </a:ext>
            </a:extLst>
          </p:cNvPr>
          <p:cNvSpPr txBox="1"/>
          <p:nvPr/>
        </p:nvSpPr>
        <p:spPr>
          <a:xfrm>
            <a:off x="181271" y="176993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Cells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13F8DD-7422-473C-946C-2A4E4CBA8A34}"/>
              </a:ext>
            </a:extLst>
          </p:cNvPr>
          <p:cNvSpPr txBox="1"/>
          <p:nvPr/>
        </p:nvSpPr>
        <p:spPr>
          <a:xfrm>
            <a:off x="2502639" y="1688367"/>
            <a:ext cx="108072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latin typeface="Consolas" panose="020B0609020204030204" pitchFamily="49" charset="0"/>
              </a:rPr>
              <a:t>Barcodes.tsv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Features.tsv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Matrix.mtx</a:t>
            </a:r>
            <a:endParaRPr lang="en-US" sz="1050" dirty="0">
              <a:latin typeface="Consolas" panose="020B0609020204030204" pitchFamily="49" charset="0"/>
            </a:endParaRPr>
          </a:p>
        </p:txBody>
      </p:sp>
      <p:pic>
        <p:nvPicPr>
          <p:cNvPr id="1028" name="Picture 4" descr="Image result for cellranger pipeline">
            <a:extLst>
              <a:ext uri="{FF2B5EF4-FFF2-40B4-BE49-F238E27FC236}">
                <a16:creationId xmlns:a16="http://schemas.microsoft.com/office/drawing/2014/main" id="{154B73EA-85CF-4217-8811-12E1A97F4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513" y="3822639"/>
            <a:ext cx="8282113" cy="19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4E4BEDF-2382-40A3-BF94-33A88D538FAD}"/>
              </a:ext>
            </a:extLst>
          </p:cNvPr>
          <p:cNvSpPr txBox="1"/>
          <p:nvPr/>
        </p:nvSpPr>
        <p:spPr>
          <a:xfrm>
            <a:off x="35027" y="6545912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https://bioinformatics.uconn.edu/single-cell-rna-sequencing-cell-ranger-2/</a:t>
            </a:r>
          </a:p>
        </p:txBody>
      </p:sp>
    </p:spTree>
    <p:extLst>
      <p:ext uri="{BB962C8B-B14F-4D97-AF65-F5344CB8AC3E}">
        <p14:creationId xmlns:p14="http://schemas.microsoft.com/office/powerpoint/2010/main" val="2958905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242CFB-CF9B-42EA-8139-1077EEE8290B}"/>
              </a:ext>
            </a:extLst>
          </p:cNvPr>
          <p:cNvCxnSpPr>
            <a:cxnSpLocks/>
          </p:cNvCxnSpPr>
          <p:nvPr/>
        </p:nvCxnSpPr>
        <p:spPr>
          <a:xfrm>
            <a:off x="882142" y="1990581"/>
            <a:ext cx="156992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3">
            <a:extLst>
              <a:ext uri="{FF2B5EF4-FFF2-40B4-BE49-F238E27FC236}">
                <a16:creationId xmlns:a16="http://schemas.microsoft.com/office/drawing/2014/main" id="{D45F952F-F10E-4899-997D-AA08E0EF6A72}"/>
              </a:ext>
            </a:extLst>
          </p:cNvPr>
          <p:cNvSpPr/>
          <p:nvPr/>
        </p:nvSpPr>
        <p:spPr>
          <a:xfrm>
            <a:off x="1133810" y="1526710"/>
            <a:ext cx="1014706" cy="1014706"/>
          </a:xfrm>
          <a:prstGeom prst="cloud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497AC-C8F3-466F-A6E8-E1B1772F7FB7}"/>
              </a:ext>
            </a:extLst>
          </p:cNvPr>
          <p:cNvSpPr txBox="1"/>
          <p:nvPr/>
        </p:nvSpPr>
        <p:spPr>
          <a:xfrm>
            <a:off x="677069" y="133350"/>
            <a:ext cx="663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scRNA</a:t>
            </a:r>
            <a:r>
              <a:rPr lang="en-US" sz="2800" b="1" dirty="0"/>
              <a:t>-Seq Downstream Analysis Workflow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353CE8-2E18-442F-A238-2793B2874732}"/>
              </a:ext>
            </a:extLst>
          </p:cNvPr>
          <p:cNvGrpSpPr/>
          <p:nvPr/>
        </p:nvGrpSpPr>
        <p:grpSpPr>
          <a:xfrm>
            <a:off x="3595456" y="1680141"/>
            <a:ext cx="8367944" cy="1482158"/>
            <a:chOff x="76199" y="1083792"/>
            <a:chExt cx="11867355" cy="19186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21D12E-3DD0-4183-AC90-0E563F02FAB0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6CE39D2-7AF1-4AEF-A34B-E118CAE0D6A5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1A4F90-23D1-48D7-B123-5B990264B208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EB02D-4BAC-485E-A814-A2E5A3E6E76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82C4BD8-C848-4E37-BAF6-39B4E07183F8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F4B13E-B15C-4656-8F5D-08FB166BF706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Advanced</a:t>
              </a:r>
              <a:r>
                <a:rPr lang="en-US" sz="11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A442013-E6B1-43EA-ACF6-249A7267C2A2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E57BA6-5E53-4A2E-B9D7-D611F112AFD8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PCA</a:t>
              </a:r>
              <a:r>
                <a:rPr lang="en-US" sz="1100" dirty="0">
                  <a:solidFill>
                    <a:schemeClr val="tx1"/>
                  </a:solidFill>
                </a:rPr>
                <a:t> &amp; Nearest Neighbor Graph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56833327-1A8B-4F8D-BEC6-C2A8FB241058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65C4D6-47D3-4FB9-8ECF-7BE7BEBB73D3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E510180-B63D-4299-AB70-1B4F9725CEA6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7BBE2C3-DD1A-4C47-8169-681A5FF248A0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E0D8FA-7F1D-4BC5-A527-65845C49A3BD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AC097B6-DBFD-4510-83B7-F6B3D7B28B13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E45E9F2-DB69-4442-84ED-EB8D5F6A87CE}"/>
              </a:ext>
            </a:extLst>
          </p:cNvPr>
          <p:cNvSpPr txBox="1"/>
          <p:nvPr/>
        </p:nvSpPr>
        <p:spPr>
          <a:xfrm>
            <a:off x="1418185" y="1627476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35145-81F7-4E68-88C6-C32845936D11}"/>
              </a:ext>
            </a:extLst>
          </p:cNvPr>
          <p:cNvSpPr txBox="1"/>
          <p:nvPr/>
        </p:nvSpPr>
        <p:spPr>
          <a:xfrm>
            <a:off x="181271" y="176993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Cells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13F8DD-7422-473C-946C-2A4E4CBA8A34}"/>
              </a:ext>
            </a:extLst>
          </p:cNvPr>
          <p:cNvSpPr txBox="1"/>
          <p:nvPr/>
        </p:nvSpPr>
        <p:spPr>
          <a:xfrm>
            <a:off x="2502639" y="1688367"/>
            <a:ext cx="108072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latin typeface="Consolas" panose="020B0609020204030204" pitchFamily="49" charset="0"/>
              </a:rPr>
              <a:t>Barcodes.tsv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Features.tsv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Matrix.mtx</a:t>
            </a:r>
            <a:endParaRPr lang="en-US" sz="1050" dirty="0">
              <a:latin typeface="Consolas" panose="020B0609020204030204" pitchFamily="49" charset="0"/>
            </a:endParaRPr>
          </a:p>
        </p:txBody>
      </p:sp>
      <p:pic>
        <p:nvPicPr>
          <p:cNvPr id="1028" name="Picture 4" descr="Image result for cellranger pipeline">
            <a:extLst>
              <a:ext uri="{FF2B5EF4-FFF2-40B4-BE49-F238E27FC236}">
                <a16:creationId xmlns:a16="http://schemas.microsoft.com/office/drawing/2014/main" id="{154B73EA-85CF-4217-8811-12E1A97F4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513" y="3822639"/>
            <a:ext cx="8282113" cy="19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4E4BEDF-2382-40A3-BF94-33A88D538FAD}"/>
              </a:ext>
            </a:extLst>
          </p:cNvPr>
          <p:cNvSpPr txBox="1"/>
          <p:nvPr/>
        </p:nvSpPr>
        <p:spPr>
          <a:xfrm>
            <a:off x="35027" y="6545912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https://bioinformatics.uconn.edu/single-cell-rna-sequencing-cell-ranger-2/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980A30-5248-468E-9F3C-E3FC6C9956B6}"/>
              </a:ext>
            </a:extLst>
          </p:cNvPr>
          <p:cNvSpPr/>
          <p:nvPr/>
        </p:nvSpPr>
        <p:spPr>
          <a:xfrm>
            <a:off x="1577512" y="3730928"/>
            <a:ext cx="4141057" cy="214765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02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66A1BA-1496-4F77-A2FC-EE8BA62D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Wet lab prep for </a:t>
            </a:r>
            <a:r>
              <a:rPr lang="en-US" dirty="0" err="1"/>
              <a:t>scRNA</a:t>
            </a:r>
            <a:r>
              <a:rPr lang="en-US" dirty="0"/>
              <a:t> sequencing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2AC9C-C925-42E6-9FE7-A3A6607921F4}"/>
              </a:ext>
            </a:extLst>
          </p:cNvPr>
          <p:cNvSpPr txBox="1"/>
          <p:nvPr/>
        </p:nvSpPr>
        <p:spPr>
          <a:xfrm>
            <a:off x="0" y="6488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https://dnacore.missouri.edu/10xgenomics.html</a:t>
            </a:r>
          </a:p>
        </p:txBody>
      </p:sp>
    </p:spTree>
    <p:extLst>
      <p:ext uri="{BB962C8B-B14F-4D97-AF65-F5344CB8AC3E}">
        <p14:creationId xmlns:p14="http://schemas.microsoft.com/office/powerpoint/2010/main" val="411331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2589</TotalTime>
  <Words>1173</Words>
  <Application>Microsoft Office PowerPoint</Application>
  <PresentationFormat>Widescreen</PresentationFormat>
  <Paragraphs>271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Office Theme</vt:lpstr>
      <vt:lpstr>Bioinformatics Bootcamp</vt:lpstr>
      <vt:lpstr>scRNA-Seq Upstream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Wet lab prep for scRNA sequencing</vt:lpstr>
      <vt:lpstr>Wet lab prep for scRNA sequencing</vt:lpstr>
      <vt:lpstr>Wet lab prep for scRNA sequencing</vt:lpstr>
      <vt:lpstr>Wet lab prep for scRNA sequencing</vt:lpstr>
      <vt:lpstr>Wet lab prep for scRNA Sequencing</vt:lpstr>
      <vt:lpstr>Wet lab prep for scRNA Sequencing</vt:lpstr>
      <vt:lpstr>Wet lab prep for scRNA Sequencing</vt:lpstr>
      <vt:lpstr>Wet lab prep for scRNA Sequencing</vt:lpstr>
      <vt:lpstr>Wet lab prep for scRNA Sequencing</vt:lpstr>
      <vt:lpstr>Wet lab prep for scRNA Sequencing</vt:lpstr>
      <vt:lpstr>PowerPoint Presentation</vt:lpstr>
      <vt:lpstr>Wet lab prep for scRNA Sequencing</vt:lpstr>
      <vt:lpstr>PowerPoint Presentation</vt:lpstr>
      <vt:lpstr>PowerPoint Presentation</vt:lpstr>
      <vt:lpstr>PowerPoint Presentation</vt:lpstr>
      <vt:lpstr>PowerPoint Presentation</vt:lpstr>
      <vt:lpstr>Wet lab prep for scRNA Sequencing</vt:lpstr>
      <vt:lpstr>Cell Ranger</vt:lpstr>
      <vt:lpstr>Cell Ranger</vt:lpstr>
      <vt:lpstr>PowerPoint Presentation</vt:lpstr>
      <vt:lpstr>RNA-Sequencing steps</vt:lpstr>
      <vt:lpstr>PowerPoint Presentation</vt:lpstr>
      <vt:lpstr>PowerPoint Presentation</vt:lpstr>
      <vt:lpstr>The sparsity challenge</vt:lpstr>
      <vt:lpstr>PowerPoint Presentation</vt:lpstr>
      <vt:lpstr>PowerPoint Presentation</vt:lpstr>
      <vt:lpstr>The Challenge of Sparsity</vt:lpstr>
      <vt:lpstr>The Challenge of Sparsity</vt:lpstr>
      <vt:lpstr>The Challenge of Sparsity</vt:lpstr>
      <vt:lpstr>The Challenge of Sparsity</vt:lpstr>
      <vt:lpstr>The Challenge of Sparsity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handle Zero-Inflation?</vt:lpstr>
      <vt:lpstr>How to handle Zero-Inflation?</vt:lpstr>
      <vt:lpstr>PowerPoint Presentation</vt:lpstr>
      <vt:lpstr>Imputation with MAGIC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#1</dc:title>
  <dc:creator>Henry Miller</dc:creator>
  <cp:lastModifiedBy>Henry Miller</cp:lastModifiedBy>
  <cp:revision>65</cp:revision>
  <dcterms:created xsi:type="dcterms:W3CDTF">2021-01-04T23:26:15Z</dcterms:created>
  <dcterms:modified xsi:type="dcterms:W3CDTF">2021-02-16T22:51:40Z</dcterms:modified>
</cp:coreProperties>
</file>