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8" r:id="rId2"/>
    <p:sldId id="534" r:id="rId3"/>
    <p:sldId id="593" r:id="rId4"/>
    <p:sldId id="594" r:id="rId5"/>
    <p:sldId id="595" r:id="rId6"/>
    <p:sldId id="259" r:id="rId7"/>
    <p:sldId id="620" r:id="rId8"/>
    <p:sldId id="621" r:id="rId9"/>
    <p:sldId id="622" r:id="rId10"/>
    <p:sldId id="600" r:id="rId11"/>
    <p:sldId id="623" r:id="rId12"/>
    <p:sldId id="602" r:id="rId13"/>
    <p:sldId id="603" r:id="rId14"/>
    <p:sldId id="601" r:id="rId15"/>
    <p:sldId id="605" r:id="rId16"/>
    <p:sldId id="604" r:id="rId17"/>
    <p:sldId id="606" r:id="rId18"/>
    <p:sldId id="624" r:id="rId19"/>
    <p:sldId id="611" r:id="rId20"/>
    <p:sldId id="612" r:id="rId21"/>
    <p:sldId id="613" r:id="rId22"/>
    <p:sldId id="614" r:id="rId23"/>
    <p:sldId id="615" r:id="rId24"/>
    <p:sldId id="616" r:id="rId25"/>
    <p:sldId id="617" r:id="rId26"/>
    <p:sldId id="618" r:id="rId27"/>
    <p:sldId id="625" r:id="rId28"/>
    <p:sldId id="596" r:id="rId29"/>
    <p:sldId id="597" r:id="rId30"/>
    <p:sldId id="545" r:id="rId31"/>
    <p:sldId id="627" r:id="rId32"/>
    <p:sldId id="628" r:id="rId33"/>
    <p:sldId id="626" r:id="rId34"/>
    <p:sldId id="629" r:id="rId35"/>
    <p:sldId id="631" r:id="rId36"/>
    <p:sldId id="633" r:id="rId37"/>
    <p:sldId id="630" r:id="rId38"/>
    <p:sldId id="632" r:id="rId39"/>
    <p:sldId id="634" r:id="rId40"/>
    <p:sldId id="636" r:id="rId41"/>
    <p:sldId id="635" r:id="rId42"/>
    <p:sldId id="638" r:id="rId43"/>
    <p:sldId id="637" r:id="rId44"/>
    <p:sldId id="640" r:id="rId45"/>
    <p:sldId id="639" r:id="rId46"/>
    <p:sldId id="643" r:id="rId47"/>
    <p:sldId id="641" r:id="rId48"/>
    <p:sldId id="642" r:id="rId49"/>
    <p:sldId id="644" r:id="rId50"/>
    <p:sldId id="645" r:id="rId51"/>
    <p:sldId id="649" r:id="rId52"/>
    <p:sldId id="647" r:id="rId53"/>
    <p:sldId id="648" r:id="rId54"/>
    <p:sldId id="646" r:id="rId55"/>
    <p:sldId id="651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B006F-7DF7-45BF-A561-447E5B4094F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44072-F5F6-48E1-A2BC-B9ABC71E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72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44072-F5F6-48E1-A2BC-B9ABC71E01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18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44072-F5F6-48E1-A2BC-B9ABC71E014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5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1A22-C498-43B6-BF45-19E2057DF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BFB61-45F4-4EF7-9DC0-2ED2DE912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56C90-7639-4287-A5A6-E10AA68B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D2F8D-3932-4B49-A3FA-8B831B7A9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A4A07-6EEF-4A6D-84A3-5F894016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0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A03D4-F2BA-4959-A949-75EA3E7F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483BA-23BC-4B18-8B5B-A50607612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40AAA-1F5E-4EF1-B4B6-459427215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D4636-2E5C-40FF-8BD7-6339C110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EDB76-CD22-4757-B11B-2C01131D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2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BF79A-6755-403D-A50F-2F4A63D71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E23CF-895C-452D-8ADC-EC800CD08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F4FEB-62B8-45AE-B1A3-0C3D37D0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F81A0-5C3F-4F28-B125-5F2B55C99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3D248-F00B-409B-BCDE-AC379942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3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93D94-7357-478E-BF92-104C7AFAB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01FB9-9619-4ECE-B6BA-2C7FDF791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7B020-3D17-4EFD-93CB-B7D7065D4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04C89-9A12-4E24-B63C-129DF948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61F6E-6479-4C38-86B9-3315AA6E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4EC618-F318-46D2-8FC0-36E81A0B48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40608"/>
          <a:stretch/>
        </p:blipFill>
        <p:spPr>
          <a:xfrm>
            <a:off x="10786364" y="6193240"/>
            <a:ext cx="1405636" cy="6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3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655B-E398-4F93-A29D-1FBF599F5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BE6D3-0CF4-4A80-BA38-16D8E77AD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14B2D-BB6D-4122-BC2F-F11A5B32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47058-0A74-4C23-AA74-08E64680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D93D1-2E65-4347-8518-8B6DD86A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DF39C3-4AB1-4F0F-AA89-C53DCCF00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40608"/>
          <a:stretch/>
        </p:blipFill>
        <p:spPr>
          <a:xfrm>
            <a:off x="10786364" y="6193240"/>
            <a:ext cx="1405636" cy="6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9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AC71-B6E2-4358-AF77-C31C831A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43890-C937-4D50-8C65-04A2F2F79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DA16B-0B5E-472A-98D5-A6909B25D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84075-F03D-43CC-9073-84B17FEF3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8BB31-A2F7-45BE-B5C0-A2D6BC17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77494-6ED7-4451-96F2-E1AAB382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D10C34-735B-48B6-8170-A0A1499494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40608"/>
          <a:stretch/>
        </p:blipFill>
        <p:spPr>
          <a:xfrm>
            <a:off x="10786364" y="6193240"/>
            <a:ext cx="1405636" cy="6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7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01328-AC6A-46AC-B378-9C93F9BF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BC575-47B3-407F-9C64-A8161FF9B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57A88-6AE7-441B-B9E0-D3CCFF5C2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EACE3-D7F5-4B1C-82EB-7C2D5A493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B23F5-8232-4560-B511-4214BB90C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9A65F6-E3B8-4364-A321-54EEEA67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D95495-A854-4BF2-89DC-5AE57EF7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2C3FA-553A-4B79-A1E9-243740DE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0B63FE-E259-4519-926E-6FE1C49225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40608"/>
          <a:stretch/>
        </p:blipFill>
        <p:spPr>
          <a:xfrm>
            <a:off x="10786364" y="6193240"/>
            <a:ext cx="1405636" cy="6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3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C4B5-A171-41BE-85DF-C79E95AE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9AAA9-20DC-4E00-B2E1-3C4C99A53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5CBA0-6E90-4533-8FA8-61AE8ACEA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CB744-D037-4715-AFBD-7E45F3E7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88E7E8-CAF3-4B90-8DA6-6227B0C80F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40608"/>
          <a:stretch/>
        </p:blipFill>
        <p:spPr>
          <a:xfrm>
            <a:off x="10786364" y="6193240"/>
            <a:ext cx="1405636" cy="6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8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21D8D-DD41-4DE1-B2A0-E2B83451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576FB-1EB0-4AE4-8676-A5E078189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66DCE-E96F-4D2E-BAD8-9BBF82FC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F47F6-9272-4FC1-BDFC-0E7B7C7E2A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40608"/>
          <a:stretch/>
        </p:blipFill>
        <p:spPr>
          <a:xfrm>
            <a:off x="10786364" y="6193240"/>
            <a:ext cx="1405636" cy="6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5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2206-1AA3-491A-94EF-F9E7822C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67D09-717B-484C-8CD4-52EBD3475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1E043-7D1E-42B6-A0B6-D549E1A54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680EE-E7B8-471C-987A-1A03BAC19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7017F-3640-41B2-92F1-DFEC4123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51098-4AD1-44F1-8C2E-D7635B46E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F8AC5E-44C1-4F0F-A905-F3383E8C6A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40608"/>
          <a:stretch/>
        </p:blipFill>
        <p:spPr>
          <a:xfrm>
            <a:off x="10786364" y="6193240"/>
            <a:ext cx="1405636" cy="6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0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2108-5169-4A76-8A3A-477898D89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E84753-3B40-4EB5-93E3-051F75AF1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E8FFC-C0A3-4937-85B8-7D73490FE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7E859-49BC-437F-A2EF-A9A365BD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73EE5-550E-4C33-95D1-021D9108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31316-F0F7-48DA-866C-22BC320A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B19934-A173-4157-B312-EB8876CE51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40608"/>
          <a:stretch/>
        </p:blipFill>
        <p:spPr>
          <a:xfrm>
            <a:off x="10786364" y="6193240"/>
            <a:ext cx="1405636" cy="6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3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9F70F6-49AD-4522-95BC-1D203B4B4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86E7E-A7B8-4CAC-AA00-CC22342BE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B9EAA-F6B2-490E-86B2-AA6D08E58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4E82D-42D9-40D2-AD8D-DAD6FB327F1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EFC9B-AC5F-4A23-9A45-0A6BCE2AE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F60ED-0E32-4937-8515-68749AB1E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4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3991-1E2B-475A-B4C4-BCF0D3DFC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3149"/>
            <a:ext cx="9144000" cy="2387600"/>
          </a:xfrm>
        </p:spPr>
        <p:txBody>
          <a:bodyPr/>
          <a:lstStyle/>
          <a:p>
            <a:r>
              <a:rPr lang="en-US" dirty="0"/>
              <a:t>Bioinformatics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BADC7-8173-4145-86A4-B323069B1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2823"/>
            <a:ext cx="9144000" cy="2278645"/>
          </a:xfrm>
        </p:spPr>
        <p:txBody>
          <a:bodyPr>
            <a:normAutofit/>
          </a:bodyPr>
          <a:lstStyle/>
          <a:p>
            <a:r>
              <a:rPr lang="en-US" b="1" dirty="0"/>
              <a:t>Special Topic Workshop: “Single Cell RNA-Seq Analysis”</a:t>
            </a:r>
          </a:p>
          <a:p>
            <a:endParaRPr lang="en-US" dirty="0"/>
          </a:p>
          <a:p>
            <a:r>
              <a:rPr lang="en-US" dirty="0"/>
              <a:t>Module 3: Uncovering dataset structure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9D4CF1-4569-4335-95C9-EAFECBAFD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08"/>
          <a:stretch/>
        </p:blipFill>
        <p:spPr>
          <a:xfrm>
            <a:off x="3547363" y="503312"/>
            <a:ext cx="5097273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7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FC40BE-59F7-4C54-A055-86172015B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99" t="11390"/>
          <a:stretch/>
        </p:blipFill>
        <p:spPr>
          <a:xfrm>
            <a:off x="6178857" y="487203"/>
            <a:ext cx="5105849" cy="5705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E968B2-DC35-4334-8147-D9D7A69D1249}"/>
              </a:ext>
            </a:extLst>
          </p:cNvPr>
          <p:cNvSpPr txBox="1"/>
          <p:nvPr/>
        </p:nvSpPr>
        <p:spPr>
          <a:xfrm>
            <a:off x="0" y="6611779"/>
            <a:ext cx="78295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https://www.slideshare.net/insideHPC/singlecell-sequencing-for-drug-discovery-applications-and-challenges?from_action=save</a:t>
            </a:r>
          </a:p>
        </p:txBody>
      </p:sp>
    </p:spTree>
    <p:extLst>
      <p:ext uri="{BB962C8B-B14F-4D97-AF65-F5344CB8AC3E}">
        <p14:creationId xmlns:p14="http://schemas.microsoft.com/office/powerpoint/2010/main" val="2736539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FC40BE-59F7-4C54-A055-86172015B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90"/>
          <a:stretch/>
        </p:blipFill>
        <p:spPr>
          <a:xfrm>
            <a:off x="907293" y="487203"/>
            <a:ext cx="10377414" cy="5705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E968B2-DC35-4334-8147-D9D7A69D1249}"/>
              </a:ext>
            </a:extLst>
          </p:cNvPr>
          <p:cNvSpPr txBox="1"/>
          <p:nvPr/>
        </p:nvSpPr>
        <p:spPr>
          <a:xfrm>
            <a:off x="0" y="6611779"/>
            <a:ext cx="78295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https://www.slideshare.net/insideHPC/singlecell-sequencing-for-drug-discovery-applications-and-challenges?from_action=save</a:t>
            </a:r>
          </a:p>
        </p:txBody>
      </p:sp>
    </p:spTree>
    <p:extLst>
      <p:ext uri="{BB962C8B-B14F-4D97-AF65-F5344CB8AC3E}">
        <p14:creationId xmlns:p14="http://schemas.microsoft.com/office/powerpoint/2010/main" val="91164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70F0-6B2B-4847-BE67-F5041C67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handle Zero-Inflation?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8DB87-9CE6-446F-A472-E362CFD364FE}"/>
              </a:ext>
            </a:extLst>
          </p:cNvPr>
          <p:cNvSpPr txBox="1"/>
          <p:nvPr/>
        </p:nvSpPr>
        <p:spPr>
          <a:xfrm>
            <a:off x="838200" y="2657475"/>
            <a:ext cx="111851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/>
              <a:t>Use a statistical framework which is robust against zero inflation</a:t>
            </a:r>
          </a:p>
          <a:p>
            <a:pPr marL="342900" indent="-342900">
              <a:buAutoNum type="arabicPeriod"/>
            </a:pPr>
            <a:r>
              <a:rPr lang="en-US" sz="3200" dirty="0"/>
              <a:t>Impute missing UMI count values</a:t>
            </a:r>
          </a:p>
        </p:txBody>
      </p:sp>
    </p:spTree>
    <p:extLst>
      <p:ext uri="{BB962C8B-B14F-4D97-AF65-F5344CB8AC3E}">
        <p14:creationId xmlns:p14="http://schemas.microsoft.com/office/powerpoint/2010/main" val="3341093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70F0-6B2B-4847-BE67-F5041C67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handle Zero-Inflation?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8DB87-9CE6-446F-A472-E362CFD364FE}"/>
              </a:ext>
            </a:extLst>
          </p:cNvPr>
          <p:cNvSpPr txBox="1"/>
          <p:nvPr/>
        </p:nvSpPr>
        <p:spPr>
          <a:xfrm>
            <a:off x="838200" y="2657475"/>
            <a:ext cx="114505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b="1" dirty="0"/>
              <a:t>Use a statistical framework which is robust against zero inflation</a:t>
            </a:r>
          </a:p>
          <a:p>
            <a:pPr marL="342900" indent="-342900">
              <a:buAutoNum type="arabicPeriod"/>
            </a:pPr>
            <a:r>
              <a:rPr lang="en-US" sz="3200" dirty="0"/>
              <a:t>Impute missing UMI count values</a:t>
            </a:r>
          </a:p>
        </p:txBody>
      </p:sp>
    </p:spTree>
    <p:extLst>
      <p:ext uri="{BB962C8B-B14F-4D97-AF65-F5344CB8AC3E}">
        <p14:creationId xmlns:p14="http://schemas.microsoft.com/office/powerpoint/2010/main" val="1135609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3504-07F1-455B-B941-B32F61E9C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Seurat pipeline for mitigating Zero-inflation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5AD1B1-6419-4B4A-82D8-A1224D268943}"/>
              </a:ext>
            </a:extLst>
          </p:cNvPr>
          <p:cNvGrpSpPr/>
          <p:nvPr/>
        </p:nvGrpSpPr>
        <p:grpSpPr>
          <a:xfrm>
            <a:off x="228599" y="1918293"/>
            <a:ext cx="11734801" cy="2078507"/>
            <a:chOff x="76199" y="1083792"/>
            <a:chExt cx="11867355" cy="19186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327DE4F-2A6B-43E8-8AF3-6CAD8D94F52D}"/>
                </a:ext>
              </a:extLst>
            </p:cNvPr>
            <p:cNvSpPr/>
            <p:nvPr/>
          </p:nvSpPr>
          <p:spPr>
            <a:xfrm>
              <a:off x="1786455" y="1205451"/>
              <a:ext cx="620388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QC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D34B9FA7-B19B-4246-8828-679252094DFD}"/>
                </a:ext>
              </a:extLst>
            </p:cNvPr>
            <p:cNvSpPr/>
            <p:nvPr/>
          </p:nvSpPr>
          <p:spPr>
            <a:xfrm>
              <a:off x="2588350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C5C27-7B6D-48D9-A9CE-D90605E91E10}"/>
                </a:ext>
              </a:extLst>
            </p:cNvPr>
            <p:cNvSpPr/>
            <p:nvPr/>
          </p:nvSpPr>
          <p:spPr>
            <a:xfrm>
              <a:off x="3087183" y="1083792"/>
              <a:ext cx="116988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Normalize &amp; Scale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D63F401-23F4-4E12-95DD-929A85634DE0}"/>
                </a:ext>
              </a:extLst>
            </p:cNvPr>
            <p:cNvSpPr/>
            <p:nvPr/>
          </p:nvSpPr>
          <p:spPr>
            <a:xfrm>
              <a:off x="7236476" y="1083792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61AF4656-9299-4414-A733-82126087D6D9}"/>
                </a:ext>
              </a:extLst>
            </p:cNvPr>
            <p:cNvSpPr/>
            <p:nvPr/>
          </p:nvSpPr>
          <p:spPr>
            <a:xfrm>
              <a:off x="673436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DFEE6D-76AD-4845-8150-46AA0797C229}"/>
                </a:ext>
              </a:extLst>
            </p:cNvPr>
            <p:cNvSpPr/>
            <p:nvPr/>
          </p:nvSpPr>
          <p:spPr>
            <a:xfrm>
              <a:off x="9534663" y="1083793"/>
              <a:ext cx="2408891" cy="1917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Advanced</a:t>
              </a:r>
              <a:r>
                <a:rPr lang="en-US" sz="16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Marker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Type Identification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Sub-clustering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Trajectories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Cycle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DGE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E1D42029-2A1E-49F0-8065-76D904027C7C}"/>
                </a:ext>
              </a:extLst>
            </p:cNvPr>
            <p:cNvSpPr/>
            <p:nvPr/>
          </p:nvSpPr>
          <p:spPr>
            <a:xfrm>
              <a:off x="443110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947EF78-88DE-411A-A64A-363A0F4DEFEB}"/>
                </a:ext>
              </a:extLst>
            </p:cNvPr>
            <p:cNvSpPr/>
            <p:nvPr/>
          </p:nvSpPr>
          <p:spPr>
            <a:xfrm>
              <a:off x="4933757" y="1083792"/>
              <a:ext cx="161909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PCA &amp; Nearest Neighbor Graph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C3B1A114-33AB-476E-84EA-06ACCF748E43}"/>
                </a:ext>
              </a:extLst>
            </p:cNvPr>
            <p:cNvSpPr/>
            <p:nvPr/>
          </p:nvSpPr>
          <p:spPr>
            <a:xfrm>
              <a:off x="9032761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8A9FEA-5856-4443-B11A-5A5A23FAE474}"/>
                </a:ext>
              </a:extLst>
            </p:cNvPr>
            <p:cNvSpPr/>
            <p:nvPr/>
          </p:nvSpPr>
          <p:spPr>
            <a:xfrm>
              <a:off x="7243441" y="2198707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Low Dimensional Embedding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031FDCBF-27A4-41F5-AF93-424E28509573}"/>
                </a:ext>
              </a:extLst>
            </p:cNvPr>
            <p:cNvSpPr/>
            <p:nvPr/>
          </p:nvSpPr>
          <p:spPr>
            <a:xfrm rot="2700000">
              <a:off x="6749787" y="2108098"/>
              <a:ext cx="318934" cy="18013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0D898FD8-E9F8-48CD-BC2E-7AF5FD2432B2}"/>
                </a:ext>
              </a:extLst>
            </p:cNvPr>
            <p:cNvSpPr/>
            <p:nvPr/>
          </p:nvSpPr>
          <p:spPr>
            <a:xfrm>
              <a:off x="9032761" y="2506881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69CC4E-6F8B-40D0-AD4D-2311221BA964}"/>
                </a:ext>
              </a:extLst>
            </p:cNvPr>
            <p:cNvSpPr/>
            <p:nvPr/>
          </p:nvSpPr>
          <p:spPr>
            <a:xfrm>
              <a:off x="76199" y="1205450"/>
              <a:ext cx="1034591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Load Data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175EDCA-AEFF-4F18-B354-13C95DB8233B}"/>
                </a:ext>
              </a:extLst>
            </p:cNvPr>
            <p:cNvSpPr/>
            <p:nvPr/>
          </p:nvSpPr>
          <p:spPr>
            <a:xfrm>
              <a:off x="1299773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104977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3504-07F1-455B-B941-B32F61E9C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Seurat pipeline for mitigating Zero-inflation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5AD1B1-6419-4B4A-82D8-A1224D268943}"/>
              </a:ext>
            </a:extLst>
          </p:cNvPr>
          <p:cNvGrpSpPr/>
          <p:nvPr/>
        </p:nvGrpSpPr>
        <p:grpSpPr>
          <a:xfrm>
            <a:off x="228599" y="1918293"/>
            <a:ext cx="11734801" cy="2078507"/>
            <a:chOff x="76199" y="1083792"/>
            <a:chExt cx="11867355" cy="19186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327DE4F-2A6B-43E8-8AF3-6CAD8D94F52D}"/>
                </a:ext>
              </a:extLst>
            </p:cNvPr>
            <p:cNvSpPr/>
            <p:nvPr/>
          </p:nvSpPr>
          <p:spPr>
            <a:xfrm>
              <a:off x="1786455" y="1205451"/>
              <a:ext cx="620388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QC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D34B9FA7-B19B-4246-8828-679252094DFD}"/>
                </a:ext>
              </a:extLst>
            </p:cNvPr>
            <p:cNvSpPr/>
            <p:nvPr/>
          </p:nvSpPr>
          <p:spPr>
            <a:xfrm>
              <a:off x="2588350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C5C27-7B6D-48D9-A9CE-D90605E91E10}"/>
                </a:ext>
              </a:extLst>
            </p:cNvPr>
            <p:cNvSpPr/>
            <p:nvPr/>
          </p:nvSpPr>
          <p:spPr>
            <a:xfrm>
              <a:off x="3087183" y="1083792"/>
              <a:ext cx="116988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Normalize &amp; Scale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D63F401-23F4-4E12-95DD-929A85634DE0}"/>
                </a:ext>
              </a:extLst>
            </p:cNvPr>
            <p:cNvSpPr/>
            <p:nvPr/>
          </p:nvSpPr>
          <p:spPr>
            <a:xfrm>
              <a:off x="7236476" y="1083792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61AF4656-9299-4414-A733-82126087D6D9}"/>
                </a:ext>
              </a:extLst>
            </p:cNvPr>
            <p:cNvSpPr/>
            <p:nvPr/>
          </p:nvSpPr>
          <p:spPr>
            <a:xfrm>
              <a:off x="673436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DFEE6D-76AD-4845-8150-46AA0797C229}"/>
                </a:ext>
              </a:extLst>
            </p:cNvPr>
            <p:cNvSpPr/>
            <p:nvPr/>
          </p:nvSpPr>
          <p:spPr>
            <a:xfrm>
              <a:off x="9534663" y="1083793"/>
              <a:ext cx="2408891" cy="1917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Advanced</a:t>
              </a:r>
              <a:r>
                <a:rPr lang="en-US" sz="16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Marker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Type Identification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Sub-clustering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Trajectories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Cycle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DGE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E1D42029-2A1E-49F0-8065-76D904027C7C}"/>
                </a:ext>
              </a:extLst>
            </p:cNvPr>
            <p:cNvSpPr/>
            <p:nvPr/>
          </p:nvSpPr>
          <p:spPr>
            <a:xfrm>
              <a:off x="443110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947EF78-88DE-411A-A64A-363A0F4DEFEB}"/>
                </a:ext>
              </a:extLst>
            </p:cNvPr>
            <p:cNvSpPr/>
            <p:nvPr/>
          </p:nvSpPr>
          <p:spPr>
            <a:xfrm>
              <a:off x="4933757" y="1083792"/>
              <a:ext cx="161909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PCA &amp; Nearest Neighbor Graph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C3B1A114-33AB-476E-84EA-06ACCF748E43}"/>
                </a:ext>
              </a:extLst>
            </p:cNvPr>
            <p:cNvSpPr/>
            <p:nvPr/>
          </p:nvSpPr>
          <p:spPr>
            <a:xfrm>
              <a:off x="9032761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8A9FEA-5856-4443-B11A-5A5A23FAE474}"/>
                </a:ext>
              </a:extLst>
            </p:cNvPr>
            <p:cNvSpPr/>
            <p:nvPr/>
          </p:nvSpPr>
          <p:spPr>
            <a:xfrm>
              <a:off x="7243441" y="2198707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Low Dimensional Embedding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031FDCBF-27A4-41F5-AF93-424E28509573}"/>
                </a:ext>
              </a:extLst>
            </p:cNvPr>
            <p:cNvSpPr/>
            <p:nvPr/>
          </p:nvSpPr>
          <p:spPr>
            <a:xfrm rot="2700000">
              <a:off x="6749787" y="2108098"/>
              <a:ext cx="318934" cy="18013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0D898FD8-E9F8-48CD-BC2E-7AF5FD2432B2}"/>
                </a:ext>
              </a:extLst>
            </p:cNvPr>
            <p:cNvSpPr/>
            <p:nvPr/>
          </p:nvSpPr>
          <p:spPr>
            <a:xfrm>
              <a:off x="9032761" y="2506881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69CC4E-6F8B-40D0-AD4D-2311221BA964}"/>
                </a:ext>
              </a:extLst>
            </p:cNvPr>
            <p:cNvSpPr/>
            <p:nvPr/>
          </p:nvSpPr>
          <p:spPr>
            <a:xfrm>
              <a:off x="76199" y="1205450"/>
              <a:ext cx="1034591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Load Data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175EDCA-AEFF-4F18-B354-13C95DB8233B}"/>
                </a:ext>
              </a:extLst>
            </p:cNvPr>
            <p:cNvSpPr/>
            <p:nvPr/>
          </p:nvSpPr>
          <p:spPr>
            <a:xfrm>
              <a:off x="1299773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143990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3504-07F1-455B-B941-B32F61E9C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Seurat pipeline for mitigating Zero-inflation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5AD1B1-6419-4B4A-82D8-A1224D268943}"/>
              </a:ext>
            </a:extLst>
          </p:cNvPr>
          <p:cNvGrpSpPr/>
          <p:nvPr/>
        </p:nvGrpSpPr>
        <p:grpSpPr>
          <a:xfrm>
            <a:off x="228599" y="1918293"/>
            <a:ext cx="11734801" cy="2078507"/>
            <a:chOff x="76199" y="1083792"/>
            <a:chExt cx="11867355" cy="19186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327DE4F-2A6B-43E8-8AF3-6CAD8D94F52D}"/>
                </a:ext>
              </a:extLst>
            </p:cNvPr>
            <p:cNvSpPr/>
            <p:nvPr/>
          </p:nvSpPr>
          <p:spPr>
            <a:xfrm>
              <a:off x="1786455" y="1205451"/>
              <a:ext cx="620388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QC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D34B9FA7-B19B-4246-8828-679252094DFD}"/>
                </a:ext>
              </a:extLst>
            </p:cNvPr>
            <p:cNvSpPr/>
            <p:nvPr/>
          </p:nvSpPr>
          <p:spPr>
            <a:xfrm>
              <a:off x="2588350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C5C27-7B6D-48D9-A9CE-D90605E91E10}"/>
                </a:ext>
              </a:extLst>
            </p:cNvPr>
            <p:cNvSpPr/>
            <p:nvPr/>
          </p:nvSpPr>
          <p:spPr>
            <a:xfrm>
              <a:off x="3087183" y="1083792"/>
              <a:ext cx="116988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Normalize &amp; Scale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D63F401-23F4-4E12-95DD-929A85634DE0}"/>
                </a:ext>
              </a:extLst>
            </p:cNvPr>
            <p:cNvSpPr/>
            <p:nvPr/>
          </p:nvSpPr>
          <p:spPr>
            <a:xfrm>
              <a:off x="7236476" y="1083792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61AF4656-9299-4414-A733-82126087D6D9}"/>
                </a:ext>
              </a:extLst>
            </p:cNvPr>
            <p:cNvSpPr/>
            <p:nvPr/>
          </p:nvSpPr>
          <p:spPr>
            <a:xfrm>
              <a:off x="673436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DFEE6D-76AD-4845-8150-46AA0797C229}"/>
                </a:ext>
              </a:extLst>
            </p:cNvPr>
            <p:cNvSpPr/>
            <p:nvPr/>
          </p:nvSpPr>
          <p:spPr>
            <a:xfrm>
              <a:off x="9534663" y="1083793"/>
              <a:ext cx="2408891" cy="1917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Advanced</a:t>
              </a:r>
              <a:r>
                <a:rPr lang="en-US" sz="16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Marker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Type Identification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Sub-clustering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Trajectories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Cycle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DGE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E1D42029-2A1E-49F0-8065-76D904027C7C}"/>
                </a:ext>
              </a:extLst>
            </p:cNvPr>
            <p:cNvSpPr/>
            <p:nvPr/>
          </p:nvSpPr>
          <p:spPr>
            <a:xfrm>
              <a:off x="443110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947EF78-88DE-411A-A64A-363A0F4DEFEB}"/>
                </a:ext>
              </a:extLst>
            </p:cNvPr>
            <p:cNvSpPr/>
            <p:nvPr/>
          </p:nvSpPr>
          <p:spPr>
            <a:xfrm>
              <a:off x="4933757" y="1083792"/>
              <a:ext cx="161909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PCA &amp; Nearest Neighbor Graph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C3B1A114-33AB-476E-84EA-06ACCF748E43}"/>
                </a:ext>
              </a:extLst>
            </p:cNvPr>
            <p:cNvSpPr/>
            <p:nvPr/>
          </p:nvSpPr>
          <p:spPr>
            <a:xfrm>
              <a:off x="9032761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8A9FEA-5856-4443-B11A-5A5A23FAE474}"/>
                </a:ext>
              </a:extLst>
            </p:cNvPr>
            <p:cNvSpPr/>
            <p:nvPr/>
          </p:nvSpPr>
          <p:spPr>
            <a:xfrm>
              <a:off x="7243441" y="2198707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Low Dimensional Embedding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031FDCBF-27A4-41F5-AF93-424E28509573}"/>
                </a:ext>
              </a:extLst>
            </p:cNvPr>
            <p:cNvSpPr/>
            <p:nvPr/>
          </p:nvSpPr>
          <p:spPr>
            <a:xfrm rot="2700000">
              <a:off x="6749787" y="2108098"/>
              <a:ext cx="318934" cy="18013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0D898FD8-E9F8-48CD-BC2E-7AF5FD2432B2}"/>
                </a:ext>
              </a:extLst>
            </p:cNvPr>
            <p:cNvSpPr/>
            <p:nvPr/>
          </p:nvSpPr>
          <p:spPr>
            <a:xfrm>
              <a:off x="9032761" y="2506881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69CC4E-6F8B-40D0-AD4D-2311221BA964}"/>
                </a:ext>
              </a:extLst>
            </p:cNvPr>
            <p:cNvSpPr/>
            <p:nvPr/>
          </p:nvSpPr>
          <p:spPr>
            <a:xfrm>
              <a:off x="76199" y="1205450"/>
              <a:ext cx="1034591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Load Data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175EDCA-AEFF-4F18-B354-13C95DB8233B}"/>
                </a:ext>
              </a:extLst>
            </p:cNvPr>
            <p:cNvSpPr/>
            <p:nvPr/>
          </p:nvSpPr>
          <p:spPr>
            <a:xfrm>
              <a:off x="1299773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BC02C87-C613-4132-B341-A40E67D83252}"/>
              </a:ext>
            </a:extLst>
          </p:cNvPr>
          <p:cNvSpPr/>
          <p:nvPr/>
        </p:nvSpPr>
        <p:spPr>
          <a:xfrm>
            <a:off x="1843347" y="5336586"/>
            <a:ext cx="306545" cy="20076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13A6AD-046D-485F-B7ED-69C8F104536F}"/>
              </a:ext>
            </a:extLst>
          </p:cNvPr>
          <p:cNvSpPr/>
          <p:nvPr/>
        </p:nvSpPr>
        <p:spPr>
          <a:xfrm>
            <a:off x="2336608" y="5001619"/>
            <a:ext cx="1156820" cy="8706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Log2(x+1) transform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11351CF-3305-46B4-9834-BFC0C9E2606A}"/>
              </a:ext>
            </a:extLst>
          </p:cNvPr>
          <p:cNvSpPr/>
          <p:nvPr/>
        </p:nvSpPr>
        <p:spPr>
          <a:xfrm>
            <a:off x="3665516" y="5336586"/>
            <a:ext cx="306545" cy="20076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AECF66-0DF7-4594-B2D7-93D5F6B99CCF}"/>
              </a:ext>
            </a:extLst>
          </p:cNvPr>
          <p:cNvSpPr/>
          <p:nvPr/>
        </p:nvSpPr>
        <p:spPr>
          <a:xfrm>
            <a:off x="4162557" y="5001619"/>
            <a:ext cx="1601012" cy="8706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Find Variable Features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4385D7-3805-4C97-9BDD-FF94F90AF432}"/>
              </a:ext>
            </a:extLst>
          </p:cNvPr>
          <p:cNvSpPr/>
          <p:nvPr/>
        </p:nvSpPr>
        <p:spPr>
          <a:xfrm>
            <a:off x="498080" y="5001619"/>
            <a:ext cx="1156820" cy="8706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Filter low quality cells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F49737D-8EA7-4D67-A92F-7D2A436583F2}"/>
              </a:ext>
            </a:extLst>
          </p:cNvPr>
          <p:cNvSpPr/>
          <p:nvPr/>
        </p:nvSpPr>
        <p:spPr>
          <a:xfrm>
            <a:off x="5954065" y="5336586"/>
            <a:ext cx="306545" cy="20076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3838F1-8B0C-4E53-B244-8B73E98CB6A7}"/>
              </a:ext>
            </a:extLst>
          </p:cNvPr>
          <p:cNvSpPr/>
          <p:nvPr/>
        </p:nvSpPr>
        <p:spPr>
          <a:xfrm>
            <a:off x="6451106" y="5001619"/>
            <a:ext cx="1601012" cy="8706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Center and scale variable features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1258E1B-2229-46DF-9868-132057A777A0}"/>
              </a:ext>
            </a:extLst>
          </p:cNvPr>
          <p:cNvSpPr/>
          <p:nvPr/>
        </p:nvSpPr>
        <p:spPr>
          <a:xfrm>
            <a:off x="8242614" y="5336586"/>
            <a:ext cx="306545" cy="20076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32E3FD-1546-4859-80CE-C630EE93C85F}"/>
              </a:ext>
            </a:extLst>
          </p:cNvPr>
          <p:cNvSpPr/>
          <p:nvPr/>
        </p:nvSpPr>
        <p:spPr>
          <a:xfrm>
            <a:off x="8739654" y="5001619"/>
            <a:ext cx="2197635" cy="8706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Run PCA and select informative dimensions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26C622-B0E9-4A23-8F2D-0D475F7C1337}"/>
              </a:ext>
            </a:extLst>
          </p:cNvPr>
          <p:cNvSpPr/>
          <p:nvPr/>
        </p:nvSpPr>
        <p:spPr>
          <a:xfrm>
            <a:off x="228599" y="4749553"/>
            <a:ext cx="10939510" cy="139379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72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3504-07F1-455B-B941-B32F61E9C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Seurat pipeline for mitigating Zero-inflation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5AD1B1-6419-4B4A-82D8-A1224D268943}"/>
              </a:ext>
            </a:extLst>
          </p:cNvPr>
          <p:cNvGrpSpPr/>
          <p:nvPr/>
        </p:nvGrpSpPr>
        <p:grpSpPr>
          <a:xfrm>
            <a:off x="228599" y="1918293"/>
            <a:ext cx="11734801" cy="2078507"/>
            <a:chOff x="76199" y="1083792"/>
            <a:chExt cx="11867355" cy="19186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327DE4F-2A6B-43E8-8AF3-6CAD8D94F52D}"/>
                </a:ext>
              </a:extLst>
            </p:cNvPr>
            <p:cNvSpPr/>
            <p:nvPr/>
          </p:nvSpPr>
          <p:spPr>
            <a:xfrm>
              <a:off x="1786455" y="1205451"/>
              <a:ext cx="620388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QC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D34B9FA7-B19B-4246-8828-679252094DFD}"/>
                </a:ext>
              </a:extLst>
            </p:cNvPr>
            <p:cNvSpPr/>
            <p:nvPr/>
          </p:nvSpPr>
          <p:spPr>
            <a:xfrm>
              <a:off x="2588350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C5C27-7B6D-48D9-A9CE-D90605E91E10}"/>
                </a:ext>
              </a:extLst>
            </p:cNvPr>
            <p:cNvSpPr/>
            <p:nvPr/>
          </p:nvSpPr>
          <p:spPr>
            <a:xfrm>
              <a:off x="3087183" y="1083792"/>
              <a:ext cx="116988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Normalize &amp; Scale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D63F401-23F4-4E12-95DD-929A85634DE0}"/>
                </a:ext>
              </a:extLst>
            </p:cNvPr>
            <p:cNvSpPr/>
            <p:nvPr/>
          </p:nvSpPr>
          <p:spPr>
            <a:xfrm>
              <a:off x="7236476" y="1083792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61AF4656-9299-4414-A733-82126087D6D9}"/>
                </a:ext>
              </a:extLst>
            </p:cNvPr>
            <p:cNvSpPr/>
            <p:nvPr/>
          </p:nvSpPr>
          <p:spPr>
            <a:xfrm>
              <a:off x="673436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DFEE6D-76AD-4845-8150-46AA0797C229}"/>
                </a:ext>
              </a:extLst>
            </p:cNvPr>
            <p:cNvSpPr/>
            <p:nvPr/>
          </p:nvSpPr>
          <p:spPr>
            <a:xfrm>
              <a:off x="9534663" y="1083793"/>
              <a:ext cx="2408891" cy="1917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Advanced</a:t>
              </a:r>
              <a:r>
                <a:rPr lang="en-US" sz="16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Marker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Type Identification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Sub-clustering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Trajectories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Cycle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DGE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E1D42029-2A1E-49F0-8065-76D904027C7C}"/>
                </a:ext>
              </a:extLst>
            </p:cNvPr>
            <p:cNvSpPr/>
            <p:nvPr/>
          </p:nvSpPr>
          <p:spPr>
            <a:xfrm>
              <a:off x="443110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947EF78-88DE-411A-A64A-363A0F4DEFEB}"/>
                </a:ext>
              </a:extLst>
            </p:cNvPr>
            <p:cNvSpPr/>
            <p:nvPr/>
          </p:nvSpPr>
          <p:spPr>
            <a:xfrm>
              <a:off x="4933757" y="1083792"/>
              <a:ext cx="161909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PCA &amp; Nearest Neighbor Graph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C3B1A114-33AB-476E-84EA-06ACCF748E43}"/>
                </a:ext>
              </a:extLst>
            </p:cNvPr>
            <p:cNvSpPr/>
            <p:nvPr/>
          </p:nvSpPr>
          <p:spPr>
            <a:xfrm>
              <a:off x="9032761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8A9FEA-5856-4443-B11A-5A5A23FAE474}"/>
                </a:ext>
              </a:extLst>
            </p:cNvPr>
            <p:cNvSpPr/>
            <p:nvPr/>
          </p:nvSpPr>
          <p:spPr>
            <a:xfrm>
              <a:off x="7243441" y="2198707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Low Dimensional Embedding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031FDCBF-27A4-41F5-AF93-424E28509573}"/>
                </a:ext>
              </a:extLst>
            </p:cNvPr>
            <p:cNvSpPr/>
            <p:nvPr/>
          </p:nvSpPr>
          <p:spPr>
            <a:xfrm rot="2700000">
              <a:off x="6749787" y="2108098"/>
              <a:ext cx="318934" cy="18013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0D898FD8-E9F8-48CD-BC2E-7AF5FD2432B2}"/>
                </a:ext>
              </a:extLst>
            </p:cNvPr>
            <p:cNvSpPr/>
            <p:nvPr/>
          </p:nvSpPr>
          <p:spPr>
            <a:xfrm>
              <a:off x="9032761" y="2506881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69CC4E-6F8B-40D0-AD4D-2311221BA964}"/>
                </a:ext>
              </a:extLst>
            </p:cNvPr>
            <p:cNvSpPr/>
            <p:nvPr/>
          </p:nvSpPr>
          <p:spPr>
            <a:xfrm>
              <a:off x="76199" y="1205450"/>
              <a:ext cx="1034591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Load Data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175EDCA-AEFF-4F18-B354-13C95DB8233B}"/>
                </a:ext>
              </a:extLst>
            </p:cNvPr>
            <p:cNvSpPr/>
            <p:nvPr/>
          </p:nvSpPr>
          <p:spPr>
            <a:xfrm>
              <a:off x="1299773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BC02C87-C613-4132-B341-A40E67D83252}"/>
              </a:ext>
            </a:extLst>
          </p:cNvPr>
          <p:cNvSpPr/>
          <p:nvPr/>
        </p:nvSpPr>
        <p:spPr>
          <a:xfrm>
            <a:off x="1843347" y="5336586"/>
            <a:ext cx="306545" cy="20076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13A6AD-046D-485F-B7ED-69C8F104536F}"/>
              </a:ext>
            </a:extLst>
          </p:cNvPr>
          <p:cNvSpPr/>
          <p:nvPr/>
        </p:nvSpPr>
        <p:spPr>
          <a:xfrm>
            <a:off x="2336608" y="5001619"/>
            <a:ext cx="1156820" cy="8706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Log2(x+1) transform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11351CF-3305-46B4-9834-BFC0C9E2606A}"/>
              </a:ext>
            </a:extLst>
          </p:cNvPr>
          <p:cNvSpPr/>
          <p:nvPr/>
        </p:nvSpPr>
        <p:spPr>
          <a:xfrm>
            <a:off x="3665516" y="5336586"/>
            <a:ext cx="306545" cy="20076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AECF66-0DF7-4594-B2D7-93D5F6B99CCF}"/>
              </a:ext>
            </a:extLst>
          </p:cNvPr>
          <p:cNvSpPr/>
          <p:nvPr/>
        </p:nvSpPr>
        <p:spPr>
          <a:xfrm>
            <a:off x="4162557" y="5001619"/>
            <a:ext cx="1601012" cy="8706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Find Variable Features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4385D7-3805-4C97-9BDD-FF94F90AF432}"/>
              </a:ext>
            </a:extLst>
          </p:cNvPr>
          <p:cNvSpPr/>
          <p:nvPr/>
        </p:nvSpPr>
        <p:spPr>
          <a:xfrm>
            <a:off x="498080" y="5001619"/>
            <a:ext cx="1156820" cy="8706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Filter low quality cells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F49737D-8EA7-4D67-A92F-7D2A436583F2}"/>
              </a:ext>
            </a:extLst>
          </p:cNvPr>
          <p:cNvSpPr/>
          <p:nvPr/>
        </p:nvSpPr>
        <p:spPr>
          <a:xfrm>
            <a:off x="5954065" y="5336586"/>
            <a:ext cx="306545" cy="20076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3838F1-8B0C-4E53-B244-8B73E98CB6A7}"/>
              </a:ext>
            </a:extLst>
          </p:cNvPr>
          <p:cNvSpPr/>
          <p:nvPr/>
        </p:nvSpPr>
        <p:spPr>
          <a:xfrm>
            <a:off x="6451106" y="5001619"/>
            <a:ext cx="1601012" cy="8706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Center and scale variable features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1258E1B-2229-46DF-9868-132057A777A0}"/>
              </a:ext>
            </a:extLst>
          </p:cNvPr>
          <p:cNvSpPr/>
          <p:nvPr/>
        </p:nvSpPr>
        <p:spPr>
          <a:xfrm>
            <a:off x="8242614" y="5336586"/>
            <a:ext cx="306545" cy="20076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32E3FD-1546-4859-80CE-C630EE93C85F}"/>
              </a:ext>
            </a:extLst>
          </p:cNvPr>
          <p:cNvSpPr/>
          <p:nvPr/>
        </p:nvSpPr>
        <p:spPr>
          <a:xfrm>
            <a:off x="8739654" y="5001619"/>
            <a:ext cx="2197635" cy="8706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Run PCA and select informative dimensions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26C622-B0E9-4A23-8F2D-0D475F7C1337}"/>
              </a:ext>
            </a:extLst>
          </p:cNvPr>
          <p:cNvSpPr/>
          <p:nvPr/>
        </p:nvSpPr>
        <p:spPr>
          <a:xfrm>
            <a:off x="228599" y="4749553"/>
            <a:ext cx="10939510" cy="139379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79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3504-07F1-455B-B941-B32F61E9C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Seurat pipeline for mitigating Zero-inflation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5AD1B1-6419-4B4A-82D8-A1224D268943}"/>
              </a:ext>
            </a:extLst>
          </p:cNvPr>
          <p:cNvGrpSpPr/>
          <p:nvPr/>
        </p:nvGrpSpPr>
        <p:grpSpPr>
          <a:xfrm>
            <a:off x="228599" y="1918293"/>
            <a:ext cx="11734801" cy="2078507"/>
            <a:chOff x="76199" y="1083792"/>
            <a:chExt cx="11867355" cy="19186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327DE4F-2A6B-43E8-8AF3-6CAD8D94F52D}"/>
                </a:ext>
              </a:extLst>
            </p:cNvPr>
            <p:cNvSpPr/>
            <p:nvPr/>
          </p:nvSpPr>
          <p:spPr>
            <a:xfrm>
              <a:off x="1786455" y="1205451"/>
              <a:ext cx="620388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QC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D34B9FA7-B19B-4246-8828-679252094DFD}"/>
                </a:ext>
              </a:extLst>
            </p:cNvPr>
            <p:cNvSpPr/>
            <p:nvPr/>
          </p:nvSpPr>
          <p:spPr>
            <a:xfrm>
              <a:off x="2588350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C5C27-7B6D-48D9-A9CE-D90605E91E10}"/>
                </a:ext>
              </a:extLst>
            </p:cNvPr>
            <p:cNvSpPr/>
            <p:nvPr/>
          </p:nvSpPr>
          <p:spPr>
            <a:xfrm>
              <a:off x="3087183" y="1083792"/>
              <a:ext cx="116988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Normalize &amp; Scale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D63F401-23F4-4E12-95DD-929A85634DE0}"/>
                </a:ext>
              </a:extLst>
            </p:cNvPr>
            <p:cNvSpPr/>
            <p:nvPr/>
          </p:nvSpPr>
          <p:spPr>
            <a:xfrm>
              <a:off x="7236476" y="1083792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61AF4656-9299-4414-A733-82126087D6D9}"/>
                </a:ext>
              </a:extLst>
            </p:cNvPr>
            <p:cNvSpPr/>
            <p:nvPr/>
          </p:nvSpPr>
          <p:spPr>
            <a:xfrm>
              <a:off x="673436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DFEE6D-76AD-4845-8150-46AA0797C229}"/>
                </a:ext>
              </a:extLst>
            </p:cNvPr>
            <p:cNvSpPr/>
            <p:nvPr/>
          </p:nvSpPr>
          <p:spPr>
            <a:xfrm>
              <a:off x="9534663" y="1083793"/>
              <a:ext cx="2408891" cy="1917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Advanced</a:t>
              </a:r>
              <a:r>
                <a:rPr lang="en-US" sz="16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Marker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Type Identification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Sub-clustering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Trajectories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Cycle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DGE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E1D42029-2A1E-49F0-8065-76D904027C7C}"/>
                </a:ext>
              </a:extLst>
            </p:cNvPr>
            <p:cNvSpPr/>
            <p:nvPr/>
          </p:nvSpPr>
          <p:spPr>
            <a:xfrm>
              <a:off x="443110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947EF78-88DE-411A-A64A-363A0F4DEFEB}"/>
                </a:ext>
              </a:extLst>
            </p:cNvPr>
            <p:cNvSpPr/>
            <p:nvPr/>
          </p:nvSpPr>
          <p:spPr>
            <a:xfrm>
              <a:off x="4933757" y="1083792"/>
              <a:ext cx="161909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PCA &amp; Nearest Neighbor Graph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C3B1A114-33AB-476E-84EA-06ACCF748E43}"/>
                </a:ext>
              </a:extLst>
            </p:cNvPr>
            <p:cNvSpPr/>
            <p:nvPr/>
          </p:nvSpPr>
          <p:spPr>
            <a:xfrm>
              <a:off x="9032761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8A9FEA-5856-4443-B11A-5A5A23FAE474}"/>
                </a:ext>
              </a:extLst>
            </p:cNvPr>
            <p:cNvSpPr/>
            <p:nvPr/>
          </p:nvSpPr>
          <p:spPr>
            <a:xfrm>
              <a:off x="7243441" y="2198707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Low Dimensional Embedding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031FDCBF-27A4-41F5-AF93-424E28509573}"/>
                </a:ext>
              </a:extLst>
            </p:cNvPr>
            <p:cNvSpPr/>
            <p:nvPr/>
          </p:nvSpPr>
          <p:spPr>
            <a:xfrm rot="2700000">
              <a:off x="6749787" y="2108098"/>
              <a:ext cx="318934" cy="18013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0D898FD8-E9F8-48CD-BC2E-7AF5FD2432B2}"/>
                </a:ext>
              </a:extLst>
            </p:cNvPr>
            <p:cNvSpPr/>
            <p:nvPr/>
          </p:nvSpPr>
          <p:spPr>
            <a:xfrm>
              <a:off x="9032761" y="2506881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69CC4E-6F8B-40D0-AD4D-2311221BA964}"/>
                </a:ext>
              </a:extLst>
            </p:cNvPr>
            <p:cNvSpPr/>
            <p:nvPr/>
          </p:nvSpPr>
          <p:spPr>
            <a:xfrm>
              <a:off x="76199" y="1205450"/>
              <a:ext cx="1034591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Load Data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175EDCA-AEFF-4F18-B354-13C95DB8233B}"/>
                </a:ext>
              </a:extLst>
            </p:cNvPr>
            <p:cNvSpPr/>
            <p:nvPr/>
          </p:nvSpPr>
          <p:spPr>
            <a:xfrm>
              <a:off x="1299773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BC02C87-C613-4132-B341-A40E67D83252}"/>
              </a:ext>
            </a:extLst>
          </p:cNvPr>
          <p:cNvSpPr/>
          <p:nvPr/>
        </p:nvSpPr>
        <p:spPr>
          <a:xfrm>
            <a:off x="1843347" y="5336586"/>
            <a:ext cx="306545" cy="20076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13A6AD-046D-485F-B7ED-69C8F104536F}"/>
              </a:ext>
            </a:extLst>
          </p:cNvPr>
          <p:cNvSpPr/>
          <p:nvPr/>
        </p:nvSpPr>
        <p:spPr>
          <a:xfrm>
            <a:off x="2336608" y="5001619"/>
            <a:ext cx="1156820" cy="8706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Log2(x+1) transform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11351CF-3305-46B4-9834-BFC0C9E2606A}"/>
              </a:ext>
            </a:extLst>
          </p:cNvPr>
          <p:cNvSpPr/>
          <p:nvPr/>
        </p:nvSpPr>
        <p:spPr>
          <a:xfrm>
            <a:off x="3665516" y="5336586"/>
            <a:ext cx="306545" cy="20076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AECF66-0DF7-4594-B2D7-93D5F6B99CCF}"/>
              </a:ext>
            </a:extLst>
          </p:cNvPr>
          <p:cNvSpPr/>
          <p:nvPr/>
        </p:nvSpPr>
        <p:spPr>
          <a:xfrm>
            <a:off x="4162557" y="5001619"/>
            <a:ext cx="1601012" cy="8706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Find Variable Features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4385D7-3805-4C97-9BDD-FF94F90AF432}"/>
              </a:ext>
            </a:extLst>
          </p:cNvPr>
          <p:cNvSpPr/>
          <p:nvPr/>
        </p:nvSpPr>
        <p:spPr>
          <a:xfrm>
            <a:off x="498080" y="5001619"/>
            <a:ext cx="1156820" cy="8706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Filter low quality cells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F49737D-8EA7-4D67-A92F-7D2A436583F2}"/>
              </a:ext>
            </a:extLst>
          </p:cNvPr>
          <p:cNvSpPr/>
          <p:nvPr/>
        </p:nvSpPr>
        <p:spPr>
          <a:xfrm>
            <a:off x="5954065" y="5336586"/>
            <a:ext cx="306545" cy="20076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3838F1-8B0C-4E53-B244-8B73E98CB6A7}"/>
              </a:ext>
            </a:extLst>
          </p:cNvPr>
          <p:cNvSpPr/>
          <p:nvPr/>
        </p:nvSpPr>
        <p:spPr>
          <a:xfrm>
            <a:off x="6451106" y="5001619"/>
            <a:ext cx="1601012" cy="8706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Center and scale variable features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1258E1B-2229-46DF-9868-132057A777A0}"/>
              </a:ext>
            </a:extLst>
          </p:cNvPr>
          <p:cNvSpPr/>
          <p:nvPr/>
        </p:nvSpPr>
        <p:spPr>
          <a:xfrm>
            <a:off x="8242614" y="5336586"/>
            <a:ext cx="306545" cy="20076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32E3FD-1546-4859-80CE-C630EE93C85F}"/>
              </a:ext>
            </a:extLst>
          </p:cNvPr>
          <p:cNvSpPr/>
          <p:nvPr/>
        </p:nvSpPr>
        <p:spPr>
          <a:xfrm>
            <a:off x="8739654" y="5001619"/>
            <a:ext cx="2197635" cy="8706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Run PCA and select informative dimensions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26C622-B0E9-4A23-8F2D-0D475F7C1337}"/>
              </a:ext>
            </a:extLst>
          </p:cNvPr>
          <p:cNvSpPr/>
          <p:nvPr/>
        </p:nvSpPr>
        <p:spPr>
          <a:xfrm>
            <a:off x="228599" y="4749553"/>
            <a:ext cx="10939510" cy="139379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D8FC830-337F-400A-A458-4488E0442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835" y="2159012"/>
            <a:ext cx="6641038" cy="34376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1903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3504-07F1-455B-B941-B32F61E9C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Seurat pipeline for mitigating Zero-inflation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5AD1B1-6419-4B4A-82D8-A1224D268943}"/>
              </a:ext>
            </a:extLst>
          </p:cNvPr>
          <p:cNvGrpSpPr/>
          <p:nvPr/>
        </p:nvGrpSpPr>
        <p:grpSpPr>
          <a:xfrm>
            <a:off x="228599" y="1918293"/>
            <a:ext cx="11734801" cy="2078507"/>
            <a:chOff x="76199" y="1083792"/>
            <a:chExt cx="11867355" cy="19186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327DE4F-2A6B-43E8-8AF3-6CAD8D94F52D}"/>
                </a:ext>
              </a:extLst>
            </p:cNvPr>
            <p:cNvSpPr/>
            <p:nvPr/>
          </p:nvSpPr>
          <p:spPr>
            <a:xfrm>
              <a:off x="1786455" y="1205451"/>
              <a:ext cx="620388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QC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D34B9FA7-B19B-4246-8828-679252094DFD}"/>
                </a:ext>
              </a:extLst>
            </p:cNvPr>
            <p:cNvSpPr/>
            <p:nvPr/>
          </p:nvSpPr>
          <p:spPr>
            <a:xfrm>
              <a:off x="2588350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C5C27-7B6D-48D9-A9CE-D90605E91E10}"/>
                </a:ext>
              </a:extLst>
            </p:cNvPr>
            <p:cNvSpPr/>
            <p:nvPr/>
          </p:nvSpPr>
          <p:spPr>
            <a:xfrm>
              <a:off x="3087183" y="1083792"/>
              <a:ext cx="116988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Normalize &amp; Scale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D63F401-23F4-4E12-95DD-929A85634DE0}"/>
                </a:ext>
              </a:extLst>
            </p:cNvPr>
            <p:cNvSpPr/>
            <p:nvPr/>
          </p:nvSpPr>
          <p:spPr>
            <a:xfrm>
              <a:off x="7236476" y="1083792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61AF4656-9299-4414-A733-82126087D6D9}"/>
                </a:ext>
              </a:extLst>
            </p:cNvPr>
            <p:cNvSpPr/>
            <p:nvPr/>
          </p:nvSpPr>
          <p:spPr>
            <a:xfrm>
              <a:off x="673436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DFEE6D-76AD-4845-8150-46AA0797C229}"/>
                </a:ext>
              </a:extLst>
            </p:cNvPr>
            <p:cNvSpPr/>
            <p:nvPr/>
          </p:nvSpPr>
          <p:spPr>
            <a:xfrm>
              <a:off x="9534663" y="1083793"/>
              <a:ext cx="2408891" cy="1917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Advanced</a:t>
              </a:r>
              <a:r>
                <a:rPr lang="en-US" sz="16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Marker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Type Identification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Sub-clustering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Trajectories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Cycle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DGE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E1D42029-2A1E-49F0-8065-76D904027C7C}"/>
                </a:ext>
              </a:extLst>
            </p:cNvPr>
            <p:cNvSpPr/>
            <p:nvPr/>
          </p:nvSpPr>
          <p:spPr>
            <a:xfrm>
              <a:off x="443110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947EF78-88DE-411A-A64A-363A0F4DEFEB}"/>
                </a:ext>
              </a:extLst>
            </p:cNvPr>
            <p:cNvSpPr/>
            <p:nvPr/>
          </p:nvSpPr>
          <p:spPr>
            <a:xfrm>
              <a:off x="4933757" y="1083792"/>
              <a:ext cx="161909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PCA &amp; Nearest Neighbor Graph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C3B1A114-33AB-476E-84EA-06ACCF748E43}"/>
                </a:ext>
              </a:extLst>
            </p:cNvPr>
            <p:cNvSpPr/>
            <p:nvPr/>
          </p:nvSpPr>
          <p:spPr>
            <a:xfrm>
              <a:off x="9032761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8A9FEA-5856-4443-B11A-5A5A23FAE474}"/>
                </a:ext>
              </a:extLst>
            </p:cNvPr>
            <p:cNvSpPr/>
            <p:nvPr/>
          </p:nvSpPr>
          <p:spPr>
            <a:xfrm>
              <a:off x="7243441" y="2198707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Low Dimensional Embedding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031FDCBF-27A4-41F5-AF93-424E28509573}"/>
                </a:ext>
              </a:extLst>
            </p:cNvPr>
            <p:cNvSpPr/>
            <p:nvPr/>
          </p:nvSpPr>
          <p:spPr>
            <a:xfrm rot="2700000">
              <a:off x="6749787" y="2108098"/>
              <a:ext cx="318934" cy="18013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0D898FD8-E9F8-48CD-BC2E-7AF5FD2432B2}"/>
                </a:ext>
              </a:extLst>
            </p:cNvPr>
            <p:cNvSpPr/>
            <p:nvPr/>
          </p:nvSpPr>
          <p:spPr>
            <a:xfrm>
              <a:off x="9032761" y="2506881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69CC4E-6F8B-40D0-AD4D-2311221BA964}"/>
                </a:ext>
              </a:extLst>
            </p:cNvPr>
            <p:cNvSpPr/>
            <p:nvPr/>
          </p:nvSpPr>
          <p:spPr>
            <a:xfrm>
              <a:off x="76199" y="1205450"/>
              <a:ext cx="1034591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Load Data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175EDCA-AEFF-4F18-B354-13C95DB8233B}"/>
                </a:ext>
              </a:extLst>
            </p:cNvPr>
            <p:cNvSpPr/>
            <p:nvPr/>
          </p:nvSpPr>
          <p:spPr>
            <a:xfrm>
              <a:off x="1299773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BC02C87-C613-4132-B341-A40E67D83252}"/>
              </a:ext>
            </a:extLst>
          </p:cNvPr>
          <p:cNvSpPr/>
          <p:nvPr/>
        </p:nvSpPr>
        <p:spPr>
          <a:xfrm>
            <a:off x="1843347" y="5336586"/>
            <a:ext cx="306545" cy="20076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13A6AD-046D-485F-B7ED-69C8F104536F}"/>
              </a:ext>
            </a:extLst>
          </p:cNvPr>
          <p:cNvSpPr/>
          <p:nvPr/>
        </p:nvSpPr>
        <p:spPr>
          <a:xfrm>
            <a:off x="2336608" y="5001619"/>
            <a:ext cx="1156820" cy="8706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Log2(x+1) transform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11351CF-3305-46B4-9834-BFC0C9E2606A}"/>
              </a:ext>
            </a:extLst>
          </p:cNvPr>
          <p:cNvSpPr/>
          <p:nvPr/>
        </p:nvSpPr>
        <p:spPr>
          <a:xfrm>
            <a:off x="3665516" y="5336586"/>
            <a:ext cx="306545" cy="20076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AECF66-0DF7-4594-B2D7-93D5F6B99CCF}"/>
              </a:ext>
            </a:extLst>
          </p:cNvPr>
          <p:cNvSpPr/>
          <p:nvPr/>
        </p:nvSpPr>
        <p:spPr>
          <a:xfrm>
            <a:off x="4162557" y="5001619"/>
            <a:ext cx="1601012" cy="8706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Find Variable Features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4385D7-3805-4C97-9BDD-FF94F90AF432}"/>
              </a:ext>
            </a:extLst>
          </p:cNvPr>
          <p:cNvSpPr/>
          <p:nvPr/>
        </p:nvSpPr>
        <p:spPr>
          <a:xfrm>
            <a:off x="498080" y="5001619"/>
            <a:ext cx="1156820" cy="8706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Filter low quality cells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F49737D-8EA7-4D67-A92F-7D2A436583F2}"/>
              </a:ext>
            </a:extLst>
          </p:cNvPr>
          <p:cNvSpPr/>
          <p:nvPr/>
        </p:nvSpPr>
        <p:spPr>
          <a:xfrm>
            <a:off x="5954065" y="5336586"/>
            <a:ext cx="306545" cy="20076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3838F1-8B0C-4E53-B244-8B73E98CB6A7}"/>
              </a:ext>
            </a:extLst>
          </p:cNvPr>
          <p:cNvSpPr/>
          <p:nvPr/>
        </p:nvSpPr>
        <p:spPr>
          <a:xfrm>
            <a:off x="6451106" y="5001619"/>
            <a:ext cx="1601012" cy="8706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Center and scale variable features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1258E1B-2229-46DF-9868-132057A777A0}"/>
              </a:ext>
            </a:extLst>
          </p:cNvPr>
          <p:cNvSpPr/>
          <p:nvPr/>
        </p:nvSpPr>
        <p:spPr>
          <a:xfrm>
            <a:off x="8242614" y="5336586"/>
            <a:ext cx="306545" cy="20076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32E3FD-1546-4859-80CE-C630EE93C85F}"/>
              </a:ext>
            </a:extLst>
          </p:cNvPr>
          <p:cNvSpPr/>
          <p:nvPr/>
        </p:nvSpPr>
        <p:spPr>
          <a:xfrm>
            <a:off x="8739654" y="5001619"/>
            <a:ext cx="2197635" cy="8706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Run PCA and select informative dimensions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26C622-B0E9-4A23-8F2D-0D475F7C1337}"/>
              </a:ext>
            </a:extLst>
          </p:cNvPr>
          <p:cNvSpPr/>
          <p:nvPr/>
        </p:nvSpPr>
        <p:spPr>
          <a:xfrm>
            <a:off x="228599" y="4749553"/>
            <a:ext cx="10939510" cy="139379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2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3E497AC-C8F3-466F-A6E8-E1B1772F7FB7}"/>
              </a:ext>
            </a:extLst>
          </p:cNvPr>
          <p:cNvSpPr txBox="1"/>
          <p:nvPr/>
        </p:nvSpPr>
        <p:spPr>
          <a:xfrm>
            <a:off x="677069" y="133350"/>
            <a:ext cx="6634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scRNA</a:t>
            </a:r>
            <a:r>
              <a:rPr lang="en-US" sz="2800" b="1" dirty="0"/>
              <a:t>-Seq Downstream Analysis Workflow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353CE8-2E18-442F-A238-2793B2874732}"/>
              </a:ext>
            </a:extLst>
          </p:cNvPr>
          <p:cNvGrpSpPr/>
          <p:nvPr/>
        </p:nvGrpSpPr>
        <p:grpSpPr>
          <a:xfrm>
            <a:off x="228599" y="1083792"/>
            <a:ext cx="11734801" cy="2078507"/>
            <a:chOff x="76199" y="1083792"/>
            <a:chExt cx="11867355" cy="19186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21D12E-3DD0-4183-AC90-0E563F02FAB0}"/>
                </a:ext>
              </a:extLst>
            </p:cNvPr>
            <p:cNvSpPr/>
            <p:nvPr/>
          </p:nvSpPr>
          <p:spPr>
            <a:xfrm>
              <a:off x="1786455" y="1205451"/>
              <a:ext cx="620388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QC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D6CE39D2-7AF1-4AEF-A34B-E118CAE0D6A5}"/>
                </a:ext>
              </a:extLst>
            </p:cNvPr>
            <p:cNvSpPr/>
            <p:nvPr/>
          </p:nvSpPr>
          <p:spPr>
            <a:xfrm>
              <a:off x="2588350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1A4F90-23D1-48D7-B123-5B990264B208}"/>
                </a:ext>
              </a:extLst>
            </p:cNvPr>
            <p:cNvSpPr/>
            <p:nvPr/>
          </p:nvSpPr>
          <p:spPr>
            <a:xfrm>
              <a:off x="3087183" y="1083792"/>
              <a:ext cx="116988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Normalize &amp; Scale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0EB02D-4BAC-485E-A814-A2E5A3E6E760}"/>
                </a:ext>
              </a:extLst>
            </p:cNvPr>
            <p:cNvSpPr/>
            <p:nvPr/>
          </p:nvSpPr>
          <p:spPr>
            <a:xfrm>
              <a:off x="7236476" y="1083792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82C4BD8-C848-4E37-BAF6-39B4E07183F8}"/>
                </a:ext>
              </a:extLst>
            </p:cNvPr>
            <p:cNvSpPr/>
            <p:nvPr/>
          </p:nvSpPr>
          <p:spPr>
            <a:xfrm>
              <a:off x="673436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0F4B13E-B15C-4656-8F5D-08FB166BF706}"/>
                </a:ext>
              </a:extLst>
            </p:cNvPr>
            <p:cNvSpPr/>
            <p:nvPr/>
          </p:nvSpPr>
          <p:spPr>
            <a:xfrm>
              <a:off x="9534663" y="1083793"/>
              <a:ext cx="2408891" cy="1917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Advanced</a:t>
              </a:r>
              <a:r>
                <a:rPr lang="en-US" sz="16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Marker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Type Identification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Sub-clustering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Trajectories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Cycle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DGE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7A442013-E6B1-43EA-ACF6-249A7267C2A2}"/>
                </a:ext>
              </a:extLst>
            </p:cNvPr>
            <p:cNvSpPr/>
            <p:nvPr/>
          </p:nvSpPr>
          <p:spPr>
            <a:xfrm>
              <a:off x="443110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E57BA6-5E53-4A2E-B9D7-D611F112AFD8}"/>
                </a:ext>
              </a:extLst>
            </p:cNvPr>
            <p:cNvSpPr/>
            <p:nvPr/>
          </p:nvSpPr>
          <p:spPr>
            <a:xfrm>
              <a:off x="4933757" y="1083792"/>
              <a:ext cx="161909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PCA &amp; Nearest Neighbor Graph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56833327-1A8B-4F8D-BEC6-C2A8FB241058}"/>
                </a:ext>
              </a:extLst>
            </p:cNvPr>
            <p:cNvSpPr/>
            <p:nvPr/>
          </p:nvSpPr>
          <p:spPr>
            <a:xfrm>
              <a:off x="9032761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65C4D6-47D3-4FB9-8ECF-7BE7BEBB73D3}"/>
                </a:ext>
              </a:extLst>
            </p:cNvPr>
            <p:cNvSpPr/>
            <p:nvPr/>
          </p:nvSpPr>
          <p:spPr>
            <a:xfrm>
              <a:off x="7243441" y="2198707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Low Dimensional Embedding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9E510180-B63D-4299-AB70-1B4F9725CEA6}"/>
                </a:ext>
              </a:extLst>
            </p:cNvPr>
            <p:cNvSpPr/>
            <p:nvPr/>
          </p:nvSpPr>
          <p:spPr>
            <a:xfrm rot="2700000">
              <a:off x="6749787" y="2108098"/>
              <a:ext cx="318934" cy="18013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97BBE2C3-DD1A-4C47-8169-681A5FF248A0}"/>
                </a:ext>
              </a:extLst>
            </p:cNvPr>
            <p:cNvSpPr/>
            <p:nvPr/>
          </p:nvSpPr>
          <p:spPr>
            <a:xfrm>
              <a:off x="9032761" y="2506881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E0D8FA-7F1D-4BC5-A527-65845C49A3BD}"/>
                </a:ext>
              </a:extLst>
            </p:cNvPr>
            <p:cNvSpPr/>
            <p:nvPr/>
          </p:nvSpPr>
          <p:spPr>
            <a:xfrm>
              <a:off x="76199" y="1205450"/>
              <a:ext cx="1034591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Load Data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AC097B6-DBFD-4510-83B7-F6B3D7B28B13}"/>
                </a:ext>
              </a:extLst>
            </p:cNvPr>
            <p:cNvSpPr/>
            <p:nvPr/>
          </p:nvSpPr>
          <p:spPr>
            <a:xfrm>
              <a:off x="1299773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358383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3504-07F1-455B-B941-B32F61E9C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Seurat pipeline for mitigating Zero-inflation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5AD1B1-6419-4B4A-82D8-A1224D268943}"/>
              </a:ext>
            </a:extLst>
          </p:cNvPr>
          <p:cNvGrpSpPr/>
          <p:nvPr/>
        </p:nvGrpSpPr>
        <p:grpSpPr>
          <a:xfrm>
            <a:off x="228599" y="1918293"/>
            <a:ext cx="11734801" cy="2078507"/>
            <a:chOff x="76199" y="1083792"/>
            <a:chExt cx="11867355" cy="19186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327DE4F-2A6B-43E8-8AF3-6CAD8D94F52D}"/>
                </a:ext>
              </a:extLst>
            </p:cNvPr>
            <p:cNvSpPr/>
            <p:nvPr/>
          </p:nvSpPr>
          <p:spPr>
            <a:xfrm>
              <a:off x="1786455" y="1205451"/>
              <a:ext cx="620388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QC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D34B9FA7-B19B-4246-8828-679252094DFD}"/>
                </a:ext>
              </a:extLst>
            </p:cNvPr>
            <p:cNvSpPr/>
            <p:nvPr/>
          </p:nvSpPr>
          <p:spPr>
            <a:xfrm>
              <a:off x="2588350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C5C27-7B6D-48D9-A9CE-D90605E91E10}"/>
                </a:ext>
              </a:extLst>
            </p:cNvPr>
            <p:cNvSpPr/>
            <p:nvPr/>
          </p:nvSpPr>
          <p:spPr>
            <a:xfrm>
              <a:off x="3087183" y="1083792"/>
              <a:ext cx="116988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Normalize &amp; Scale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D63F401-23F4-4E12-95DD-929A85634DE0}"/>
                </a:ext>
              </a:extLst>
            </p:cNvPr>
            <p:cNvSpPr/>
            <p:nvPr/>
          </p:nvSpPr>
          <p:spPr>
            <a:xfrm>
              <a:off x="7236476" y="1083792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61AF4656-9299-4414-A733-82126087D6D9}"/>
                </a:ext>
              </a:extLst>
            </p:cNvPr>
            <p:cNvSpPr/>
            <p:nvPr/>
          </p:nvSpPr>
          <p:spPr>
            <a:xfrm>
              <a:off x="673436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DFEE6D-76AD-4845-8150-46AA0797C229}"/>
                </a:ext>
              </a:extLst>
            </p:cNvPr>
            <p:cNvSpPr/>
            <p:nvPr/>
          </p:nvSpPr>
          <p:spPr>
            <a:xfrm>
              <a:off x="9534663" y="1083793"/>
              <a:ext cx="2408891" cy="1917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Advanced</a:t>
              </a:r>
              <a:r>
                <a:rPr lang="en-US" sz="16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Marker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Type Identification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Sub-clustering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Trajectories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Cycle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DGE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E1D42029-2A1E-49F0-8065-76D904027C7C}"/>
                </a:ext>
              </a:extLst>
            </p:cNvPr>
            <p:cNvSpPr/>
            <p:nvPr/>
          </p:nvSpPr>
          <p:spPr>
            <a:xfrm>
              <a:off x="443110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947EF78-88DE-411A-A64A-363A0F4DEFEB}"/>
                </a:ext>
              </a:extLst>
            </p:cNvPr>
            <p:cNvSpPr/>
            <p:nvPr/>
          </p:nvSpPr>
          <p:spPr>
            <a:xfrm>
              <a:off x="4933757" y="1083792"/>
              <a:ext cx="161909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PCA &amp; Nearest Neighbor Graph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C3B1A114-33AB-476E-84EA-06ACCF748E43}"/>
                </a:ext>
              </a:extLst>
            </p:cNvPr>
            <p:cNvSpPr/>
            <p:nvPr/>
          </p:nvSpPr>
          <p:spPr>
            <a:xfrm>
              <a:off x="9032761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8A9FEA-5856-4443-B11A-5A5A23FAE474}"/>
                </a:ext>
              </a:extLst>
            </p:cNvPr>
            <p:cNvSpPr/>
            <p:nvPr/>
          </p:nvSpPr>
          <p:spPr>
            <a:xfrm>
              <a:off x="7243441" y="2198707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Low Dimensional Embedding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031FDCBF-27A4-41F5-AF93-424E28509573}"/>
                </a:ext>
              </a:extLst>
            </p:cNvPr>
            <p:cNvSpPr/>
            <p:nvPr/>
          </p:nvSpPr>
          <p:spPr>
            <a:xfrm rot="2700000">
              <a:off x="6749787" y="2108098"/>
              <a:ext cx="318934" cy="18013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0D898FD8-E9F8-48CD-BC2E-7AF5FD2432B2}"/>
                </a:ext>
              </a:extLst>
            </p:cNvPr>
            <p:cNvSpPr/>
            <p:nvPr/>
          </p:nvSpPr>
          <p:spPr>
            <a:xfrm>
              <a:off x="9032761" y="2506881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69CC4E-6F8B-40D0-AD4D-2311221BA964}"/>
                </a:ext>
              </a:extLst>
            </p:cNvPr>
            <p:cNvSpPr/>
            <p:nvPr/>
          </p:nvSpPr>
          <p:spPr>
            <a:xfrm>
              <a:off x="76199" y="1205450"/>
              <a:ext cx="1034591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Load Data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175EDCA-AEFF-4F18-B354-13C95DB8233B}"/>
                </a:ext>
              </a:extLst>
            </p:cNvPr>
            <p:cNvSpPr/>
            <p:nvPr/>
          </p:nvSpPr>
          <p:spPr>
            <a:xfrm>
              <a:off x="1299773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BC02C87-C613-4132-B341-A40E67D83252}"/>
              </a:ext>
            </a:extLst>
          </p:cNvPr>
          <p:cNvSpPr/>
          <p:nvPr/>
        </p:nvSpPr>
        <p:spPr>
          <a:xfrm>
            <a:off x="1843347" y="5336586"/>
            <a:ext cx="306545" cy="20076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13A6AD-046D-485F-B7ED-69C8F104536F}"/>
              </a:ext>
            </a:extLst>
          </p:cNvPr>
          <p:cNvSpPr/>
          <p:nvPr/>
        </p:nvSpPr>
        <p:spPr>
          <a:xfrm>
            <a:off x="2336608" y="5001619"/>
            <a:ext cx="1156820" cy="8706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Log2(x+1) transform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11351CF-3305-46B4-9834-BFC0C9E2606A}"/>
              </a:ext>
            </a:extLst>
          </p:cNvPr>
          <p:cNvSpPr/>
          <p:nvPr/>
        </p:nvSpPr>
        <p:spPr>
          <a:xfrm>
            <a:off x="3665516" y="5336586"/>
            <a:ext cx="306545" cy="20076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AECF66-0DF7-4594-B2D7-93D5F6B99CCF}"/>
              </a:ext>
            </a:extLst>
          </p:cNvPr>
          <p:cNvSpPr/>
          <p:nvPr/>
        </p:nvSpPr>
        <p:spPr>
          <a:xfrm>
            <a:off x="4162557" y="5001619"/>
            <a:ext cx="1601012" cy="8706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Find Variable Features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4385D7-3805-4C97-9BDD-FF94F90AF432}"/>
              </a:ext>
            </a:extLst>
          </p:cNvPr>
          <p:cNvSpPr/>
          <p:nvPr/>
        </p:nvSpPr>
        <p:spPr>
          <a:xfrm>
            <a:off x="498080" y="5001619"/>
            <a:ext cx="1156820" cy="8706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Filter low quality cells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F49737D-8EA7-4D67-A92F-7D2A436583F2}"/>
              </a:ext>
            </a:extLst>
          </p:cNvPr>
          <p:cNvSpPr/>
          <p:nvPr/>
        </p:nvSpPr>
        <p:spPr>
          <a:xfrm>
            <a:off x="5954065" y="5336586"/>
            <a:ext cx="306545" cy="20076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3838F1-8B0C-4E53-B244-8B73E98CB6A7}"/>
              </a:ext>
            </a:extLst>
          </p:cNvPr>
          <p:cNvSpPr/>
          <p:nvPr/>
        </p:nvSpPr>
        <p:spPr>
          <a:xfrm>
            <a:off x="6451106" y="5001619"/>
            <a:ext cx="1601012" cy="8706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Center and scale variable features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1258E1B-2229-46DF-9868-132057A777A0}"/>
              </a:ext>
            </a:extLst>
          </p:cNvPr>
          <p:cNvSpPr/>
          <p:nvPr/>
        </p:nvSpPr>
        <p:spPr>
          <a:xfrm>
            <a:off x="8242614" y="5336586"/>
            <a:ext cx="306545" cy="20076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32E3FD-1546-4859-80CE-C630EE93C85F}"/>
              </a:ext>
            </a:extLst>
          </p:cNvPr>
          <p:cNvSpPr/>
          <p:nvPr/>
        </p:nvSpPr>
        <p:spPr>
          <a:xfrm>
            <a:off x="8739654" y="5001619"/>
            <a:ext cx="2197635" cy="8706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Run PCA and select informative dimensions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26C622-B0E9-4A23-8F2D-0D475F7C1337}"/>
              </a:ext>
            </a:extLst>
          </p:cNvPr>
          <p:cNvSpPr/>
          <p:nvPr/>
        </p:nvSpPr>
        <p:spPr>
          <a:xfrm>
            <a:off x="228599" y="4749553"/>
            <a:ext cx="10939510" cy="139379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15CCEFE-E8E9-4C32-8042-78AA4655CE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315"/>
          <a:stretch/>
        </p:blipFill>
        <p:spPr>
          <a:xfrm>
            <a:off x="2966692" y="667791"/>
            <a:ext cx="5582467" cy="5285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0842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3504-07F1-455B-B941-B32F61E9C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Seurat pipeline for mitigating Zero-inflation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5AD1B1-6419-4B4A-82D8-A1224D268943}"/>
              </a:ext>
            </a:extLst>
          </p:cNvPr>
          <p:cNvGrpSpPr/>
          <p:nvPr/>
        </p:nvGrpSpPr>
        <p:grpSpPr>
          <a:xfrm>
            <a:off x="228599" y="1918293"/>
            <a:ext cx="11734801" cy="2078507"/>
            <a:chOff x="76199" y="1083792"/>
            <a:chExt cx="11867355" cy="19186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327DE4F-2A6B-43E8-8AF3-6CAD8D94F52D}"/>
                </a:ext>
              </a:extLst>
            </p:cNvPr>
            <p:cNvSpPr/>
            <p:nvPr/>
          </p:nvSpPr>
          <p:spPr>
            <a:xfrm>
              <a:off x="1786455" y="1205451"/>
              <a:ext cx="620388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QC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D34B9FA7-B19B-4246-8828-679252094DFD}"/>
                </a:ext>
              </a:extLst>
            </p:cNvPr>
            <p:cNvSpPr/>
            <p:nvPr/>
          </p:nvSpPr>
          <p:spPr>
            <a:xfrm>
              <a:off x="2588350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C5C27-7B6D-48D9-A9CE-D90605E91E10}"/>
                </a:ext>
              </a:extLst>
            </p:cNvPr>
            <p:cNvSpPr/>
            <p:nvPr/>
          </p:nvSpPr>
          <p:spPr>
            <a:xfrm>
              <a:off x="3087183" y="1083792"/>
              <a:ext cx="116988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Normalize &amp; Scale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D63F401-23F4-4E12-95DD-929A85634DE0}"/>
                </a:ext>
              </a:extLst>
            </p:cNvPr>
            <p:cNvSpPr/>
            <p:nvPr/>
          </p:nvSpPr>
          <p:spPr>
            <a:xfrm>
              <a:off x="7236476" y="1083792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61AF4656-9299-4414-A733-82126087D6D9}"/>
                </a:ext>
              </a:extLst>
            </p:cNvPr>
            <p:cNvSpPr/>
            <p:nvPr/>
          </p:nvSpPr>
          <p:spPr>
            <a:xfrm>
              <a:off x="673436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DFEE6D-76AD-4845-8150-46AA0797C229}"/>
                </a:ext>
              </a:extLst>
            </p:cNvPr>
            <p:cNvSpPr/>
            <p:nvPr/>
          </p:nvSpPr>
          <p:spPr>
            <a:xfrm>
              <a:off x="9534663" y="1083793"/>
              <a:ext cx="2408891" cy="1917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Advanced</a:t>
              </a:r>
              <a:r>
                <a:rPr lang="en-US" sz="16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Marker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Type Identification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Sub-clustering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Trajectories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Cycle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DGE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E1D42029-2A1E-49F0-8065-76D904027C7C}"/>
                </a:ext>
              </a:extLst>
            </p:cNvPr>
            <p:cNvSpPr/>
            <p:nvPr/>
          </p:nvSpPr>
          <p:spPr>
            <a:xfrm>
              <a:off x="443110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947EF78-88DE-411A-A64A-363A0F4DEFEB}"/>
                </a:ext>
              </a:extLst>
            </p:cNvPr>
            <p:cNvSpPr/>
            <p:nvPr/>
          </p:nvSpPr>
          <p:spPr>
            <a:xfrm>
              <a:off x="4933757" y="1083792"/>
              <a:ext cx="161909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PCA &amp; Nearest Neighbor Graph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C3B1A114-33AB-476E-84EA-06ACCF748E43}"/>
                </a:ext>
              </a:extLst>
            </p:cNvPr>
            <p:cNvSpPr/>
            <p:nvPr/>
          </p:nvSpPr>
          <p:spPr>
            <a:xfrm>
              <a:off x="9032761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8A9FEA-5856-4443-B11A-5A5A23FAE474}"/>
                </a:ext>
              </a:extLst>
            </p:cNvPr>
            <p:cNvSpPr/>
            <p:nvPr/>
          </p:nvSpPr>
          <p:spPr>
            <a:xfrm>
              <a:off x="7243441" y="2198707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Low Dimensional Embedding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031FDCBF-27A4-41F5-AF93-424E28509573}"/>
                </a:ext>
              </a:extLst>
            </p:cNvPr>
            <p:cNvSpPr/>
            <p:nvPr/>
          </p:nvSpPr>
          <p:spPr>
            <a:xfrm rot="2700000">
              <a:off x="6749787" y="2108098"/>
              <a:ext cx="318934" cy="18013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0D898FD8-E9F8-48CD-BC2E-7AF5FD2432B2}"/>
                </a:ext>
              </a:extLst>
            </p:cNvPr>
            <p:cNvSpPr/>
            <p:nvPr/>
          </p:nvSpPr>
          <p:spPr>
            <a:xfrm>
              <a:off x="9032761" y="2506881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69CC4E-6F8B-40D0-AD4D-2311221BA964}"/>
                </a:ext>
              </a:extLst>
            </p:cNvPr>
            <p:cNvSpPr/>
            <p:nvPr/>
          </p:nvSpPr>
          <p:spPr>
            <a:xfrm>
              <a:off x="76199" y="1205450"/>
              <a:ext cx="1034591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Load Data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175EDCA-AEFF-4F18-B354-13C95DB8233B}"/>
                </a:ext>
              </a:extLst>
            </p:cNvPr>
            <p:cNvSpPr/>
            <p:nvPr/>
          </p:nvSpPr>
          <p:spPr>
            <a:xfrm>
              <a:off x="1299773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BC02C87-C613-4132-B341-A40E67D83252}"/>
              </a:ext>
            </a:extLst>
          </p:cNvPr>
          <p:cNvSpPr/>
          <p:nvPr/>
        </p:nvSpPr>
        <p:spPr>
          <a:xfrm>
            <a:off x="1843347" y="5336586"/>
            <a:ext cx="306545" cy="20076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13A6AD-046D-485F-B7ED-69C8F104536F}"/>
              </a:ext>
            </a:extLst>
          </p:cNvPr>
          <p:cNvSpPr/>
          <p:nvPr/>
        </p:nvSpPr>
        <p:spPr>
          <a:xfrm>
            <a:off x="2336608" y="5001619"/>
            <a:ext cx="1156820" cy="8706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Log2(x+1) transform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11351CF-3305-46B4-9834-BFC0C9E2606A}"/>
              </a:ext>
            </a:extLst>
          </p:cNvPr>
          <p:cNvSpPr/>
          <p:nvPr/>
        </p:nvSpPr>
        <p:spPr>
          <a:xfrm>
            <a:off x="3665516" y="5336586"/>
            <a:ext cx="306545" cy="20076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AECF66-0DF7-4594-B2D7-93D5F6B99CCF}"/>
              </a:ext>
            </a:extLst>
          </p:cNvPr>
          <p:cNvSpPr/>
          <p:nvPr/>
        </p:nvSpPr>
        <p:spPr>
          <a:xfrm>
            <a:off x="4162557" y="5001619"/>
            <a:ext cx="1601012" cy="8706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Find Variable Features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4385D7-3805-4C97-9BDD-FF94F90AF432}"/>
              </a:ext>
            </a:extLst>
          </p:cNvPr>
          <p:cNvSpPr/>
          <p:nvPr/>
        </p:nvSpPr>
        <p:spPr>
          <a:xfrm>
            <a:off x="498080" y="5001619"/>
            <a:ext cx="1156820" cy="8706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Filter low quality cells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F49737D-8EA7-4D67-A92F-7D2A436583F2}"/>
              </a:ext>
            </a:extLst>
          </p:cNvPr>
          <p:cNvSpPr/>
          <p:nvPr/>
        </p:nvSpPr>
        <p:spPr>
          <a:xfrm>
            <a:off x="5954065" y="5336586"/>
            <a:ext cx="306545" cy="20076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3838F1-8B0C-4E53-B244-8B73E98CB6A7}"/>
              </a:ext>
            </a:extLst>
          </p:cNvPr>
          <p:cNvSpPr/>
          <p:nvPr/>
        </p:nvSpPr>
        <p:spPr>
          <a:xfrm>
            <a:off x="6451106" y="5001619"/>
            <a:ext cx="1601012" cy="8706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Center and scale variable features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1258E1B-2229-46DF-9868-132057A777A0}"/>
              </a:ext>
            </a:extLst>
          </p:cNvPr>
          <p:cNvSpPr/>
          <p:nvPr/>
        </p:nvSpPr>
        <p:spPr>
          <a:xfrm>
            <a:off x="8242614" y="5336586"/>
            <a:ext cx="306545" cy="20076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32E3FD-1546-4859-80CE-C630EE93C85F}"/>
              </a:ext>
            </a:extLst>
          </p:cNvPr>
          <p:cNvSpPr/>
          <p:nvPr/>
        </p:nvSpPr>
        <p:spPr>
          <a:xfrm>
            <a:off x="8739654" y="5001619"/>
            <a:ext cx="2197635" cy="8706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Run PCA and select informative dimensions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26C622-B0E9-4A23-8F2D-0D475F7C1337}"/>
              </a:ext>
            </a:extLst>
          </p:cNvPr>
          <p:cNvSpPr/>
          <p:nvPr/>
        </p:nvSpPr>
        <p:spPr>
          <a:xfrm>
            <a:off x="228599" y="4749553"/>
            <a:ext cx="10939510" cy="139379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79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3504-07F1-455B-B941-B32F61E9C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Seurat pipeline for mitigating Zero-inflation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5AD1B1-6419-4B4A-82D8-A1224D268943}"/>
              </a:ext>
            </a:extLst>
          </p:cNvPr>
          <p:cNvGrpSpPr/>
          <p:nvPr/>
        </p:nvGrpSpPr>
        <p:grpSpPr>
          <a:xfrm>
            <a:off x="228599" y="1918293"/>
            <a:ext cx="11734801" cy="2078507"/>
            <a:chOff x="76199" y="1083792"/>
            <a:chExt cx="11867355" cy="19186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327DE4F-2A6B-43E8-8AF3-6CAD8D94F52D}"/>
                </a:ext>
              </a:extLst>
            </p:cNvPr>
            <p:cNvSpPr/>
            <p:nvPr/>
          </p:nvSpPr>
          <p:spPr>
            <a:xfrm>
              <a:off x="1786455" y="1205451"/>
              <a:ext cx="620388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QC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D34B9FA7-B19B-4246-8828-679252094DFD}"/>
                </a:ext>
              </a:extLst>
            </p:cNvPr>
            <p:cNvSpPr/>
            <p:nvPr/>
          </p:nvSpPr>
          <p:spPr>
            <a:xfrm>
              <a:off x="2588350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C5C27-7B6D-48D9-A9CE-D90605E91E10}"/>
                </a:ext>
              </a:extLst>
            </p:cNvPr>
            <p:cNvSpPr/>
            <p:nvPr/>
          </p:nvSpPr>
          <p:spPr>
            <a:xfrm>
              <a:off x="3087183" y="1083792"/>
              <a:ext cx="116988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Normalize &amp; Scale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D63F401-23F4-4E12-95DD-929A85634DE0}"/>
                </a:ext>
              </a:extLst>
            </p:cNvPr>
            <p:cNvSpPr/>
            <p:nvPr/>
          </p:nvSpPr>
          <p:spPr>
            <a:xfrm>
              <a:off x="7236476" y="1083792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61AF4656-9299-4414-A733-82126087D6D9}"/>
                </a:ext>
              </a:extLst>
            </p:cNvPr>
            <p:cNvSpPr/>
            <p:nvPr/>
          </p:nvSpPr>
          <p:spPr>
            <a:xfrm>
              <a:off x="673436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DFEE6D-76AD-4845-8150-46AA0797C229}"/>
                </a:ext>
              </a:extLst>
            </p:cNvPr>
            <p:cNvSpPr/>
            <p:nvPr/>
          </p:nvSpPr>
          <p:spPr>
            <a:xfrm>
              <a:off x="9534663" y="1083793"/>
              <a:ext cx="2408891" cy="1917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Advanced</a:t>
              </a:r>
              <a:r>
                <a:rPr lang="en-US" sz="16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Marker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Type Identification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Sub-clustering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Trajectories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Cycle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DGE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E1D42029-2A1E-49F0-8065-76D904027C7C}"/>
                </a:ext>
              </a:extLst>
            </p:cNvPr>
            <p:cNvSpPr/>
            <p:nvPr/>
          </p:nvSpPr>
          <p:spPr>
            <a:xfrm>
              <a:off x="443110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947EF78-88DE-411A-A64A-363A0F4DEFEB}"/>
                </a:ext>
              </a:extLst>
            </p:cNvPr>
            <p:cNvSpPr/>
            <p:nvPr/>
          </p:nvSpPr>
          <p:spPr>
            <a:xfrm>
              <a:off x="4933757" y="1083792"/>
              <a:ext cx="161909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PCA &amp; Nearest Neighbor Graph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C3B1A114-33AB-476E-84EA-06ACCF748E43}"/>
                </a:ext>
              </a:extLst>
            </p:cNvPr>
            <p:cNvSpPr/>
            <p:nvPr/>
          </p:nvSpPr>
          <p:spPr>
            <a:xfrm>
              <a:off x="9032761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8A9FEA-5856-4443-B11A-5A5A23FAE474}"/>
                </a:ext>
              </a:extLst>
            </p:cNvPr>
            <p:cNvSpPr/>
            <p:nvPr/>
          </p:nvSpPr>
          <p:spPr>
            <a:xfrm>
              <a:off x="7243441" y="2198707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Low Dimensional Embedding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031FDCBF-27A4-41F5-AF93-424E28509573}"/>
                </a:ext>
              </a:extLst>
            </p:cNvPr>
            <p:cNvSpPr/>
            <p:nvPr/>
          </p:nvSpPr>
          <p:spPr>
            <a:xfrm rot="2700000">
              <a:off x="6749787" y="2108098"/>
              <a:ext cx="318934" cy="18013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0D898FD8-E9F8-48CD-BC2E-7AF5FD2432B2}"/>
                </a:ext>
              </a:extLst>
            </p:cNvPr>
            <p:cNvSpPr/>
            <p:nvPr/>
          </p:nvSpPr>
          <p:spPr>
            <a:xfrm>
              <a:off x="9032761" y="2506881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69CC4E-6F8B-40D0-AD4D-2311221BA964}"/>
                </a:ext>
              </a:extLst>
            </p:cNvPr>
            <p:cNvSpPr/>
            <p:nvPr/>
          </p:nvSpPr>
          <p:spPr>
            <a:xfrm>
              <a:off x="76199" y="1205450"/>
              <a:ext cx="1034591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Load Data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175EDCA-AEFF-4F18-B354-13C95DB8233B}"/>
                </a:ext>
              </a:extLst>
            </p:cNvPr>
            <p:cNvSpPr/>
            <p:nvPr/>
          </p:nvSpPr>
          <p:spPr>
            <a:xfrm>
              <a:off x="1299773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BC02C87-C613-4132-B341-A40E67D83252}"/>
              </a:ext>
            </a:extLst>
          </p:cNvPr>
          <p:cNvSpPr/>
          <p:nvPr/>
        </p:nvSpPr>
        <p:spPr>
          <a:xfrm>
            <a:off x="1843347" y="5336586"/>
            <a:ext cx="306545" cy="20076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13A6AD-046D-485F-B7ED-69C8F104536F}"/>
              </a:ext>
            </a:extLst>
          </p:cNvPr>
          <p:cNvSpPr/>
          <p:nvPr/>
        </p:nvSpPr>
        <p:spPr>
          <a:xfrm>
            <a:off x="2336608" y="5001619"/>
            <a:ext cx="1156820" cy="8706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Log2(x+1) transform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11351CF-3305-46B4-9834-BFC0C9E2606A}"/>
              </a:ext>
            </a:extLst>
          </p:cNvPr>
          <p:cNvSpPr/>
          <p:nvPr/>
        </p:nvSpPr>
        <p:spPr>
          <a:xfrm>
            <a:off x="3665516" y="5336586"/>
            <a:ext cx="306545" cy="20076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AECF66-0DF7-4594-B2D7-93D5F6B99CCF}"/>
              </a:ext>
            </a:extLst>
          </p:cNvPr>
          <p:cNvSpPr/>
          <p:nvPr/>
        </p:nvSpPr>
        <p:spPr>
          <a:xfrm>
            <a:off x="4162557" y="5001619"/>
            <a:ext cx="1601012" cy="8706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Find Variable Features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4385D7-3805-4C97-9BDD-FF94F90AF432}"/>
              </a:ext>
            </a:extLst>
          </p:cNvPr>
          <p:cNvSpPr/>
          <p:nvPr/>
        </p:nvSpPr>
        <p:spPr>
          <a:xfrm>
            <a:off x="498080" y="5001619"/>
            <a:ext cx="1156820" cy="8706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Filter low quality cells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F49737D-8EA7-4D67-A92F-7D2A436583F2}"/>
              </a:ext>
            </a:extLst>
          </p:cNvPr>
          <p:cNvSpPr/>
          <p:nvPr/>
        </p:nvSpPr>
        <p:spPr>
          <a:xfrm>
            <a:off x="5954065" y="5336586"/>
            <a:ext cx="306545" cy="20076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3838F1-8B0C-4E53-B244-8B73E98CB6A7}"/>
              </a:ext>
            </a:extLst>
          </p:cNvPr>
          <p:cNvSpPr/>
          <p:nvPr/>
        </p:nvSpPr>
        <p:spPr>
          <a:xfrm>
            <a:off x="6451106" y="5001619"/>
            <a:ext cx="1601012" cy="8706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Center and scale variable features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1258E1B-2229-46DF-9868-132057A777A0}"/>
              </a:ext>
            </a:extLst>
          </p:cNvPr>
          <p:cNvSpPr/>
          <p:nvPr/>
        </p:nvSpPr>
        <p:spPr>
          <a:xfrm>
            <a:off x="8242614" y="5336586"/>
            <a:ext cx="306545" cy="20076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32E3FD-1546-4859-80CE-C630EE93C85F}"/>
              </a:ext>
            </a:extLst>
          </p:cNvPr>
          <p:cNvSpPr/>
          <p:nvPr/>
        </p:nvSpPr>
        <p:spPr>
          <a:xfrm>
            <a:off x="8739654" y="5001619"/>
            <a:ext cx="2197635" cy="8706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Run PCA and select informative dimensions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26C622-B0E9-4A23-8F2D-0D475F7C1337}"/>
              </a:ext>
            </a:extLst>
          </p:cNvPr>
          <p:cNvSpPr/>
          <p:nvPr/>
        </p:nvSpPr>
        <p:spPr>
          <a:xfrm>
            <a:off x="228599" y="4749553"/>
            <a:ext cx="10939510" cy="139379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3FCD36D-B2D3-48C1-ADBB-021EA29A0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510" y="1568380"/>
            <a:ext cx="6309653" cy="39839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6084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3504-07F1-455B-B941-B32F61E9C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Seurat pipeline for mitigating Zero-inflation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5AD1B1-6419-4B4A-82D8-A1224D268943}"/>
              </a:ext>
            </a:extLst>
          </p:cNvPr>
          <p:cNvGrpSpPr/>
          <p:nvPr/>
        </p:nvGrpSpPr>
        <p:grpSpPr>
          <a:xfrm>
            <a:off x="228599" y="1918293"/>
            <a:ext cx="11734801" cy="2078507"/>
            <a:chOff x="76199" y="1083792"/>
            <a:chExt cx="11867355" cy="19186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327DE4F-2A6B-43E8-8AF3-6CAD8D94F52D}"/>
                </a:ext>
              </a:extLst>
            </p:cNvPr>
            <p:cNvSpPr/>
            <p:nvPr/>
          </p:nvSpPr>
          <p:spPr>
            <a:xfrm>
              <a:off x="1786455" y="1205451"/>
              <a:ext cx="620388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QC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D34B9FA7-B19B-4246-8828-679252094DFD}"/>
                </a:ext>
              </a:extLst>
            </p:cNvPr>
            <p:cNvSpPr/>
            <p:nvPr/>
          </p:nvSpPr>
          <p:spPr>
            <a:xfrm>
              <a:off x="2588350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C5C27-7B6D-48D9-A9CE-D90605E91E10}"/>
                </a:ext>
              </a:extLst>
            </p:cNvPr>
            <p:cNvSpPr/>
            <p:nvPr/>
          </p:nvSpPr>
          <p:spPr>
            <a:xfrm>
              <a:off x="3087183" y="1083792"/>
              <a:ext cx="116988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Normalize &amp; Scale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D63F401-23F4-4E12-95DD-929A85634DE0}"/>
                </a:ext>
              </a:extLst>
            </p:cNvPr>
            <p:cNvSpPr/>
            <p:nvPr/>
          </p:nvSpPr>
          <p:spPr>
            <a:xfrm>
              <a:off x="7236476" y="1083792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61AF4656-9299-4414-A733-82126087D6D9}"/>
                </a:ext>
              </a:extLst>
            </p:cNvPr>
            <p:cNvSpPr/>
            <p:nvPr/>
          </p:nvSpPr>
          <p:spPr>
            <a:xfrm>
              <a:off x="673436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DFEE6D-76AD-4845-8150-46AA0797C229}"/>
                </a:ext>
              </a:extLst>
            </p:cNvPr>
            <p:cNvSpPr/>
            <p:nvPr/>
          </p:nvSpPr>
          <p:spPr>
            <a:xfrm>
              <a:off x="9534663" y="1083793"/>
              <a:ext cx="2408891" cy="1917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Advanced</a:t>
              </a:r>
              <a:r>
                <a:rPr lang="en-US" sz="16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Marker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Type Identification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Sub-clustering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Trajectories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Cycle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DGE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E1D42029-2A1E-49F0-8065-76D904027C7C}"/>
                </a:ext>
              </a:extLst>
            </p:cNvPr>
            <p:cNvSpPr/>
            <p:nvPr/>
          </p:nvSpPr>
          <p:spPr>
            <a:xfrm>
              <a:off x="443110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947EF78-88DE-411A-A64A-363A0F4DEFEB}"/>
                </a:ext>
              </a:extLst>
            </p:cNvPr>
            <p:cNvSpPr/>
            <p:nvPr/>
          </p:nvSpPr>
          <p:spPr>
            <a:xfrm>
              <a:off x="4933757" y="1083792"/>
              <a:ext cx="161909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PCA &amp; Nearest Neighbor Graph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C3B1A114-33AB-476E-84EA-06ACCF748E43}"/>
                </a:ext>
              </a:extLst>
            </p:cNvPr>
            <p:cNvSpPr/>
            <p:nvPr/>
          </p:nvSpPr>
          <p:spPr>
            <a:xfrm>
              <a:off x="9032761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8A9FEA-5856-4443-B11A-5A5A23FAE474}"/>
                </a:ext>
              </a:extLst>
            </p:cNvPr>
            <p:cNvSpPr/>
            <p:nvPr/>
          </p:nvSpPr>
          <p:spPr>
            <a:xfrm>
              <a:off x="7243441" y="2198707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Low Dimensional Embedding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031FDCBF-27A4-41F5-AF93-424E28509573}"/>
                </a:ext>
              </a:extLst>
            </p:cNvPr>
            <p:cNvSpPr/>
            <p:nvPr/>
          </p:nvSpPr>
          <p:spPr>
            <a:xfrm rot="2700000">
              <a:off x="6749787" y="2108098"/>
              <a:ext cx="318934" cy="18013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0D898FD8-E9F8-48CD-BC2E-7AF5FD2432B2}"/>
                </a:ext>
              </a:extLst>
            </p:cNvPr>
            <p:cNvSpPr/>
            <p:nvPr/>
          </p:nvSpPr>
          <p:spPr>
            <a:xfrm>
              <a:off x="9032761" y="2506881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69CC4E-6F8B-40D0-AD4D-2311221BA964}"/>
                </a:ext>
              </a:extLst>
            </p:cNvPr>
            <p:cNvSpPr/>
            <p:nvPr/>
          </p:nvSpPr>
          <p:spPr>
            <a:xfrm>
              <a:off x="76199" y="1205450"/>
              <a:ext cx="1034591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Load Data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175EDCA-AEFF-4F18-B354-13C95DB8233B}"/>
                </a:ext>
              </a:extLst>
            </p:cNvPr>
            <p:cNvSpPr/>
            <p:nvPr/>
          </p:nvSpPr>
          <p:spPr>
            <a:xfrm>
              <a:off x="1299773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BC02C87-C613-4132-B341-A40E67D83252}"/>
              </a:ext>
            </a:extLst>
          </p:cNvPr>
          <p:cNvSpPr/>
          <p:nvPr/>
        </p:nvSpPr>
        <p:spPr>
          <a:xfrm>
            <a:off x="1843347" y="5336586"/>
            <a:ext cx="306545" cy="20076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13A6AD-046D-485F-B7ED-69C8F104536F}"/>
              </a:ext>
            </a:extLst>
          </p:cNvPr>
          <p:cNvSpPr/>
          <p:nvPr/>
        </p:nvSpPr>
        <p:spPr>
          <a:xfrm>
            <a:off x="2336608" y="5001619"/>
            <a:ext cx="1156820" cy="8706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Log2(x+1) transform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11351CF-3305-46B4-9834-BFC0C9E2606A}"/>
              </a:ext>
            </a:extLst>
          </p:cNvPr>
          <p:cNvSpPr/>
          <p:nvPr/>
        </p:nvSpPr>
        <p:spPr>
          <a:xfrm>
            <a:off x="3665516" y="5336586"/>
            <a:ext cx="306545" cy="20076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AECF66-0DF7-4594-B2D7-93D5F6B99CCF}"/>
              </a:ext>
            </a:extLst>
          </p:cNvPr>
          <p:cNvSpPr/>
          <p:nvPr/>
        </p:nvSpPr>
        <p:spPr>
          <a:xfrm>
            <a:off x="4162557" y="5001619"/>
            <a:ext cx="1601012" cy="8706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Find Variable Features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4385D7-3805-4C97-9BDD-FF94F90AF432}"/>
              </a:ext>
            </a:extLst>
          </p:cNvPr>
          <p:cNvSpPr/>
          <p:nvPr/>
        </p:nvSpPr>
        <p:spPr>
          <a:xfrm>
            <a:off x="498080" y="5001619"/>
            <a:ext cx="1156820" cy="8706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Filter low quality cells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F49737D-8EA7-4D67-A92F-7D2A436583F2}"/>
              </a:ext>
            </a:extLst>
          </p:cNvPr>
          <p:cNvSpPr/>
          <p:nvPr/>
        </p:nvSpPr>
        <p:spPr>
          <a:xfrm>
            <a:off x="5954065" y="5336586"/>
            <a:ext cx="306545" cy="20076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3838F1-8B0C-4E53-B244-8B73E98CB6A7}"/>
              </a:ext>
            </a:extLst>
          </p:cNvPr>
          <p:cNvSpPr/>
          <p:nvPr/>
        </p:nvSpPr>
        <p:spPr>
          <a:xfrm>
            <a:off x="6451106" y="5001619"/>
            <a:ext cx="1601012" cy="8706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Center and scale variable features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1258E1B-2229-46DF-9868-132057A777A0}"/>
              </a:ext>
            </a:extLst>
          </p:cNvPr>
          <p:cNvSpPr/>
          <p:nvPr/>
        </p:nvSpPr>
        <p:spPr>
          <a:xfrm>
            <a:off x="8242614" y="5336586"/>
            <a:ext cx="306545" cy="20076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32E3FD-1546-4859-80CE-C630EE93C85F}"/>
              </a:ext>
            </a:extLst>
          </p:cNvPr>
          <p:cNvSpPr/>
          <p:nvPr/>
        </p:nvSpPr>
        <p:spPr>
          <a:xfrm>
            <a:off x="8739654" y="5001619"/>
            <a:ext cx="2197635" cy="8706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Run PCA and select informative dimensions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26C622-B0E9-4A23-8F2D-0D475F7C1337}"/>
              </a:ext>
            </a:extLst>
          </p:cNvPr>
          <p:cNvSpPr/>
          <p:nvPr/>
        </p:nvSpPr>
        <p:spPr>
          <a:xfrm>
            <a:off x="228599" y="4749553"/>
            <a:ext cx="10939510" cy="139379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35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3504-07F1-455B-B941-B32F61E9C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Seurat pipeline for mitigating Zero-inflation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5AD1B1-6419-4B4A-82D8-A1224D268943}"/>
              </a:ext>
            </a:extLst>
          </p:cNvPr>
          <p:cNvGrpSpPr/>
          <p:nvPr/>
        </p:nvGrpSpPr>
        <p:grpSpPr>
          <a:xfrm>
            <a:off x="228599" y="1918293"/>
            <a:ext cx="11734801" cy="2078507"/>
            <a:chOff x="76199" y="1083792"/>
            <a:chExt cx="11867355" cy="19186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327DE4F-2A6B-43E8-8AF3-6CAD8D94F52D}"/>
                </a:ext>
              </a:extLst>
            </p:cNvPr>
            <p:cNvSpPr/>
            <p:nvPr/>
          </p:nvSpPr>
          <p:spPr>
            <a:xfrm>
              <a:off x="1786455" y="1205451"/>
              <a:ext cx="620388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QC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D34B9FA7-B19B-4246-8828-679252094DFD}"/>
                </a:ext>
              </a:extLst>
            </p:cNvPr>
            <p:cNvSpPr/>
            <p:nvPr/>
          </p:nvSpPr>
          <p:spPr>
            <a:xfrm>
              <a:off x="2588350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C5C27-7B6D-48D9-A9CE-D90605E91E10}"/>
                </a:ext>
              </a:extLst>
            </p:cNvPr>
            <p:cNvSpPr/>
            <p:nvPr/>
          </p:nvSpPr>
          <p:spPr>
            <a:xfrm>
              <a:off x="3087183" y="1083792"/>
              <a:ext cx="116988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Normalize &amp; Scale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D63F401-23F4-4E12-95DD-929A85634DE0}"/>
                </a:ext>
              </a:extLst>
            </p:cNvPr>
            <p:cNvSpPr/>
            <p:nvPr/>
          </p:nvSpPr>
          <p:spPr>
            <a:xfrm>
              <a:off x="7236476" y="1083792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61AF4656-9299-4414-A733-82126087D6D9}"/>
                </a:ext>
              </a:extLst>
            </p:cNvPr>
            <p:cNvSpPr/>
            <p:nvPr/>
          </p:nvSpPr>
          <p:spPr>
            <a:xfrm>
              <a:off x="673436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DFEE6D-76AD-4845-8150-46AA0797C229}"/>
                </a:ext>
              </a:extLst>
            </p:cNvPr>
            <p:cNvSpPr/>
            <p:nvPr/>
          </p:nvSpPr>
          <p:spPr>
            <a:xfrm>
              <a:off x="9534663" y="1083793"/>
              <a:ext cx="2408891" cy="1917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Advanced</a:t>
              </a:r>
              <a:r>
                <a:rPr lang="en-US" sz="16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Marker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Type Identification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Sub-clustering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Trajectories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Cycle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DGE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E1D42029-2A1E-49F0-8065-76D904027C7C}"/>
                </a:ext>
              </a:extLst>
            </p:cNvPr>
            <p:cNvSpPr/>
            <p:nvPr/>
          </p:nvSpPr>
          <p:spPr>
            <a:xfrm>
              <a:off x="443110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947EF78-88DE-411A-A64A-363A0F4DEFEB}"/>
                </a:ext>
              </a:extLst>
            </p:cNvPr>
            <p:cNvSpPr/>
            <p:nvPr/>
          </p:nvSpPr>
          <p:spPr>
            <a:xfrm>
              <a:off x="4933757" y="1083792"/>
              <a:ext cx="161909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PCA &amp; Nearest Neighbor Graph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C3B1A114-33AB-476E-84EA-06ACCF748E43}"/>
                </a:ext>
              </a:extLst>
            </p:cNvPr>
            <p:cNvSpPr/>
            <p:nvPr/>
          </p:nvSpPr>
          <p:spPr>
            <a:xfrm>
              <a:off x="9032761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8A9FEA-5856-4443-B11A-5A5A23FAE474}"/>
                </a:ext>
              </a:extLst>
            </p:cNvPr>
            <p:cNvSpPr/>
            <p:nvPr/>
          </p:nvSpPr>
          <p:spPr>
            <a:xfrm>
              <a:off x="7243441" y="2198707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Low Dimensional Embedding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031FDCBF-27A4-41F5-AF93-424E28509573}"/>
                </a:ext>
              </a:extLst>
            </p:cNvPr>
            <p:cNvSpPr/>
            <p:nvPr/>
          </p:nvSpPr>
          <p:spPr>
            <a:xfrm rot="2700000">
              <a:off x="6749787" y="2108098"/>
              <a:ext cx="318934" cy="18013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0D898FD8-E9F8-48CD-BC2E-7AF5FD2432B2}"/>
                </a:ext>
              </a:extLst>
            </p:cNvPr>
            <p:cNvSpPr/>
            <p:nvPr/>
          </p:nvSpPr>
          <p:spPr>
            <a:xfrm>
              <a:off x="9032761" y="2506881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69CC4E-6F8B-40D0-AD4D-2311221BA964}"/>
                </a:ext>
              </a:extLst>
            </p:cNvPr>
            <p:cNvSpPr/>
            <p:nvPr/>
          </p:nvSpPr>
          <p:spPr>
            <a:xfrm>
              <a:off x="76199" y="1205450"/>
              <a:ext cx="1034591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Load Data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175EDCA-AEFF-4F18-B354-13C95DB8233B}"/>
                </a:ext>
              </a:extLst>
            </p:cNvPr>
            <p:cNvSpPr/>
            <p:nvPr/>
          </p:nvSpPr>
          <p:spPr>
            <a:xfrm>
              <a:off x="1299773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BC02C87-C613-4132-B341-A40E67D83252}"/>
              </a:ext>
            </a:extLst>
          </p:cNvPr>
          <p:cNvSpPr/>
          <p:nvPr/>
        </p:nvSpPr>
        <p:spPr>
          <a:xfrm>
            <a:off x="1843347" y="5336586"/>
            <a:ext cx="306545" cy="20076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13A6AD-046D-485F-B7ED-69C8F104536F}"/>
              </a:ext>
            </a:extLst>
          </p:cNvPr>
          <p:cNvSpPr/>
          <p:nvPr/>
        </p:nvSpPr>
        <p:spPr>
          <a:xfrm>
            <a:off x="2336608" y="5001619"/>
            <a:ext cx="1156820" cy="8706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Log2(x+1) transform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11351CF-3305-46B4-9834-BFC0C9E2606A}"/>
              </a:ext>
            </a:extLst>
          </p:cNvPr>
          <p:cNvSpPr/>
          <p:nvPr/>
        </p:nvSpPr>
        <p:spPr>
          <a:xfrm>
            <a:off x="3665516" y="5336586"/>
            <a:ext cx="306545" cy="20076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AECF66-0DF7-4594-B2D7-93D5F6B99CCF}"/>
              </a:ext>
            </a:extLst>
          </p:cNvPr>
          <p:cNvSpPr/>
          <p:nvPr/>
        </p:nvSpPr>
        <p:spPr>
          <a:xfrm>
            <a:off x="4162557" y="5001619"/>
            <a:ext cx="1601012" cy="8706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Find Variable Features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4385D7-3805-4C97-9BDD-FF94F90AF432}"/>
              </a:ext>
            </a:extLst>
          </p:cNvPr>
          <p:cNvSpPr/>
          <p:nvPr/>
        </p:nvSpPr>
        <p:spPr>
          <a:xfrm>
            <a:off x="498080" y="5001619"/>
            <a:ext cx="1156820" cy="8706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Filter low quality cells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F49737D-8EA7-4D67-A92F-7D2A436583F2}"/>
              </a:ext>
            </a:extLst>
          </p:cNvPr>
          <p:cNvSpPr/>
          <p:nvPr/>
        </p:nvSpPr>
        <p:spPr>
          <a:xfrm>
            <a:off x="5954065" y="5336586"/>
            <a:ext cx="306545" cy="20076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3838F1-8B0C-4E53-B244-8B73E98CB6A7}"/>
              </a:ext>
            </a:extLst>
          </p:cNvPr>
          <p:cNvSpPr/>
          <p:nvPr/>
        </p:nvSpPr>
        <p:spPr>
          <a:xfrm>
            <a:off x="6451106" y="5001619"/>
            <a:ext cx="1601012" cy="8706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Center and scale variable features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1258E1B-2229-46DF-9868-132057A777A0}"/>
              </a:ext>
            </a:extLst>
          </p:cNvPr>
          <p:cNvSpPr/>
          <p:nvPr/>
        </p:nvSpPr>
        <p:spPr>
          <a:xfrm>
            <a:off x="8242614" y="5336586"/>
            <a:ext cx="306545" cy="20076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32E3FD-1546-4859-80CE-C630EE93C85F}"/>
              </a:ext>
            </a:extLst>
          </p:cNvPr>
          <p:cNvSpPr/>
          <p:nvPr/>
        </p:nvSpPr>
        <p:spPr>
          <a:xfrm>
            <a:off x="8739654" y="5001619"/>
            <a:ext cx="2197635" cy="8706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Run PCA and select informative dimensions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26C622-B0E9-4A23-8F2D-0D475F7C1337}"/>
              </a:ext>
            </a:extLst>
          </p:cNvPr>
          <p:cNvSpPr/>
          <p:nvPr/>
        </p:nvSpPr>
        <p:spPr>
          <a:xfrm>
            <a:off x="228599" y="4749553"/>
            <a:ext cx="10939510" cy="139379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F93DD49-8A5C-4255-9864-3EBCAB6AE4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56"/>
          <a:stretch/>
        </p:blipFill>
        <p:spPr>
          <a:xfrm>
            <a:off x="2263047" y="667791"/>
            <a:ext cx="8376118" cy="5285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1165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3504-07F1-455B-B941-B32F61E9C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Seurat pipeline for mitigating Zero-inflation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5AD1B1-6419-4B4A-82D8-A1224D268943}"/>
              </a:ext>
            </a:extLst>
          </p:cNvPr>
          <p:cNvGrpSpPr/>
          <p:nvPr/>
        </p:nvGrpSpPr>
        <p:grpSpPr>
          <a:xfrm>
            <a:off x="228599" y="1918293"/>
            <a:ext cx="11734801" cy="2078507"/>
            <a:chOff x="76199" y="1083792"/>
            <a:chExt cx="11867355" cy="19186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327DE4F-2A6B-43E8-8AF3-6CAD8D94F52D}"/>
                </a:ext>
              </a:extLst>
            </p:cNvPr>
            <p:cNvSpPr/>
            <p:nvPr/>
          </p:nvSpPr>
          <p:spPr>
            <a:xfrm>
              <a:off x="1786455" y="1205451"/>
              <a:ext cx="620388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QC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D34B9FA7-B19B-4246-8828-679252094DFD}"/>
                </a:ext>
              </a:extLst>
            </p:cNvPr>
            <p:cNvSpPr/>
            <p:nvPr/>
          </p:nvSpPr>
          <p:spPr>
            <a:xfrm>
              <a:off x="2588350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C5C27-7B6D-48D9-A9CE-D90605E91E10}"/>
                </a:ext>
              </a:extLst>
            </p:cNvPr>
            <p:cNvSpPr/>
            <p:nvPr/>
          </p:nvSpPr>
          <p:spPr>
            <a:xfrm>
              <a:off x="3087183" y="1083792"/>
              <a:ext cx="116988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Normalize &amp; Scale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D63F401-23F4-4E12-95DD-929A85634DE0}"/>
                </a:ext>
              </a:extLst>
            </p:cNvPr>
            <p:cNvSpPr/>
            <p:nvPr/>
          </p:nvSpPr>
          <p:spPr>
            <a:xfrm>
              <a:off x="7236476" y="1083792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61AF4656-9299-4414-A733-82126087D6D9}"/>
                </a:ext>
              </a:extLst>
            </p:cNvPr>
            <p:cNvSpPr/>
            <p:nvPr/>
          </p:nvSpPr>
          <p:spPr>
            <a:xfrm>
              <a:off x="673436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DFEE6D-76AD-4845-8150-46AA0797C229}"/>
                </a:ext>
              </a:extLst>
            </p:cNvPr>
            <p:cNvSpPr/>
            <p:nvPr/>
          </p:nvSpPr>
          <p:spPr>
            <a:xfrm>
              <a:off x="9534663" y="1083793"/>
              <a:ext cx="2408891" cy="1917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Advanced</a:t>
              </a:r>
              <a:r>
                <a:rPr lang="en-US" sz="16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Marker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Type Identification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Sub-clustering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Trajectories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Cycle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DGE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E1D42029-2A1E-49F0-8065-76D904027C7C}"/>
                </a:ext>
              </a:extLst>
            </p:cNvPr>
            <p:cNvSpPr/>
            <p:nvPr/>
          </p:nvSpPr>
          <p:spPr>
            <a:xfrm>
              <a:off x="443110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947EF78-88DE-411A-A64A-363A0F4DEFEB}"/>
                </a:ext>
              </a:extLst>
            </p:cNvPr>
            <p:cNvSpPr/>
            <p:nvPr/>
          </p:nvSpPr>
          <p:spPr>
            <a:xfrm>
              <a:off x="4933757" y="1083792"/>
              <a:ext cx="161909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PCA &amp; Nearest Neighbor Graph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C3B1A114-33AB-476E-84EA-06ACCF748E43}"/>
                </a:ext>
              </a:extLst>
            </p:cNvPr>
            <p:cNvSpPr/>
            <p:nvPr/>
          </p:nvSpPr>
          <p:spPr>
            <a:xfrm>
              <a:off x="9032761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8A9FEA-5856-4443-B11A-5A5A23FAE474}"/>
                </a:ext>
              </a:extLst>
            </p:cNvPr>
            <p:cNvSpPr/>
            <p:nvPr/>
          </p:nvSpPr>
          <p:spPr>
            <a:xfrm>
              <a:off x="7243441" y="2198707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Low Dimensional Embedding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031FDCBF-27A4-41F5-AF93-424E28509573}"/>
                </a:ext>
              </a:extLst>
            </p:cNvPr>
            <p:cNvSpPr/>
            <p:nvPr/>
          </p:nvSpPr>
          <p:spPr>
            <a:xfrm rot="2700000">
              <a:off x="6749787" y="2108098"/>
              <a:ext cx="318934" cy="18013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0D898FD8-E9F8-48CD-BC2E-7AF5FD2432B2}"/>
                </a:ext>
              </a:extLst>
            </p:cNvPr>
            <p:cNvSpPr/>
            <p:nvPr/>
          </p:nvSpPr>
          <p:spPr>
            <a:xfrm>
              <a:off x="9032761" y="2506881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69CC4E-6F8B-40D0-AD4D-2311221BA964}"/>
                </a:ext>
              </a:extLst>
            </p:cNvPr>
            <p:cNvSpPr/>
            <p:nvPr/>
          </p:nvSpPr>
          <p:spPr>
            <a:xfrm>
              <a:off x="76199" y="1205450"/>
              <a:ext cx="1034591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Load Data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175EDCA-AEFF-4F18-B354-13C95DB8233B}"/>
                </a:ext>
              </a:extLst>
            </p:cNvPr>
            <p:cNvSpPr/>
            <p:nvPr/>
          </p:nvSpPr>
          <p:spPr>
            <a:xfrm>
              <a:off x="1299773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BC02C87-C613-4132-B341-A40E67D83252}"/>
              </a:ext>
            </a:extLst>
          </p:cNvPr>
          <p:cNvSpPr/>
          <p:nvPr/>
        </p:nvSpPr>
        <p:spPr>
          <a:xfrm>
            <a:off x="1843347" y="5336586"/>
            <a:ext cx="306545" cy="20076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13A6AD-046D-485F-B7ED-69C8F104536F}"/>
              </a:ext>
            </a:extLst>
          </p:cNvPr>
          <p:cNvSpPr/>
          <p:nvPr/>
        </p:nvSpPr>
        <p:spPr>
          <a:xfrm>
            <a:off x="2336608" y="5001619"/>
            <a:ext cx="1156820" cy="8706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Log2(x+1) transform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11351CF-3305-46B4-9834-BFC0C9E2606A}"/>
              </a:ext>
            </a:extLst>
          </p:cNvPr>
          <p:cNvSpPr/>
          <p:nvPr/>
        </p:nvSpPr>
        <p:spPr>
          <a:xfrm>
            <a:off x="3665516" y="5336586"/>
            <a:ext cx="306545" cy="20076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AECF66-0DF7-4594-B2D7-93D5F6B99CCF}"/>
              </a:ext>
            </a:extLst>
          </p:cNvPr>
          <p:cNvSpPr/>
          <p:nvPr/>
        </p:nvSpPr>
        <p:spPr>
          <a:xfrm>
            <a:off x="4162557" y="5001619"/>
            <a:ext cx="1601012" cy="8706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Find Variable Features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4385D7-3805-4C97-9BDD-FF94F90AF432}"/>
              </a:ext>
            </a:extLst>
          </p:cNvPr>
          <p:cNvSpPr/>
          <p:nvPr/>
        </p:nvSpPr>
        <p:spPr>
          <a:xfrm>
            <a:off x="498080" y="5001619"/>
            <a:ext cx="1156820" cy="8706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Filter low quality cells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F49737D-8EA7-4D67-A92F-7D2A436583F2}"/>
              </a:ext>
            </a:extLst>
          </p:cNvPr>
          <p:cNvSpPr/>
          <p:nvPr/>
        </p:nvSpPr>
        <p:spPr>
          <a:xfrm>
            <a:off x="5954065" y="5336586"/>
            <a:ext cx="306545" cy="20076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3838F1-8B0C-4E53-B244-8B73E98CB6A7}"/>
              </a:ext>
            </a:extLst>
          </p:cNvPr>
          <p:cNvSpPr/>
          <p:nvPr/>
        </p:nvSpPr>
        <p:spPr>
          <a:xfrm>
            <a:off x="6451106" y="5001619"/>
            <a:ext cx="1601012" cy="8706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Center and scale variable features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1258E1B-2229-46DF-9868-132057A777A0}"/>
              </a:ext>
            </a:extLst>
          </p:cNvPr>
          <p:cNvSpPr/>
          <p:nvPr/>
        </p:nvSpPr>
        <p:spPr>
          <a:xfrm>
            <a:off x="8242614" y="5336586"/>
            <a:ext cx="306545" cy="20076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32E3FD-1546-4859-80CE-C630EE93C85F}"/>
              </a:ext>
            </a:extLst>
          </p:cNvPr>
          <p:cNvSpPr/>
          <p:nvPr/>
        </p:nvSpPr>
        <p:spPr>
          <a:xfrm>
            <a:off x="8739654" y="5001619"/>
            <a:ext cx="2197635" cy="8706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Run PCA and select informative dimensions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26C622-B0E9-4A23-8F2D-0D475F7C1337}"/>
              </a:ext>
            </a:extLst>
          </p:cNvPr>
          <p:cNvSpPr/>
          <p:nvPr/>
        </p:nvSpPr>
        <p:spPr>
          <a:xfrm>
            <a:off x="228599" y="4749553"/>
            <a:ext cx="10939510" cy="139379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11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6CE5-70CD-45F3-9434-D17634CA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PCA: why and how?</a:t>
            </a:r>
          </a:p>
        </p:txBody>
      </p:sp>
    </p:spTree>
    <p:extLst>
      <p:ext uri="{BB962C8B-B14F-4D97-AF65-F5344CB8AC3E}">
        <p14:creationId xmlns:p14="http://schemas.microsoft.com/office/powerpoint/2010/main" val="2954170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5C280FDC-3A18-4A8C-B0BC-0DF0568A7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714" y="710948"/>
            <a:ext cx="7240572" cy="543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C487EB-A62A-448D-9F01-13F2A28198F2}"/>
              </a:ext>
            </a:extLst>
          </p:cNvPr>
          <p:cNvSpPr txBox="1"/>
          <p:nvPr/>
        </p:nvSpPr>
        <p:spPr>
          <a:xfrm>
            <a:off x="0" y="6642556"/>
            <a:ext cx="781900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https://image.slidesharecdn.com/principalcomponentanalysis-130916163816-phpapp01/95/principal-component-analysis-18-638.jpg?cb=1379350085</a:t>
            </a:r>
          </a:p>
        </p:txBody>
      </p:sp>
    </p:spTree>
    <p:extLst>
      <p:ext uri="{BB962C8B-B14F-4D97-AF65-F5344CB8AC3E}">
        <p14:creationId xmlns:p14="http://schemas.microsoft.com/office/powerpoint/2010/main" val="142491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22E99C3A-3066-41BE-98F0-16B742B6B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97" y="1280017"/>
            <a:ext cx="4780625" cy="429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F74D6E-81A9-4626-8BBB-667FB275FA62}"/>
              </a:ext>
            </a:extLst>
          </p:cNvPr>
          <p:cNvSpPr txBox="1"/>
          <p:nvPr/>
        </p:nvSpPr>
        <p:spPr>
          <a:xfrm>
            <a:off x="1480" y="648866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https://setosa.io/ev/principal-component-analysis/</a:t>
            </a:r>
          </a:p>
        </p:txBody>
      </p:sp>
    </p:spTree>
    <p:extLst>
      <p:ext uri="{BB962C8B-B14F-4D97-AF65-F5344CB8AC3E}">
        <p14:creationId xmlns:p14="http://schemas.microsoft.com/office/powerpoint/2010/main" val="489094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22E99C3A-3066-41BE-98F0-16B742B6B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97" y="1280017"/>
            <a:ext cx="4780625" cy="429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BAC0A535-58C1-461A-8C73-3A27F975A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780" y="1280017"/>
            <a:ext cx="4602425" cy="430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D3F904-8658-4D21-A112-AEAD77E64D4F}"/>
              </a:ext>
            </a:extLst>
          </p:cNvPr>
          <p:cNvSpPr txBox="1"/>
          <p:nvPr/>
        </p:nvSpPr>
        <p:spPr>
          <a:xfrm>
            <a:off x="1480" y="648866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https://setosa.io/ev/principal-component-analysis/</a:t>
            </a:r>
          </a:p>
        </p:txBody>
      </p:sp>
    </p:spTree>
    <p:extLst>
      <p:ext uri="{BB962C8B-B14F-4D97-AF65-F5344CB8AC3E}">
        <p14:creationId xmlns:p14="http://schemas.microsoft.com/office/powerpoint/2010/main" val="227862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3E497AC-C8F3-466F-A6E8-E1B1772F7FB7}"/>
              </a:ext>
            </a:extLst>
          </p:cNvPr>
          <p:cNvSpPr txBox="1"/>
          <p:nvPr/>
        </p:nvSpPr>
        <p:spPr>
          <a:xfrm>
            <a:off x="677069" y="133350"/>
            <a:ext cx="6634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scRNA</a:t>
            </a:r>
            <a:r>
              <a:rPr lang="en-US" sz="2800" b="1" dirty="0"/>
              <a:t>-Seq Downstream Analysis Workflow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353CE8-2E18-442F-A238-2793B2874732}"/>
              </a:ext>
            </a:extLst>
          </p:cNvPr>
          <p:cNvGrpSpPr/>
          <p:nvPr/>
        </p:nvGrpSpPr>
        <p:grpSpPr>
          <a:xfrm>
            <a:off x="228599" y="1083792"/>
            <a:ext cx="11734801" cy="2078507"/>
            <a:chOff x="76199" y="1083792"/>
            <a:chExt cx="11867355" cy="19186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21D12E-3DD0-4183-AC90-0E563F02FAB0}"/>
                </a:ext>
              </a:extLst>
            </p:cNvPr>
            <p:cNvSpPr/>
            <p:nvPr/>
          </p:nvSpPr>
          <p:spPr>
            <a:xfrm>
              <a:off x="1786455" y="1205451"/>
              <a:ext cx="620388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QC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D6CE39D2-7AF1-4AEF-A34B-E118CAE0D6A5}"/>
                </a:ext>
              </a:extLst>
            </p:cNvPr>
            <p:cNvSpPr/>
            <p:nvPr/>
          </p:nvSpPr>
          <p:spPr>
            <a:xfrm>
              <a:off x="2588350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1A4F90-23D1-48D7-B123-5B990264B208}"/>
                </a:ext>
              </a:extLst>
            </p:cNvPr>
            <p:cNvSpPr/>
            <p:nvPr/>
          </p:nvSpPr>
          <p:spPr>
            <a:xfrm>
              <a:off x="3087183" y="1083792"/>
              <a:ext cx="116988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Normalize &amp; Scale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0EB02D-4BAC-485E-A814-A2E5A3E6E760}"/>
                </a:ext>
              </a:extLst>
            </p:cNvPr>
            <p:cNvSpPr/>
            <p:nvPr/>
          </p:nvSpPr>
          <p:spPr>
            <a:xfrm>
              <a:off x="7236476" y="1083792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82C4BD8-C848-4E37-BAF6-39B4E07183F8}"/>
                </a:ext>
              </a:extLst>
            </p:cNvPr>
            <p:cNvSpPr/>
            <p:nvPr/>
          </p:nvSpPr>
          <p:spPr>
            <a:xfrm>
              <a:off x="673436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0F4B13E-B15C-4656-8F5D-08FB166BF706}"/>
                </a:ext>
              </a:extLst>
            </p:cNvPr>
            <p:cNvSpPr/>
            <p:nvPr/>
          </p:nvSpPr>
          <p:spPr>
            <a:xfrm>
              <a:off x="9534663" y="1083793"/>
              <a:ext cx="2408891" cy="1917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Advanced</a:t>
              </a:r>
              <a:r>
                <a:rPr lang="en-US" sz="16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Marker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Type Identification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Sub-clustering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Trajectories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Cycle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DGE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7A442013-E6B1-43EA-ACF6-249A7267C2A2}"/>
                </a:ext>
              </a:extLst>
            </p:cNvPr>
            <p:cNvSpPr/>
            <p:nvPr/>
          </p:nvSpPr>
          <p:spPr>
            <a:xfrm>
              <a:off x="443110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E57BA6-5E53-4A2E-B9D7-D611F112AFD8}"/>
                </a:ext>
              </a:extLst>
            </p:cNvPr>
            <p:cNvSpPr/>
            <p:nvPr/>
          </p:nvSpPr>
          <p:spPr>
            <a:xfrm>
              <a:off x="4933757" y="1083792"/>
              <a:ext cx="161909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PCA &amp; Nearest Neighbor Graph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56833327-1A8B-4F8D-BEC6-C2A8FB241058}"/>
                </a:ext>
              </a:extLst>
            </p:cNvPr>
            <p:cNvSpPr/>
            <p:nvPr/>
          </p:nvSpPr>
          <p:spPr>
            <a:xfrm>
              <a:off x="9032761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65C4D6-47D3-4FB9-8ECF-7BE7BEBB73D3}"/>
                </a:ext>
              </a:extLst>
            </p:cNvPr>
            <p:cNvSpPr/>
            <p:nvPr/>
          </p:nvSpPr>
          <p:spPr>
            <a:xfrm>
              <a:off x="7243441" y="2198707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Low Dimensional Embedding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9E510180-B63D-4299-AB70-1B4F9725CEA6}"/>
                </a:ext>
              </a:extLst>
            </p:cNvPr>
            <p:cNvSpPr/>
            <p:nvPr/>
          </p:nvSpPr>
          <p:spPr>
            <a:xfrm rot="2700000">
              <a:off x="6749787" y="2108098"/>
              <a:ext cx="318934" cy="18013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97BBE2C3-DD1A-4C47-8169-681A5FF248A0}"/>
                </a:ext>
              </a:extLst>
            </p:cNvPr>
            <p:cNvSpPr/>
            <p:nvPr/>
          </p:nvSpPr>
          <p:spPr>
            <a:xfrm>
              <a:off x="9032761" y="2506881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E0D8FA-7F1D-4BC5-A527-65845C49A3BD}"/>
                </a:ext>
              </a:extLst>
            </p:cNvPr>
            <p:cNvSpPr/>
            <p:nvPr/>
          </p:nvSpPr>
          <p:spPr>
            <a:xfrm>
              <a:off x="76199" y="1205450"/>
              <a:ext cx="1034591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Load Data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AC097B6-DBFD-4510-83B7-F6B3D7B28B13}"/>
                </a:ext>
              </a:extLst>
            </p:cNvPr>
            <p:cNvSpPr/>
            <p:nvPr/>
          </p:nvSpPr>
          <p:spPr>
            <a:xfrm>
              <a:off x="1299773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2347845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3E497AC-C8F3-466F-A6E8-E1B1772F7FB7}"/>
              </a:ext>
            </a:extLst>
          </p:cNvPr>
          <p:cNvSpPr txBox="1"/>
          <p:nvPr/>
        </p:nvSpPr>
        <p:spPr>
          <a:xfrm>
            <a:off x="677069" y="133350"/>
            <a:ext cx="6634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scRNA</a:t>
            </a:r>
            <a:r>
              <a:rPr lang="en-US" sz="2800" b="1" dirty="0"/>
              <a:t>-Seq Downstream Analysis Workflow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353CE8-2E18-442F-A238-2793B2874732}"/>
              </a:ext>
            </a:extLst>
          </p:cNvPr>
          <p:cNvGrpSpPr/>
          <p:nvPr/>
        </p:nvGrpSpPr>
        <p:grpSpPr>
          <a:xfrm>
            <a:off x="228599" y="1083792"/>
            <a:ext cx="11734801" cy="2078507"/>
            <a:chOff x="76199" y="1083792"/>
            <a:chExt cx="11867355" cy="19186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21D12E-3DD0-4183-AC90-0E563F02FAB0}"/>
                </a:ext>
              </a:extLst>
            </p:cNvPr>
            <p:cNvSpPr/>
            <p:nvPr/>
          </p:nvSpPr>
          <p:spPr>
            <a:xfrm>
              <a:off x="1786455" y="1205451"/>
              <a:ext cx="620388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QC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D6CE39D2-7AF1-4AEF-A34B-E118CAE0D6A5}"/>
                </a:ext>
              </a:extLst>
            </p:cNvPr>
            <p:cNvSpPr/>
            <p:nvPr/>
          </p:nvSpPr>
          <p:spPr>
            <a:xfrm>
              <a:off x="2588350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1A4F90-23D1-48D7-B123-5B990264B208}"/>
                </a:ext>
              </a:extLst>
            </p:cNvPr>
            <p:cNvSpPr/>
            <p:nvPr/>
          </p:nvSpPr>
          <p:spPr>
            <a:xfrm>
              <a:off x="3087183" y="1083792"/>
              <a:ext cx="116988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Normalize &amp; Scale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0EB02D-4BAC-485E-A814-A2E5A3E6E760}"/>
                </a:ext>
              </a:extLst>
            </p:cNvPr>
            <p:cNvSpPr/>
            <p:nvPr/>
          </p:nvSpPr>
          <p:spPr>
            <a:xfrm>
              <a:off x="7236476" y="1083792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82C4BD8-C848-4E37-BAF6-39B4E07183F8}"/>
                </a:ext>
              </a:extLst>
            </p:cNvPr>
            <p:cNvSpPr/>
            <p:nvPr/>
          </p:nvSpPr>
          <p:spPr>
            <a:xfrm>
              <a:off x="673436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0F4B13E-B15C-4656-8F5D-08FB166BF706}"/>
                </a:ext>
              </a:extLst>
            </p:cNvPr>
            <p:cNvSpPr/>
            <p:nvPr/>
          </p:nvSpPr>
          <p:spPr>
            <a:xfrm>
              <a:off x="9534663" y="1083793"/>
              <a:ext cx="2408891" cy="1917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Advanced</a:t>
              </a:r>
              <a:r>
                <a:rPr lang="en-US" sz="16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Marker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Type Identification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Sub-clustering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Trajectories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Cycle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DGE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7A442013-E6B1-43EA-ACF6-249A7267C2A2}"/>
                </a:ext>
              </a:extLst>
            </p:cNvPr>
            <p:cNvSpPr/>
            <p:nvPr/>
          </p:nvSpPr>
          <p:spPr>
            <a:xfrm>
              <a:off x="443110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E57BA6-5E53-4A2E-B9D7-D611F112AFD8}"/>
                </a:ext>
              </a:extLst>
            </p:cNvPr>
            <p:cNvSpPr/>
            <p:nvPr/>
          </p:nvSpPr>
          <p:spPr>
            <a:xfrm>
              <a:off x="4933757" y="1083792"/>
              <a:ext cx="161909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PCA</a:t>
              </a:r>
              <a:r>
                <a:rPr lang="en-US" sz="1600" dirty="0">
                  <a:solidFill>
                    <a:schemeClr val="tx1"/>
                  </a:solidFill>
                </a:rPr>
                <a:t> &amp; Nearest Neighbor Graph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56833327-1A8B-4F8D-BEC6-C2A8FB241058}"/>
                </a:ext>
              </a:extLst>
            </p:cNvPr>
            <p:cNvSpPr/>
            <p:nvPr/>
          </p:nvSpPr>
          <p:spPr>
            <a:xfrm>
              <a:off x="9032761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65C4D6-47D3-4FB9-8ECF-7BE7BEBB73D3}"/>
                </a:ext>
              </a:extLst>
            </p:cNvPr>
            <p:cNvSpPr/>
            <p:nvPr/>
          </p:nvSpPr>
          <p:spPr>
            <a:xfrm>
              <a:off x="7243441" y="2198707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Low Dimensional Embedding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9E510180-B63D-4299-AB70-1B4F9725CEA6}"/>
                </a:ext>
              </a:extLst>
            </p:cNvPr>
            <p:cNvSpPr/>
            <p:nvPr/>
          </p:nvSpPr>
          <p:spPr>
            <a:xfrm rot="2700000">
              <a:off x="6749787" y="2108098"/>
              <a:ext cx="318934" cy="18013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97BBE2C3-DD1A-4C47-8169-681A5FF248A0}"/>
                </a:ext>
              </a:extLst>
            </p:cNvPr>
            <p:cNvSpPr/>
            <p:nvPr/>
          </p:nvSpPr>
          <p:spPr>
            <a:xfrm>
              <a:off x="9032761" y="2506881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E0D8FA-7F1D-4BC5-A527-65845C49A3BD}"/>
                </a:ext>
              </a:extLst>
            </p:cNvPr>
            <p:cNvSpPr/>
            <p:nvPr/>
          </p:nvSpPr>
          <p:spPr>
            <a:xfrm>
              <a:off x="76199" y="1205450"/>
              <a:ext cx="1034591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Load Data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AC097B6-DBFD-4510-83B7-F6B3D7B28B13}"/>
                </a:ext>
              </a:extLst>
            </p:cNvPr>
            <p:cNvSpPr/>
            <p:nvPr/>
          </p:nvSpPr>
          <p:spPr>
            <a:xfrm>
              <a:off x="1299773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626681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3E497AC-C8F3-466F-A6E8-E1B1772F7FB7}"/>
              </a:ext>
            </a:extLst>
          </p:cNvPr>
          <p:cNvSpPr txBox="1"/>
          <p:nvPr/>
        </p:nvSpPr>
        <p:spPr>
          <a:xfrm>
            <a:off x="677069" y="133350"/>
            <a:ext cx="6634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scRNA</a:t>
            </a:r>
            <a:r>
              <a:rPr lang="en-US" sz="2800" b="1" dirty="0"/>
              <a:t>-Seq Downstream Analysis Workflow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353CE8-2E18-442F-A238-2793B2874732}"/>
              </a:ext>
            </a:extLst>
          </p:cNvPr>
          <p:cNvGrpSpPr/>
          <p:nvPr/>
        </p:nvGrpSpPr>
        <p:grpSpPr>
          <a:xfrm>
            <a:off x="228599" y="1083792"/>
            <a:ext cx="11734801" cy="2078507"/>
            <a:chOff x="76199" y="1083792"/>
            <a:chExt cx="11867355" cy="19186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21D12E-3DD0-4183-AC90-0E563F02FAB0}"/>
                </a:ext>
              </a:extLst>
            </p:cNvPr>
            <p:cNvSpPr/>
            <p:nvPr/>
          </p:nvSpPr>
          <p:spPr>
            <a:xfrm>
              <a:off x="1786455" y="1205451"/>
              <a:ext cx="620388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QC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D6CE39D2-7AF1-4AEF-A34B-E118CAE0D6A5}"/>
                </a:ext>
              </a:extLst>
            </p:cNvPr>
            <p:cNvSpPr/>
            <p:nvPr/>
          </p:nvSpPr>
          <p:spPr>
            <a:xfrm>
              <a:off x="2588350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1A4F90-23D1-48D7-B123-5B990264B208}"/>
                </a:ext>
              </a:extLst>
            </p:cNvPr>
            <p:cNvSpPr/>
            <p:nvPr/>
          </p:nvSpPr>
          <p:spPr>
            <a:xfrm>
              <a:off x="3087183" y="1083792"/>
              <a:ext cx="116988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Normalize &amp; Scale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0EB02D-4BAC-485E-A814-A2E5A3E6E760}"/>
                </a:ext>
              </a:extLst>
            </p:cNvPr>
            <p:cNvSpPr/>
            <p:nvPr/>
          </p:nvSpPr>
          <p:spPr>
            <a:xfrm>
              <a:off x="7236476" y="1083792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82C4BD8-C848-4E37-BAF6-39B4E07183F8}"/>
                </a:ext>
              </a:extLst>
            </p:cNvPr>
            <p:cNvSpPr/>
            <p:nvPr/>
          </p:nvSpPr>
          <p:spPr>
            <a:xfrm>
              <a:off x="673436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0F4B13E-B15C-4656-8F5D-08FB166BF706}"/>
                </a:ext>
              </a:extLst>
            </p:cNvPr>
            <p:cNvSpPr/>
            <p:nvPr/>
          </p:nvSpPr>
          <p:spPr>
            <a:xfrm>
              <a:off x="9534663" y="1083793"/>
              <a:ext cx="2408891" cy="1917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Advanced</a:t>
              </a:r>
              <a:r>
                <a:rPr lang="en-US" sz="16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Marker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Type Identification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Sub-clustering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Trajectories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Cycle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DGE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7A442013-E6B1-43EA-ACF6-249A7267C2A2}"/>
                </a:ext>
              </a:extLst>
            </p:cNvPr>
            <p:cNvSpPr/>
            <p:nvPr/>
          </p:nvSpPr>
          <p:spPr>
            <a:xfrm>
              <a:off x="443110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E57BA6-5E53-4A2E-B9D7-D611F112AFD8}"/>
                </a:ext>
              </a:extLst>
            </p:cNvPr>
            <p:cNvSpPr/>
            <p:nvPr/>
          </p:nvSpPr>
          <p:spPr>
            <a:xfrm>
              <a:off x="4933757" y="1083792"/>
              <a:ext cx="161909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PCA</a:t>
              </a:r>
              <a:r>
                <a:rPr lang="en-US" sz="1600" dirty="0">
                  <a:solidFill>
                    <a:schemeClr val="tx1"/>
                  </a:solidFill>
                </a:rPr>
                <a:t> &amp; Nearest Neighbor Graph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56833327-1A8B-4F8D-BEC6-C2A8FB241058}"/>
                </a:ext>
              </a:extLst>
            </p:cNvPr>
            <p:cNvSpPr/>
            <p:nvPr/>
          </p:nvSpPr>
          <p:spPr>
            <a:xfrm>
              <a:off x="9032761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65C4D6-47D3-4FB9-8ECF-7BE7BEBB73D3}"/>
                </a:ext>
              </a:extLst>
            </p:cNvPr>
            <p:cNvSpPr/>
            <p:nvPr/>
          </p:nvSpPr>
          <p:spPr>
            <a:xfrm>
              <a:off x="7243441" y="2198707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Low Dimensional Embedding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9E510180-B63D-4299-AB70-1B4F9725CEA6}"/>
                </a:ext>
              </a:extLst>
            </p:cNvPr>
            <p:cNvSpPr/>
            <p:nvPr/>
          </p:nvSpPr>
          <p:spPr>
            <a:xfrm rot="2700000">
              <a:off x="6749787" y="2108098"/>
              <a:ext cx="318934" cy="18013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97BBE2C3-DD1A-4C47-8169-681A5FF248A0}"/>
                </a:ext>
              </a:extLst>
            </p:cNvPr>
            <p:cNvSpPr/>
            <p:nvPr/>
          </p:nvSpPr>
          <p:spPr>
            <a:xfrm>
              <a:off x="9032761" y="2506881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E0D8FA-7F1D-4BC5-A527-65845C49A3BD}"/>
                </a:ext>
              </a:extLst>
            </p:cNvPr>
            <p:cNvSpPr/>
            <p:nvPr/>
          </p:nvSpPr>
          <p:spPr>
            <a:xfrm>
              <a:off x="76199" y="1205450"/>
              <a:ext cx="1034591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Load Data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AC097B6-DBFD-4510-83B7-F6B3D7B28B13}"/>
                </a:ext>
              </a:extLst>
            </p:cNvPr>
            <p:cNvSpPr/>
            <p:nvPr/>
          </p:nvSpPr>
          <p:spPr>
            <a:xfrm>
              <a:off x="1299773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0D40219-F65F-4BFF-A5DE-46DED4A515CB}"/>
              </a:ext>
            </a:extLst>
          </p:cNvPr>
          <p:cNvSpPr txBox="1"/>
          <p:nvPr/>
        </p:nvSpPr>
        <p:spPr>
          <a:xfrm>
            <a:off x="432367" y="4381854"/>
            <a:ext cx="10013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Download/pull the GitHub repo and open the module_3.Rproj file</a:t>
            </a:r>
          </a:p>
        </p:txBody>
      </p:sp>
    </p:spTree>
    <p:extLst>
      <p:ext uri="{BB962C8B-B14F-4D97-AF65-F5344CB8AC3E}">
        <p14:creationId xmlns:p14="http://schemas.microsoft.com/office/powerpoint/2010/main" val="249895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EDA915-EC2A-4165-A232-1BF22D592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56" y="769982"/>
            <a:ext cx="6803254" cy="531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89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3E497AC-C8F3-466F-A6E8-E1B1772F7FB7}"/>
              </a:ext>
            </a:extLst>
          </p:cNvPr>
          <p:cNvSpPr txBox="1"/>
          <p:nvPr/>
        </p:nvSpPr>
        <p:spPr>
          <a:xfrm>
            <a:off x="677069" y="133350"/>
            <a:ext cx="6634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scRNA</a:t>
            </a:r>
            <a:r>
              <a:rPr lang="en-US" sz="2800" b="1" dirty="0"/>
              <a:t>-Seq Downstream Analysis Workflow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353CE8-2E18-442F-A238-2793B2874732}"/>
              </a:ext>
            </a:extLst>
          </p:cNvPr>
          <p:cNvGrpSpPr/>
          <p:nvPr/>
        </p:nvGrpSpPr>
        <p:grpSpPr>
          <a:xfrm>
            <a:off x="228599" y="1083792"/>
            <a:ext cx="11734801" cy="2078507"/>
            <a:chOff x="76199" y="1083792"/>
            <a:chExt cx="11867355" cy="19186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21D12E-3DD0-4183-AC90-0E563F02FAB0}"/>
                </a:ext>
              </a:extLst>
            </p:cNvPr>
            <p:cNvSpPr/>
            <p:nvPr/>
          </p:nvSpPr>
          <p:spPr>
            <a:xfrm>
              <a:off x="1786455" y="1205451"/>
              <a:ext cx="620388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QC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D6CE39D2-7AF1-4AEF-A34B-E118CAE0D6A5}"/>
                </a:ext>
              </a:extLst>
            </p:cNvPr>
            <p:cNvSpPr/>
            <p:nvPr/>
          </p:nvSpPr>
          <p:spPr>
            <a:xfrm>
              <a:off x="2588350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1A4F90-23D1-48D7-B123-5B990264B208}"/>
                </a:ext>
              </a:extLst>
            </p:cNvPr>
            <p:cNvSpPr/>
            <p:nvPr/>
          </p:nvSpPr>
          <p:spPr>
            <a:xfrm>
              <a:off x="3087183" y="1083792"/>
              <a:ext cx="116988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Normalize &amp; Scale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0EB02D-4BAC-485E-A814-A2E5A3E6E760}"/>
                </a:ext>
              </a:extLst>
            </p:cNvPr>
            <p:cNvSpPr/>
            <p:nvPr/>
          </p:nvSpPr>
          <p:spPr>
            <a:xfrm>
              <a:off x="7236476" y="1083792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82C4BD8-C848-4E37-BAF6-39B4E07183F8}"/>
                </a:ext>
              </a:extLst>
            </p:cNvPr>
            <p:cNvSpPr/>
            <p:nvPr/>
          </p:nvSpPr>
          <p:spPr>
            <a:xfrm>
              <a:off x="673436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0F4B13E-B15C-4656-8F5D-08FB166BF706}"/>
                </a:ext>
              </a:extLst>
            </p:cNvPr>
            <p:cNvSpPr/>
            <p:nvPr/>
          </p:nvSpPr>
          <p:spPr>
            <a:xfrm>
              <a:off x="9534663" y="1083793"/>
              <a:ext cx="2408891" cy="1917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Advanced</a:t>
              </a:r>
              <a:r>
                <a:rPr lang="en-US" sz="16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Marker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Type Identification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Sub-clustering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Trajectories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Cycle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DGE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7A442013-E6B1-43EA-ACF6-249A7267C2A2}"/>
                </a:ext>
              </a:extLst>
            </p:cNvPr>
            <p:cNvSpPr/>
            <p:nvPr/>
          </p:nvSpPr>
          <p:spPr>
            <a:xfrm>
              <a:off x="443110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E57BA6-5E53-4A2E-B9D7-D611F112AFD8}"/>
                </a:ext>
              </a:extLst>
            </p:cNvPr>
            <p:cNvSpPr/>
            <p:nvPr/>
          </p:nvSpPr>
          <p:spPr>
            <a:xfrm>
              <a:off x="4933757" y="1083792"/>
              <a:ext cx="161909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PCA</a:t>
              </a:r>
              <a:r>
                <a:rPr lang="en-US" sz="1600" dirty="0">
                  <a:solidFill>
                    <a:schemeClr val="tx1"/>
                  </a:solidFill>
                </a:rPr>
                <a:t> &amp; Nearest Neighbor Graph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56833327-1A8B-4F8D-BEC6-C2A8FB241058}"/>
                </a:ext>
              </a:extLst>
            </p:cNvPr>
            <p:cNvSpPr/>
            <p:nvPr/>
          </p:nvSpPr>
          <p:spPr>
            <a:xfrm>
              <a:off x="9032761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65C4D6-47D3-4FB9-8ECF-7BE7BEBB73D3}"/>
                </a:ext>
              </a:extLst>
            </p:cNvPr>
            <p:cNvSpPr/>
            <p:nvPr/>
          </p:nvSpPr>
          <p:spPr>
            <a:xfrm>
              <a:off x="7243441" y="2198707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Low Dimensional Embedding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9E510180-B63D-4299-AB70-1B4F9725CEA6}"/>
                </a:ext>
              </a:extLst>
            </p:cNvPr>
            <p:cNvSpPr/>
            <p:nvPr/>
          </p:nvSpPr>
          <p:spPr>
            <a:xfrm rot="2700000">
              <a:off x="6749787" y="2108098"/>
              <a:ext cx="318934" cy="18013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97BBE2C3-DD1A-4C47-8169-681A5FF248A0}"/>
                </a:ext>
              </a:extLst>
            </p:cNvPr>
            <p:cNvSpPr/>
            <p:nvPr/>
          </p:nvSpPr>
          <p:spPr>
            <a:xfrm>
              <a:off x="9032761" y="2506881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E0D8FA-7F1D-4BC5-A527-65845C49A3BD}"/>
                </a:ext>
              </a:extLst>
            </p:cNvPr>
            <p:cNvSpPr/>
            <p:nvPr/>
          </p:nvSpPr>
          <p:spPr>
            <a:xfrm>
              <a:off x="76199" y="1205450"/>
              <a:ext cx="1034591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Load Data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AC097B6-DBFD-4510-83B7-F6B3D7B28B13}"/>
                </a:ext>
              </a:extLst>
            </p:cNvPr>
            <p:cNvSpPr/>
            <p:nvPr/>
          </p:nvSpPr>
          <p:spPr>
            <a:xfrm>
              <a:off x="1299773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1768209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3E497AC-C8F3-466F-A6E8-E1B1772F7FB7}"/>
              </a:ext>
            </a:extLst>
          </p:cNvPr>
          <p:cNvSpPr txBox="1"/>
          <p:nvPr/>
        </p:nvSpPr>
        <p:spPr>
          <a:xfrm>
            <a:off x="677069" y="133350"/>
            <a:ext cx="6634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scRNA</a:t>
            </a:r>
            <a:r>
              <a:rPr lang="en-US" sz="2800" b="1" dirty="0"/>
              <a:t>-Seq Downstream Analysis Workflow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353CE8-2E18-442F-A238-2793B2874732}"/>
              </a:ext>
            </a:extLst>
          </p:cNvPr>
          <p:cNvGrpSpPr/>
          <p:nvPr/>
        </p:nvGrpSpPr>
        <p:grpSpPr>
          <a:xfrm>
            <a:off x="228599" y="1083792"/>
            <a:ext cx="11734801" cy="2078507"/>
            <a:chOff x="76199" y="1083792"/>
            <a:chExt cx="11867355" cy="19186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21D12E-3DD0-4183-AC90-0E563F02FAB0}"/>
                </a:ext>
              </a:extLst>
            </p:cNvPr>
            <p:cNvSpPr/>
            <p:nvPr/>
          </p:nvSpPr>
          <p:spPr>
            <a:xfrm>
              <a:off x="1786455" y="1205451"/>
              <a:ext cx="620388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QC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D6CE39D2-7AF1-4AEF-A34B-E118CAE0D6A5}"/>
                </a:ext>
              </a:extLst>
            </p:cNvPr>
            <p:cNvSpPr/>
            <p:nvPr/>
          </p:nvSpPr>
          <p:spPr>
            <a:xfrm>
              <a:off x="2588350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1A4F90-23D1-48D7-B123-5B990264B208}"/>
                </a:ext>
              </a:extLst>
            </p:cNvPr>
            <p:cNvSpPr/>
            <p:nvPr/>
          </p:nvSpPr>
          <p:spPr>
            <a:xfrm>
              <a:off x="3087183" y="1083792"/>
              <a:ext cx="116988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Normalize &amp; Scale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0EB02D-4BAC-485E-A814-A2E5A3E6E760}"/>
                </a:ext>
              </a:extLst>
            </p:cNvPr>
            <p:cNvSpPr/>
            <p:nvPr/>
          </p:nvSpPr>
          <p:spPr>
            <a:xfrm>
              <a:off x="7236476" y="1083792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82C4BD8-C848-4E37-BAF6-39B4E07183F8}"/>
                </a:ext>
              </a:extLst>
            </p:cNvPr>
            <p:cNvSpPr/>
            <p:nvPr/>
          </p:nvSpPr>
          <p:spPr>
            <a:xfrm>
              <a:off x="673436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0F4B13E-B15C-4656-8F5D-08FB166BF706}"/>
                </a:ext>
              </a:extLst>
            </p:cNvPr>
            <p:cNvSpPr/>
            <p:nvPr/>
          </p:nvSpPr>
          <p:spPr>
            <a:xfrm>
              <a:off x="9534663" y="1083793"/>
              <a:ext cx="2408891" cy="1917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Advanced</a:t>
              </a:r>
              <a:r>
                <a:rPr lang="en-US" sz="16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Marker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Type Identification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Sub-clustering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Trajectories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Cycle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DGE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7A442013-E6B1-43EA-ACF6-249A7267C2A2}"/>
                </a:ext>
              </a:extLst>
            </p:cNvPr>
            <p:cNvSpPr/>
            <p:nvPr/>
          </p:nvSpPr>
          <p:spPr>
            <a:xfrm>
              <a:off x="443110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E57BA6-5E53-4A2E-B9D7-D611F112AFD8}"/>
                </a:ext>
              </a:extLst>
            </p:cNvPr>
            <p:cNvSpPr/>
            <p:nvPr/>
          </p:nvSpPr>
          <p:spPr>
            <a:xfrm>
              <a:off x="4933757" y="1083792"/>
              <a:ext cx="161909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PCA &amp; </a:t>
              </a:r>
              <a:r>
                <a:rPr lang="en-US" sz="1600" b="1" dirty="0">
                  <a:solidFill>
                    <a:schemeClr val="tx1"/>
                  </a:solidFill>
                </a:rPr>
                <a:t>Nearest Neighbor Graph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56833327-1A8B-4F8D-BEC6-C2A8FB241058}"/>
                </a:ext>
              </a:extLst>
            </p:cNvPr>
            <p:cNvSpPr/>
            <p:nvPr/>
          </p:nvSpPr>
          <p:spPr>
            <a:xfrm>
              <a:off x="9032761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65C4D6-47D3-4FB9-8ECF-7BE7BEBB73D3}"/>
                </a:ext>
              </a:extLst>
            </p:cNvPr>
            <p:cNvSpPr/>
            <p:nvPr/>
          </p:nvSpPr>
          <p:spPr>
            <a:xfrm>
              <a:off x="7243441" y="2198707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Low Dimensional Embedding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9E510180-B63D-4299-AB70-1B4F9725CEA6}"/>
                </a:ext>
              </a:extLst>
            </p:cNvPr>
            <p:cNvSpPr/>
            <p:nvPr/>
          </p:nvSpPr>
          <p:spPr>
            <a:xfrm rot="2700000">
              <a:off x="6749787" y="2108098"/>
              <a:ext cx="318934" cy="18013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97BBE2C3-DD1A-4C47-8169-681A5FF248A0}"/>
                </a:ext>
              </a:extLst>
            </p:cNvPr>
            <p:cNvSpPr/>
            <p:nvPr/>
          </p:nvSpPr>
          <p:spPr>
            <a:xfrm>
              <a:off x="9032761" y="2506881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E0D8FA-7F1D-4BC5-A527-65845C49A3BD}"/>
                </a:ext>
              </a:extLst>
            </p:cNvPr>
            <p:cNvSpPr/>
            <p:nvPr/>
          </p:nvSpPr>
          <p:spPr>
            <a:xfrm>
              <a:off x="76199" y="1205450"/>
              <a:ext cx="1034591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Load Data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AC097B6-DBFD-4510-83B7-F6B3D7B28B13}"/>
                </a:ext>
              </a:extLst>
            </p:cNvPr>
            <p:cNvSpPr/>
            <p:nvPr/>
          </p:nvSpPr>
          <p:spPr>
            <a:xfrm>
              <a:off x="1299773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987076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6CE5-70CD-45F3-9434-D17634CA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graphs, Nearest Neighbors</a:t>
            </a:r>
          </a:p>
        </p:txBody>
      </p:sp>
    </p:spTree>
    <p:extLst>
      <p:ext uri="{BB962C8B-B14F-4D97-AF65-F5344CB8AC3E}">
        <p14:creationId xmlns:p14="http://schemas.microsoft.com/office/powerpoint/2010/main" val="2882603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The Quantum Graph Recurrent Neural Network — PennyLane">
            <a:extLst>
              <a:ext uri="{FF2B5EF4-FFF2-40B4-BE49-F238E27FC236}">
                <a16:creationId xmlns:a16="http://schemas.microsoft.com/office/drawing/2014/main" id="{A90286C2-9AC5-47BE-A358-543372D62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0"/>
            <a:ext cx="9110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D26A29-F0BD-4FAE-8C97-24FC7D3424E1}"/>
              </a:ext>
            </a:extLst>
          </p:cNvPr>
          <p:cNvSpPr txBox="1"/>
          <p:nvPr/>
        </p:nvSpPr>
        <p:spPr>
          <a:xfrm>
            <a:off x="0" y="6581001"/>
            <a:ext cx="6094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https://pennylane.ai/qml/demos/qgrnn.html</a:t>
            </a:r>
          </a:p>
        </p:txBody>
      </p:sp>
    </p:spTree>
    <p:extLst>
      <p:ext uri="{BB962C8B-B14F-4D97-AF65-F5344CB8AC3E}">
        <p14:creationId xmlns:p14="http://schemas.microsoft.com/office/powerpoint/2010/main" val="26444124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facebook friend graph">
            <a:extLst>
              <a:ext uri="{FF2B5EF4-FFF2-40B4-BE49-F238E27FC236}">
                <a16:creationId xmlns:a16="http://schemas.microsoft.com/office/drawing/2014/main" id="{9F2CEAE5-7BFA-44A7-B101-8C83BC8C3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BFE8C2-DFDB-4A9A-AE53-1E251EC40B3B}"/>
              </a:ext>
            </a:extLst>
          </p:cNvPr>
          <p:cNvSpPr txBox="1"/>
          <p:nvPr/>
        </p:nvSpPr>
        <p:spPr>
          <a:xfrm>
            <a:off x="0" y="6596390"/>
            <a:ext cx="60945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http://allthingsgraphed.com/2014/08/28/facebook-friends-network/</a:t>
            </a:r>
          </a:p>
        </p:txBody>
      </p:sp>
    </p:spTree>
    <p:extLst>
      <p:ext uri="{BB962C8B-B14F-4D97-AF65-F5344CB8AC3E}">
        <p14:creationId xmlns:p14="http://schemas.microsoft.com/office/powerpoint/2010/main" val="24554464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8267DB-E97A-434E-8749-7A602B0E5A55}"/>
              </a:ext>
            </a:extLst>
          </p:cNvPr>
          <p:cNvSpPr txBox="1"/>
          <p:nvPr/>
        </p:nvSpPr>
        <p:spPr>
          <a:xfrm>
            <a:off x="0" y="6581001"/>
            <a:ext cx="67692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https://string-db.org/cgi/network?taskId=bShG038r1ivx&amp;sessionId=bVWWSaTdebeB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B0CFAA5-66BB-4D06-B102-D68D6783F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7674" y="918720"/>
            <a:ext cx="12744043" cy="502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049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8267DB-E97A-434E-8749-7A602B0E5A55}"/>
              </a:ext>
            </a:extLst>
          </p:cNvPr>
          <p:cNvSpPr txBox="1"/>
          <p:nvPr/>
        </p:nvSpPr>
        <p:spPr>
          <a:xfrm>
            <a:off x="-1" y="6581001"/>
            <a:ext cx="90197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https://www.researchgate.net/figure/Cell-cell-interactions-in-the-tumor-microenvironment-contribute-to-cancer-cell_fig1_270670636</a:t>
            </a:r>
          </a:p>
        </p:txBody>
      </p:sp>
      <p:pic>
        <p:nvPicPr>
          <p:cNvPr id="20482" name="Picture 2" descr="Cell-cell interactions in the tumor microenvironment contribute to cancer cell progression, invasion, and metastasis.">
            <a:extLst>
              <a:ext uri="{FF2B5EF4-FFF2-40B4-BE49-F238E27FC236}">
                <a16:creationId xmlns:a16="http://schemas.microsoft.com/office/drawing/2014/main" id="{1C79B8E0-C213-4C4B-820A-1EB2A7752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82362"/>
            <a:ext cx="809625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41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3E497AC-C8F3-466F-A6E8-E1B1772F7FB7}"/>
              </a:ext>
            </a:extLst>
          </p:cNvPr>
          <p:cNvSpPr txBox="1"/>
          <p:nvPr/>
        </p:nvSpPr>
        <p:spPr>
          <a:xfrm>
            <a:off x="677069" y="133350"/>
            <a:ext cx="6634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scRNA</a:t>
            </a:r>
            <a:r>
              <a:rPr lang="en-US" sz="2800" b="1" dirty="0"/>
              <a:t>-Seq Downstream Analysis Workflow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353CE8-2E18-442F-A238-2793B2874732}"/>
              </a:ext>
            </a:extLst>
          </p:cNvPr>
          <p:cNvGrpSpPr/>
          <p:nvPr/>
        </p:nvGrpSpPr>
        <p:grpSpPr>
          <a:xfrm>
            <a:off x="228599" y="1083792"/>
            <a:ext cx="11734801" cy="2078507"/>
            <a:chOff x="76199" y="1083792"/>
            <a:chExt cx="11867355" cy="19186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21D12E-3DD0-4183-AC90-0E563F02FAB0}"/>
                </a:ext>
              </a:extLst>
            </p:cNvPr>
            <p:cNvSpPr/>
            <p:nvPr/>
          </p:nvSpPr>
          <p:spPr>
            <a:xfrm>
              <a:off x="1786455" y="1205451"/>
              <a:ext cx="620388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QC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D6CE39D2-7AF1-4AEF-A34B-E118CAE0D6A5}"/>
                </a:ext>
              </a:extLst>
            </p:cNvPr>
            <p:cNvSpPr/>
            <p:nvPr/>
          </p:nvSpPr>
          <p:spPr>
            <a:xfrm>
              <a:off x="2588350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1A4F90-23D1-48D7-B123-5B990264B208}"/>
                </a:ext>
              </a:extLst>
            </p:cNvPr>
            <p:cNvSpPr/>
            <p:nvPr/>
          </p:nvSpPr>
          <p:spPr>
            <a:xfrm>
              <a:off x="3087183" y="1083792"/>
              <a:ext cx="116988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Normalize &amp; Scale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0EB02D-4BAC-485E-A814-A2E5A3E6E760}"/>
                </a:ext>
              </a:extLst>
            </p:cNvPr>
            <p:cNvSpPr/>
            <p:nvPr/>
          </p:nvSpPr>
          <p:spPr>
            <a:xfrm>
              <a:off x="7236476" y="1083792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82C4BD8-C848-4E37-BAF6-39B4E07183F8}"/>
                </a:ext>
              </a:extLst>
            </p:cNvPr>
            <p:cNvSpPr/>
            <p:nvPr/>
          </p:nvSpPr>
          <p:spPr>
            <a:xfrm>
              <a:off x="673436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0F4B13E-B15C-4656-8F5D-08FB166BF706}"/>
                </a:ext>
              </a:extLst>
            </p:cNvPr>
            <p:cNvSpPr/>
            <p:nvPr/>
          </p:nvSpPr>
          <p:spPr>
            <a:xfrm>
              <a:off x="9534663" y="1083793"/>
              <a:ext cx="2408891" cy="1917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Advanced</a:t>
              </a:r>
              <a:r>
                <a:rPr lang="en-US" sz="16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Marker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Type Identification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Sub-clustering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Trajectories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Cycle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DGE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7A442013-E6B1-43EA-ACF6-249A7267C2A2}"/>
                </a:ext>
              </a:extLst>
            </p:cNvPr>
            <p:cNvSpPr/>
            <p:nvPr/>
          </p:nvSpPr>
          <p:spPr>
            <a:xfrm>
              <a:off x="443110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E57BA6-5E53-4A2E-B9D7-D611F112AFD8}"/>
                </a:ext>
              </a:extLst>
            </p:cNvPr>
            <p:cNvSpPr/>
            <p:nvPr/>
          </p:nvSpPr>
          <p:spPr>
            <a:xfrm>
              <a:off x="4933757" y="1083792"/>
              <a:ext cx="161909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PCA &amp; Nearest Neighbor Graph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56833327-1A8B-4F8D-BEC6-C2A8FB241058}"/>
                </a:ext>
              </a:extLst>
            </p:cNvPr>
            <p:cNvSpPr/>
            <p:nvPr/>
          </p:nvSpPr>
          <p:spPr>
            <a:xfrm>
              <a:off x="9032761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65C4D6-47D3-4FB9-8ECF-7BE7BEBB73D3}"/>
                </a:ext>
              </a:extLst>
            </p:cNvPr>
            <p:cNvSpPr/>
            <p:nvPr/>
          </p:nvSpPr>
          <p:spPr>
            <a:xfrm>
              <a:off x="7243441" y="2198707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Low Dimensional Embedding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9E510180-B63D-4299-AB70-1B4F9725CEA6}"/>
                </a:ext>
              </a:extLst>
            </p:cNvPr>
            <p:cNvSpPr/>
            <p:nvPr/>
          </p:nvSpPr>
          <p:spPr>
            <a:xfrm rot="2700000">
              <a:off x="6749787" y="2108098"/>
              <a:ext cx="318934" cy="18013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97BBE2C3-DD1A-4C47-8169-681A5FF248A0}"/>
                </a:ext>
              </a:extLst>
            </p:cNvPr>
            <p:cNvSpPr/>
            <p:nvPr/>
          </p:nvSpPr>
          <p:spPr>
            <a:xfrm>
              <a:off x="9032761" y="2506881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E0D8FA-7F1D-4BC5-A527-65845C49A3BD}"/>
                </a:ext>
              </a:extLst>
            </p:cNvPr>
            <p:cNvSpPr/>
            <p:nvPr/>
          </p:nvSpPr>
          <p:spPr>
            <a:xfrm>
              <a:off x="76199" y="1205450"/>
              <a:ext cx="1034591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Load Data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AC097B6-DBFD-4510-83B7-F6B3D7B28B13}"/>
                </a:ext>
              </a:extLst>
            </p:cNvPr>
            <p:cNvSpPr/>
            <p:nvPr/>
          </p:nvSpPr>
          <p:spPr>
            <a:xfrm>
              <a:off x="1299773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8419341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D673261-9712-4D36-AD5D-AD5D602AF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6446"/>
            <a:ext cx="12192000" cy="528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22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429F-36FC-41F9-A841-FED58D8D5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point of biological research is to reveal the biology graph</a:t>
            </a:r>
          </a:p>
        </p:txBody>
      </p:sp>
    </p:spTree>
    <p:extLst>
      <p:ext uri="{BB962C8B-B14F-4D97-AF65-F5344CB8AC3E}">
        <p14:creationId xmlns:p14="http://schemas.microsoft.com/office/powerpoint/2010/main" val="4176515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D673261-9712-4D36-AD5D-AD5D602AF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6446"/>
            <a:ext cx="12192000" cy="528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032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id="{0464A179-16E4-4E26-B0BF-5852855B6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" t="13851" r="54191" b="11068"/>
          <a:stretch/>
        </p:blipFill>
        <p:spPr bwMode="auto">
          <a:xfrm>
            <a:off x="4429958" y="197936"/>
            <a:ext cx="3888419" cy="646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30C2F1-DDD4-4F9D-9B9D-466D58064D7C}"/>
              </a:ext>
            </a:extLst>
          </p:cNvPr>
          <p:cNvSpPr txBox="1"/>
          <p:nvPr/>
        </p:nvSpPr>
        <p:spPr>
          <a:xfrm>
            <a:off x="-37730" y="6596390"/>
            <a:ext cx="60945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https://www.biorxiv.org/content/10.1101/634097v2.full</a:t>
            </a:r>
          </a:p>
        </p:txBody>
      </p:sp>
    </p:spTree>
    <p:extLst>
      <p:ext uri="{BB962C8B-B14F-4D97-AF65-F5344CB8AC3E}">
        <p14:creationId xmlns:p14="http://schemas.microsoft.com/office/powerpoint/2010/main" val="16981234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429F-36FC-41F9-A841-FED58D8D5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construct a graph for something like </a:t>
            </a:r>
            <a:r>
              <a:rPr lang="en-US" dirty="0" err="1"/>
              <a:t>scRNA</a:t>
            </a:r>
            <a:r>
              <a:rPr lang="en-US" dirty="0"/>
              <a:t>-Seq?</a:t>
            </a:r>
          </a:p>
        </p:txBody>
      </p:sp>
    </p:spTree>
    <p:extLst>
      <p:ext uri="{BB962C8B-B14F-4D97-AF65-F5344CB8AC3E}">
        <p14:creationId xmlns:p14="http://schemas.microsoft.com/office/powerpoint/2010/main" val="40027304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 descr="Role of Distance Metrics in Machine Learning | by Writuparna Banerjee |  Analytics Vidhya | Medium">
            <a:extLst>
              <a:ext uri="{FF2B5EF4-FFF2-40B4-BE49-F238E27FC236}">
                <a16:creationId xmlns:a16="http://schemas.microsoft.com/office/drawing/2014/main" id="{11AF8823-0FED-46EA-B170-D18C1732A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8700"/>
            <a:ext cx="12192000" cy="479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932D20-6DBF-4B0D-BD1E-EB7B3A841E7F}"/>
              </a:ext>
            </a:extLst>
          </p:cNvPr>
          <p:cNvSpPr txBox="1"/>
          <p:nvPr/>
        </p:nvSpPr>
        <p:spPr>
          <a:xfrm>
            <a:off x="0" y="6550223"/>
            <a:ext cx="65339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/>
              <a:t>https://www.google.com/url?sa=i&amp;url=https%3A%2F%2Fmedium.com%2Fanalytics-vidhya%2Frole-of-distance-metrics-in-machine-learning-e43391a6bf2e&amp;psig=AOvVaw1uJ8fQ9n3MxOMEuJT6kj_B&amp;ust=1614204656951000&amp;source=images&amp;cd=vfe&amp;ved=0CA0QjhxqFwoTCIjk2JeDge8CFQAAAAAdAAAAABBm</a:t>
            </a:r>
          </a:p>
        </p:txBody>
      </p:sp>
    </p:spTree>
    <p:extLst>
      <p:ext uri="{BB962C8B-B14F-4D97-AF65-F5344CB8AC3E}">
        <p14:creationId xmlns:p14="http://schemas.microsoft.com/office/powerpoint/2010/main" val="3415175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 descr="Role of Distance Metrics in Machine Learning | by Writuparna Banerjee |  Analytics Vidhya | Medium">
            <a:extLst>
              <a:ext uri="{FF2B5EF4-FFF2-40B4-BE49-F238E27FC236}">
                <a16:creationId xmlns:a16="http://schemas.microsoft.com/office/drawing/2014/main" id="{11AF8823-0FED-46EA-B170-D18C1732A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8700"/>
            <a:ext cx="12192000" cy="479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932D20-6DBF-4B0D-BD1E-EB7B3A841E7F}"/>
              </a:ext>
            </a:extLst>
          </p:cNvPr>
          <p:cNvSpPr txBox="1"/>
          <p:nvPr/>
        </p:nvSpPr>
        <p:spPr>
          <a:xfrm>
            <a:off x="0" y="6550223"/>
            <a:ext cx="65339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/>
              <a:t>https://www.google.com/url?sa=i&amp;url=https%3A%2F%2Fmedium.com%2Fanalytics-vidhya%2Frole-of-distance-metrics-in-machine-learning-e43391a6bf2e&amp;psig=AOvVaw1uJ8fQ9n3MxOMEuJT6kj_B&amp;ust=1614204656951000&amp;source=images&amp;cd=vfe&amp;ved=0CA0QjhxqFwoTCIjk2JeDge8CFQAAAAAdAAAAABB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88010E-AFE4-4600-9E6E-1FB75A956484}"/>
              </a:ext>
            </a:extLst>
          </p:cNvPr>
          <p:cNvSpPr txBox="1"/>
          <p:nvPr/>
        </p:nvSpPr>
        <p:spPr>
          <a:xfrm>
            <a:off x="5743575" y="5925367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Gene 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887AB-D20A-4E62-8CFB-164258C103E6}"/>
              </a:ext>
            </a:extLst>
          </p:cNvPr>
          <p:cNvSpPr txBox="1"/>
          <p:nvPr/>
        </p:nvSpPr>
        <p:spPr>
          <a:xfrm>
            <a:off x="10086235" y="371630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Gene Y</a:t>
            </a:r>
          </a:p>
        </p:txBody>
      </p:sp>
    </p:spTree>
    <p:extLst>
      <p:ext uri="{BB962C8B-B14F-4D97-AF65-F5344CB8AC3E}">
        <p14:creationId xmlns:p14="http://schemas.microsoft.com/office/powerpoint/2010/main" val="39470030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93A72174-CC2A-4607-99E0-C57DBF52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571500"/>
            <a:ext cx="69151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59B61F-27ED-430A-8613-38E8AAC77C87}"/>
              </a:ext>
            </a:extLst>
          </p:cNvPr>
          <p:cNvSpPr txBox="1"/>
          <p:nvPr/>
        </p:nvSpPr>
        <p:spPr>
          <a:xfrm>
            <a:off x="0" y="6581001"/>
            <a:ext cx="6094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https://commons.wikimedia.org/wiki/File:Euclidean_distance_3d_1_cropped.png</a:t>
            </a:r>
          </a:p>
        </p:txBody>
      </p:sp>
    </p:spTree>
    <p:extLst>
      <p:ext uri="{BB962C8B-B14F-4D97-AF65-F5344CB8AC3E}">
        <p14:creationId xmlns:p14="http://schemas.microsoft.com/office/powerpoint/2010/main" val="37785205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Similarity Matrix - an overview | ScienceDirect Topics">
            <a:extLst>
              <a:ext uri="{FF2B5EF4-FFF2-40B4-BE49-F238E27FC236}">
                <a16:creationId xmlns:a16="http://schemas.microsoft.com/office/drawing/2014/main" id="{6AB2E7B4-772B-409D-AB34-44694F626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525" y="667413"/>
            <a:ext cx="5534950" cy="552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2CEF02-20D0-46AD-9110-267F0C38050A}"/>
              </a:ext>
            </a:extLst>
          </p:cNvPr>
          <p:cNvSpPr txBox="1"/>
          <p:nvPr/>
        </p:nvSpPr>
        <p:spPr>
          <a:xfrm>
            <a:off x="0" y="6581001"/>
            <a:ext cx="6094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https://www.sciencedirect.com/topics/computer-science/similarity-matrix</a:t>
            </a:r>
          </a:p>
        </p:txBody>
      </p:sp>
    </p:spTree>
    <p:extLst>
      <p:ext uri="{BB962C8B-B14F-4D97-AF65-F5344CB8AC3E}">
        <p14:creationId xmlns:p14="http://schemas.microsoft.com/office/powerpoint/2010/main" val="6600179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6EFC7F-5BE9-455D-9069-12E0D2169608}"/>
              </a:ext>
            </a:extLst>
          </p:cNvPr>
          <p:cNvSpPr txBox="1"/>
          <p:nvPr/>
        </p:nvSpPr>
        <p:spPr>
          <a:xfrm>
            <a:off x="73240" y="6321771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https://www.researchgate.net/figure/Example-of-graph-clustering-with-MCL-taken-from-vD00_fig5_265246092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E957D-F410-4450-88B8-2DFD2DC0B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022" y="823677"/>
            <a:ext cx="4824641" cy="413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0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3E497AC-C8F3-466F-A6E8-E1B1772F7FB7}"/>
              </a:ext>
            </a:extLst>
          </p:cNvPr>
          <p:cNvSpPr txBox="1"/>
          <p:nvPr/>
        </p:nvSpPr>
        <p:spPr>
          <a:xfrm>
            <a:off x="677069" y="133350"/>
            <a:ext cx="6634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scRNA</a:t>
            </a:r>
            <a:r>
              <a:rPr lang="en-US" sz="2800" b="1" dirty="0"/>
              <a:t>-Seq Downstream Analysis Workflow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353CE8-2E18-442F-A238-2793B2874732}"/>
              </a:ext>
            </a:extLst>
          </p:cNvPr>
          <p:cNvGrpSpPr/>
          <p:nvPr/>
        </p:nvGrpSpPr>
        <p:grpSpPr>
          <a:xfrm>
            <a:off x="228599" y="1083792"/>
            <a:ext cx="11734801" cy="2078507"/>
            <a:chOff x="76199" y="1083792"/>
            <a:chExt cx="11867355" cy="19186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21D12E-3DD0-4183-AC90-0E563F02FAB0}"/>
                </a:ext>
              </a:extLst>
            </p:cNvPr>
            <p:cNvSpPr/>
            <p:nvPr/>
          </p:nvSpPr>
          <p:spPr>
            <a:xfrm>
              <a:off x="1786455" y="1205451"/>
              <a:ext cx="620388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QC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D6CE39D2-7AF1-4AEF-A34B-E118CAE0D6A5}"/>
                </a:ext>
              </a:extLst>
            </p:cNvPr>
            <p:cNvSpPr/>
            <p:nvPr/>
          </p:nvSpPr>
          <p:spPr>
            <a:xfrm>
              <a:off x="2588350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1A4F90-23D1-48D7-B123-5B990264B208}"/>
                </a:ext>
              </a:extLst>
            </p:cNvPr>
            <p:cNvSpPr/>
            <p:nvPr/>
          </p:nvSpPr>
          <p:spPr>
            <a:xfrm>
              <a:off x="3087183" y="1083792"/>
              <a:ext cx="116988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Normalize &amp; Scale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0EB02D-4BAC-485E-A814-A2E5A3E6E760}"/>
                </a:ext>
              </a:extLst>
            </p:cNvPr>
            <p:cNvSpPr/>
            <p:nvPr/>
          </p:nvSpPr>
          <p:spPr>
            <a:xfrm>
              <a:off x="7236476" y="1083792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82C4BD8-C848-4E37-BAF6-39B4E07183F8}"/>
                </a:ext>
              </a:extLst>
            </p:cNvPr>
            <p:cNvSpPr/>
            <p:nvPr/>
          </p:nvSpPr>
          <p:spPr>
            <a:xfrm>
              <a:off x="673436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0F4B13E-B15C-4656-8F5D-08FB166BF706}"/>
                </a:ext>
              </a:extLst>
            </p:cNvPr>
            <p:cNvSpPr/>
            <p:nvPr/>
          </p:nvSpPr>
          <p:spPr>
            <a:xfrm>
              <a:off x="9534663" y="1083793"/>
              <a:ext cx="2408891" cy="1917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Advanced</a:t>
              </a:r>
              <a:r>
                <a:rPr lang="en-US" sz="16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Marker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Type Identification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Sub-clustering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Trajectories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Cycle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DGE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7A442013-E6B1-43EA-ACF6-249A7267C2A2}"/>
                </a:ext>
              </a:extLst>
            </p:cNvPr>
            <p:cNvSpPr/>
            <p:nvPr/>
          </p:nvSpPr>
          <p:spPr>
            <a:xfrm>
              <a:off x="443110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E57BA6-5E53-4A2E-B9D7-D611F112AFD8}"/>
                </a:ext>
              </a:extLst>
            </p:cNvPr>
            <p:cNvSpPr/>
            <p:nvPr/>
          </p:nvSpPr>
          <p:spPr>
            <a:xfrm>
              <a:off x="4933757" y="1083792"/>
              <a:ext cx="161909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PCA &amp; Nearest Neighbor Graph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56833327-1A8B-4F8D-BEC6-C2A8FB241058}"/>
                </a:ext>
              </a:extLst>
            </p:cNvPr>
            <p:cNvSpPr/>
            <p:nvPr/>
          </p:nvSpPr>
          <p:spPr>
            <a:xfrm>
              <a:off x="9032761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65C4D6-47D3-4FB9-8ECF-7BE7BEBB73D3}"/>
                </a:ext>
              </a:extLst>
            </p:cNvPr>
            <p:cNvSpPr/>
            <p:nvPr/>
          </p:nvSpPr>
          <p:spPr>
            <a:xfrm>
              <a:off x="7243441" y="2198707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Low Dimensional Embedding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9E510180-B63D-4299-AB70-1B4F9725CEA6}"/>
                </a:ext>
              </a:extLst>
            </p:cNvPr>
            <p:cNvSpPr/>
            <p:nvPr/>
          </p:nvSpPr>
          <p:spPr>
            <a:xfrm rot="2700000">
              <a:off x="6749787" y="2108098"/>
              <a:ext cx="318934" cy="18013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97BBE2C3-DD1A-4C47-8169-681A5FF248A0}"/>
                </a:ext>
              </a:extLst>
            </p:cNvPr>
            <p:cNvSpPr/>
            <p:nvPr/>
          </p:nvSpPr>
          <p:spPr>
            <a:xfrm>
              <a:off x="9032761" y="2506881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E0D8FA-7F1D-4BC5-A527-65845C49A3BD}"/>
                </a:ext>
              </a:extLst>
            </p:cNvPr>
            <p:cNvSpPr/>
            <p:nvPr/>
          </p:nvSpPr>
          <p:spPr>
            <a:xfrm>
              <a:off x="76199" y="1205450"/>
              <a:ext cx="1034591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Load Data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AC097B6-DBFD-4510-83B7-F6B3D7B28B13}"/>
                </a:ext>
              </a:extLst>
            </p:cNvPr>
            <p:cNvSpPr/>
            <p:nvPr/>
          </p:nvSpPr>
          <p:spPr>
            <a:xfrm>
              <a:off x="1299773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2005081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6CE5-70CD-45F3-9434-D17634CA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and embedding from a neighbor graph</a:t>
            </a:r>
          </a:p>
        </p:txBody>
      </p:sp>
    </p:spTree>
    <p:extLst>
      <p:ext uri="{BB962C8B-B14F-4D97-AF65-F5344CB8AC3E}">
        <p14:creationId xmlns:p14="http://schemas.microsoft.com/office/powerpoint/2010/main" val="4914276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3E497AC-C8F3-466F-A6E8-E1B1772F7FB7}"/>
              </a:ext>
            </a:extLst>
          </p:cNvPr>
          <p:cNvSpPr txBox="1"/>
          <p:nvPr/>
        </p:nvSpPr>
        <p:spPr>
          <a:xfrm>
            <a:off x="677069" y="133350"/>
            <a:ext cx="6634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scRNA</a:t>
            </a:r>
            <a:r>
              <a:rPr lang="en-US" sz="2800" b="1" dirty="0"/>
              <a:t>-Seq Downstream Analysis Workflow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353CE8-2E18-442F-A238-2793B2874732}"/>
              </a:ext>
            </a:extLst>
          </p:cNvPr>
          <p:cNvGrpSpPr/>
          <p:nvPr/>
        </p:nvGrpSpPr>
        <p:grpSpPr>
          <a:xfrm>
            <a:off x="228599" y="1083792"/>
            <a:ext cx="11734801" cy="2078507"/>
            <a:chOff x="76199" y="1083792"/>
            <a:chExt cx="11867355" cy="19186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21D12E-3DD0-4183-AC90-0E563F02FAB0}"/>
                </a:ext>
              </a:extLst>
            </p:cNvPr>
            <p:cNvSpPr/>
            <p:nvPr/>
          </p:nvSpPr>
          <p:spPr>
            <a:xfrm>
              <a:off x="1786455" y="1205451"/>
              <a:ext cx="620388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QC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D6CE39D2-7AF1-4AEF-A34B-E118CAE0D6A5}"/>
                </a:ext>
              </a:extLst>
            </p:cNvPr>
            <p:cNvSpPr/>
            <p:nvPr/>
          </p:nvSpPr>
          <p:spPr>
            <a:xfrm>
              <a:off x="2588350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1A4F90-23D1-48D7-B123-5B990264B208}"/>
                </a:ext>
              </a:extLst>
            </p:cNvPr>
            <p:cNvSpPr/>
            <p:nvPr/>
          </p:nvSpPr>
          <p:spPr>
            <a:xfrm>
              <a:off x="3087183" y="1083792"/>
              <a:ext cx="116988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Normalize &amp; Scale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0EB02D-4BAC-485E-A814-A2E5A3E6E760}"/>
                </a:ext>
              </a:extLst>
            </p:cNvPr>
            <p:cNvSpPr/>
            <p:nvPr/>
          </p:nvSpPr>
          <p:spPr>
            <a:xfrm>
              <a:off x="7236476" y="1083792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82C4BD8-C848-4E37-BAF6-39B4E07183F8}"/>
                </a:ext>
              </a:extLst>
            </p:cNvPr>
            <p:cNvSpPr/>
            <p:nvPr/>
          </p:nvSpPr>
          <p:spPr>
            <a:xfrm>
              <a:off x="673436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0F4B13E-B15C-4656-8F5D-08FB166BF706}"/>
                </a:ext>
              </a:extLst>
            </p:cNvPr>
            <p:cNvSpPr/>
            <p:nvPr/>
          </p:nvSpPr>
          <p:spPr>
            <a:xfrm>
              <a:off x="9534663" y="1083793"/>
              <a:ext cx="2408891" cy="1917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Advanced</a:t>
              </a:r>
              <a:r>
                <a:rPr lang="en-US" sz="16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Marker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Type Identification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Sub-clustering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Trajectories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Cycle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DGE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7A442013-E6B1-43EA-ACF6-249A7267C2A2}"/>
                </a:ext>
              </a:extLst>
            </p:cNvPr>
            <p:cNvSpPr/>
            <p:nvPr/>
          </p:nvSpPr>
          <p:spPr>
            <a:xfrm>
              <a:off x="443110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E57BA6-5E53-4A2E-B9D7-D611F112AFD8}"/>
                </a:ext>
              </a:extLst>
            </p:cNvPr>
            <p:cNvSpPr/>
            <p:nvPr/>
          </p:nvSpPr>
          <p:spPr>
            <a:xfrm>
              <a:off x="4933757" y="1083792"/>
              <a:ext cx="161909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PCA &amp; Nearest Neighbor Graph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56833327-1A8B-4F8D-BEC6-C2A8FB241058}"/>
                </a:ext>
              </a:extLst>
            </p:cNvPr>
            <p:cNvSpPr/>
            <p:nvPr/>
          </p:nvSpPr>
          <p:spPr>
            <a:xfrm>
              <a:off x="9032761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65C4D6-47D3-4FB9-8ECF-7BE7BEBB73D3}"/>
                </a:ext>
              </a:extLst>
            </p:cNvPr>
            <p:cNvSpPr/>
            <p:nvPr/>
          </p:nvSpPr>
          <p:spPr>
            <a:xfrm>
              <a:off x="7243441" y="2198707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Low Dimensional Embedding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9E510180-B63D-4299-AB70-1B4F9725CEA6}"/>
                </a:ext>
              </a:extLst>
            </p:cNvPr>
            <p:cNvSpPr/>
            <p:nvPr/>
          </p:nvSpPr>
          <p:spPr>
            <a:xfrm rot="2700000">
              <a:off x="6749787" y="2108098"/>
              <a:ext cx="318934" cy="18013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97BBE2C3-DD1A-4C47-8169-681A5FF248A0}"/>
                </a:ext>
              </a:extLst>
            </p:cNvPr>
            <p:cNvSpPr/>
            <p:nvPr/>
          </p:nvSpPr>
          <p:spPr>
            <a:xfrm>
              <a:off x="9032761" y="2506881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E0D8FA-7F1D-4BC5-A527-65845C49A3BD}"/>
                </a:ext>
              </a:extLst>
            </p:cNvPr>
            <p:cNvSpPr/>
            <p:nvPr/>
          </p:nvSpPr>
          <p:spPr>
            <a:xfrm>
              <a:off x="76199" y="1205450"/>
              <a:ext cx="1034591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Load Data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AC097B6-DBFD-4510-83B7-F6B3D7B28B13}"/>
                </a:ext>
              </a:extLst>
            </p:cNvPr>
            <p:cNvSpPr/>
            <p:nvPr/>
          </p:nvSpPr>
          <p:spPr>
            <a:xfrm>
              <a:off x="1299773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9054374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6EFC7F-5BE9-455D-9069-12E0D2169608}"/>
              </a:ext>
            </a:extLst>
          </p:cNvPr>
          <p:cNvSpPr txBox="1"/>
          <p:nvPr/>
        </p:nvSpPr>
        <p:spPr>
          <a:xfrm>
            <a:off x="73240" y="6321771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https://www.researchgate.net/figure/Example-of-graph-clustering-with-MCL-taken-from-vD00_fig5_265246092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E957D-F410-4450-88B8-2DFD2DC0B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022" y="823677"/>
            <a:ext cx="4824641" cy="413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367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6EFC7F-5BE9-455D-9069-12E0D2169608}"/>
              </a:ext>
            </a:extLst>
          </p:cNvPr>
          <p:cNvSpPr txBox="1"/>
          <p:nvPr/>
        </p:nvSpPr>
        <p:spPr>
          <a:xfrm>
            <a:off x="73240" y="6321771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https://www.researchgate.net/figure/Example-of-graph-clustering-with-MCL-taken-from-vD00_fig5_265246092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E957D-F410-4450-88B8-2DFD2DC0B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23677"/>
            <a:ext cx="4824641" cy="41370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3E8CD6-6C43-4E57-A89C-D77EDE88CC5F}"/>
              </a:ext>
            </a:extLst>
          </p:cNvPr>
          <p:cNvSpPr txBox="1"/>
          <p:nvPr/>
        </p:nvSpPr>
        <p:spPr>
          <a:xfrm>
            <a:off x="708179" y="1686757"/>
            <a:ext cx="4824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Graph Partitioning (e.g., Louvain Clustering)</a:t>
            </a:r>
          </a:p>
        </p:txBody>
      </p:sp>
    </p:spTree>
    <p:extLst>
      <p:ext uri="{BB962C8B-B14F-4D97-AF65-F5344CB8AC3E}">
        <p14:creationId xmlns:p14="http://schemas.microsoft.com/office/powerpoint/2010/main" val="10069677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7E97FA-C81B-4DA7-B26C-14CFC049D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619" y="585926"/>
            <a:ext cx="8338761" cy="56861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CFED9E-FBD9-4BC4-9A92-79CEB6F94A14}"/>
              </a:ext>
            </a:extLst>
          </p:cNvPr>
          <p:cNvSpPr txBox="1"/>
          <p:nvPr/>
        </p:nvSpPr>
        <p:spPr>
          <a:xfrm>
            <a:off x="1479" y="6581001"/>
            <a:ext cx="6094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https://pair-code.github.io/understanding-umap/</a:t>
            </a:r>
          </a:p>
        </p:txBody>
      </p:sp>
    </p:spTree>
    <p:extLst>
      <p:ext uri="{BB962C8B-B14F-4D97-AF65-F5344CB8AC3E}">
        <p14:creationId xmlns:p14="http://schemas.microsoft.com/office/powerpoint/2010/main" val="40989482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3E497AC-C8F3-466F-A6E8-E1B1772F7FB7}"/>
              </a:ext>
            </a:extLst>
          </p:cNvPr>
          <p:cNvSpPr txBox="1"/>
          <p:nvPr/>
        </p:nvSpPr>
        <p:spPr>
          <a:xfrm>
            <a:off x="677069" y="133350"/>
            <a:ext cx="6634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scRNA</a:t>
            </a:r>
            <a:r>
              <a:rPr lang="en-US" sz="2800" b="1" dirty="0"/>
              <a:t>-Seq Downstream Analysis Workflow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353CE8-2E18-442F-A238-2793B2874732}"/>
              </a:ext>
            </a:extLst>
          </p:cNvPr>
          <p:cNvGrpSpPr/>
          <p:nvPr/>
        </p:nvGrpSpPr>
        <p:grpSpPr>
          <a:xfrm>
            <a:off x="228599" y="1083792"/>
            <a:ext cx="11734801" cy="2078507"/>
            <a:chOff x="76199" y="1083792"/>
            <a:chExt cx="11867355" cy="19186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21D12E-3DD0-4183-AC90-0E563F02FAB0}"/>
                </a:ext>
              </a:extLst>
            </p:cNvPr>
            <p:cNvSpPr/>
            <p:nvPr/>
          </p:nvSpPr>
          <p:spPr>
            <a:xfrm>
              <a:off x="1786455" y="1205451"/>
              <a:ext cx="620388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QC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D6CE39D2-7AF1-4AEF-A34B-E118CAE0D6A5}"/>
                </a:ext>
              </a:extLst>
            </p:cNvPr>
            <p:cNvSpPr/>
            <p:nvPr/>
          </p:nvSpPr>
          <p:spPr>
            <a:xfrm>
              <a:off x="2588350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1A4F90-23D1-48D7-B123-5B990264B208}"/>
                </a:ext>
              </a:extLst>
            </p:cNvPr>
            <p:cNvSpPr/>
            <p:nvPr/>
          </p:nvSpPr>
          <p:spPr>
            <a:xfrm>
              <a:off x="3087183" y="1083792"/>
              <a:ext cx="116988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Normalize &amp; Scale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0EB02D-4BAC-485E-A814-A2E5A3E6E760}"/>
                </a:ext>
              </a:extLst>
            </p:cNvPr>
            <p:cNvSpPr/>
            <p:nvPr/>
          </p:nvSpPr>
          <p:spPr>
            <a:xfrm>
              <a:off x="7236476" y="1083792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82C4BD8-C848-4E37-BAF6-39B4E07183F8}"/>
                </a:ext>
              </a:extLst>
            </p:cNvPr>
            <p:cNvSpPr/>
            <p:nvPr/>
          </p:nvSpPr>
          <p:spPr>
            <a:xfrm>
              <a:off x="673436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0F4B13E-B15C-4656-8F5D-08FB166BF706}"/>
                </a:ext>
              </a:extLst>
            </p:cNvPr>
            <p:cNvSpPr/>
            <p:nvPr/>
          </p:nvSpPr>
          <p:spPr>
            <a:xfrm>
              <a:off x="9534663" y="1083793"/>
              <a:ext cx="2408891" cy="1917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Advanced</a:t>
              </a:r>
              <a:r>
                <a:rPr lang="en-US" sz="16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Marker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Type Identification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Sub-clustering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Trajectories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Cycle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DGE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7A442013-E6B1-43EA-ACF6-249A7267C2A2}"/>
                </a:ext>
              </a:extLst>
            </p:cNvPr>
            <p:cNvSpPr/>
            <p:nvPr/>
          </p:nvSpPr>
          <p:spPr>
            <a:xfrm>
              <a:off x="443110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E57BA6-5E53-4A2E-B9D7-D611F112AFD8}"/>
                </a:ext>
              </a:extLst>
            </p:cNvPr>
            <p:cNvSpPr/>
            <p:nvPr/>
          </p:nvSpPr>
          <p:spPr>
            <a:xfrm>
              <a:off x="4933757" y="1083792"/>
              <a:ext cx="161909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PCA &amp; </a:t>
              </a:r>
              <a:r>
                <a:rPr lang="en-US" sz="1600" b="1" dirty="0">
                  <a:solidFill>
                    <a:schemeClr val="tx1"/>
                  </a:solidFill>
                </a:rPr>
                <a:t>Nearest Neighbor Graph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56833327-1A8B-4F8D-BEC6-C2A8FB241058}"/>
                </a:ext>
              </a:extLst>
            </p:cNvPr>
            <p:cNvSpPr/>
            <p:nvPr/>
          </p:nvSpPr>
          <p:spPr>
            <a:xfrm>
              <a:off x="9032761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65C4D6-47D3-4FB9-8ECF-7BE7BEBB73D3}"/>
                </a:ext>
              </a:extLst>
            </p:cNvPr>
            <p:cNvSpPr/>
            <p:nvPr/>
          </p:nvSpPr>
          <p:spPr>
            <a:xfrm>
              <a:off x="7243441" y="2198707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Low Dimensional Embedding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9E510180-B63D-4299-AB70-1B4F9725CEA6}"/>
                </a:ext>
              </a:extLst>
            </p:cNvPr>
            <p:cNvSpPr/>
            <p:nvPr/>
          </p:nvSpPr>
          <p:spPr>
            <a:xfrm rot="2700000">
              <a:off x="6749787" y="2108098"/>
              <a:ext cx="318934" cy="18013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97BBE2C3-DD1A-4C47-8169-681A5FF248A0}"/>
                </a:ext>
              </a:extLst>
            </p:cNvPr>
            <p:cNvSpPr/>
            <p:nvPr/>
          </p:nvSpPr>
          <p:spPr>
            <a:xfrm>
              <a:off x="9032761" y="2506881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E0D8FA-7F1D-4BC5-A527-65845C49A3BD}"/>
                </a:ext>
              </a:extLst>
            </p:cNvPr>
            <p:cNvSpPr/>
            <p:nvPr/>
          </p:nvSpPr>
          <p:spPr>
            <a:xfrm>
              <a:off x="76199" y="1205450"/>
              <a:ext cx="1034591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Load Data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AC097B6-DBFD-4510-83B7-F6B3D7B28B13}"/>
                </a:ext>
              </a:extLst>
            </p:cNvPr>
            <p:cNvSpPr/>
            <p:nvPr/>
          </p:nvSpPr>
          <p:spPr>
            <a:xfrm>
              <a:off x="1299773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185957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6CE5-70CD-45F3-9434-D17634CA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Handling Zero Inflation in </a:t>
            </a:r>
            <a:r>
              <a:rPr lang="en-US" dirty="0" err="1"/>
              <a:t>scRNA</a:t>
            </a:r>
            <a:r>
              <a:rPr lang="en-US" dirty="0"/>
              <a:t>-Seq</a:t>
            </a:r>
          </a:p>
        </p:txBody>
      </p:sp>
    </p:spTree>
    <p:extLst>
      <p:ext uri="{BB962C8B-B14F-4D97-AF65-F5344CB8AC3E}">
        <p14:creationId xmlns:p14="http://schemas.microsoft.com/office/powerpoint/2010/main" val="866033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2758BC-5F92-4055-8B77-C0C888DC7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663" y="523358"/>
            <a:ext cx="9282674" cy="581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63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E3E23E5-339C-470B-AD36-9425ECB0E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16" y="1476260"/>
            <a:ext cx="9650167" cy="390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53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F610-E551-4052-8C9E-403A283D8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275"/>
            <a:ext cx="10515600" cy="1325563"/>
          </a:xfrm>
        </p:spPr>
        <p:txBody>
          <a:bodyPr/>
          <a:lstStyle/>
          <a:p>
            <a:r>
              <a:rPr lang="en-US" dirty="0"/>
              <a:t>The Challenge of Sparsity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4C4B7-A205-4273-9D9F-06BA0413F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366838"/>
            <a:ext cx="11353800" cy="451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94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2795</TotalTime>
  <Words>1474</Words>
  <Application>Microsoft Office PowerPoint</Application>
  <PresentationFormat>Widescreen</PresentationFormat>
  <Paragraphs>399</Paragraphs>
  <Slides>55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Office Theme</vt:lpstr>
      <vt:lpstr>Bioinformatics Bootcamp</vt:lpstr>
      <vt:lpstr>PowerPoint Presentation</vt:lpstr>
      <vt:lpstr>PowerPoint Presentation</vt:lpstr>
      <vt:lpstr>PowerPoint Presentation</vt:lpstr>
      <vt:lpstr>PowerPoint Presentation</vt:lpstr>
      <vt:lpstr>Recap: Handling Zero Inflation in scRNA-Seq</vt:lpstr>
      <vt:lpstr>PowerPoint Presentation</vt:lpstr>
      <vt:lpstr>PowerPoint Presentation</vt:lpstr>
      <vt:lpstr>The Challenge of Sparsity</vt:lpstr>
      <vt:lpstr>PowerPoint Presentation</vt:lpstr>
      <vt:lpstr>PowerPoint Presentation</vt:lpstr>
      <vt:lpstr>How to handle Zero-Inflation?</vt:lpstr>
      <vt:lpstr>How to handle Zero-Inflation?</vt:lpstr>
      <vt:lpstr>Seurat pipeline for mitigating Zero-inflation</vt:lpstr>
      <vt:lpstr>Seurat pipeline for mitigating Zero-inflation</vt:lpstr>
      <vt:lpstr>Seurat pipeline for mitigating Zero-inflation</vt:lpstr>
      <vt:lpstr>Seurat pipeline for mitigating Zero-inflation</vt:lpstr>
      <vt:lpstr>Seurat pipeline for mitigating Zero-inflation</vt:lpstr>
      <vt:lpstr>Seurat pipeline for mitigating Zero-inflation</vt:lpstr>
      <vt:lpstr>Seurat pipeline for mitigating Zero-inflation</vt:lpstr>
      <vt:lpstr>Seurat pipeline for mitigating Zero-inflation</vt:lpstr>
      <vt:lpstr>Seurat pipeline for mitigating Zero-inflation</vt:lpstr>
      <vt:lpstr>Seurat pipeline for mitigating Zero-inflation</vt:lpstr>
      <vt:lpstr>Seurat pipeline for mitigating Zero-inflation</vt:lpstr>
      <vt:lpstr>Seurat pipeline for mitigating Zero-inflation</vt:lpstr>
      <vt:lpstr>PCA: why and how?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Biological graphs, Nearest Neighbors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point of biological research is to reveal the biology graph</vt:lpstr>
      <vt:lpstr>PowerPoint Presentation</vt:lpstr>
      <vt:lpstr>PowerPoint Presentation</vt:lpstr>
      <vt:lpstr>How do we construct a graph for something like scRNA-Seq?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Clustering and embedding from a neighbor graph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#1</dc:title>
  <dc:creator>Henry Miller</dc:creator>
  <cp:lastModifiedBy>Henry Miller</cp:lastModifiedBy>
  <cp:revision>91</cp:revision>
  <dcterms:created xsi:type="dcterms:W3CDTF">2021-01-04T23:26:15Z</dcterms:created>
  <dcterms:modified xsi:type="dcterms:W3CDTF">2021-02-23T22:51:47Z</dcterms:modified>
</cp:coreProperties>
</file>