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534" r:id="rId3"/>
    <p:sldId id="593" r:id="rId4"/>
    <p:sldId id="594" r:id="rId5"/>
    <p:sldId id="595" r:id="rId6"/>
    <p:sldId id="652" r:id="rId7"/>
    <p:sldId id="653" r:id="rId8"/>
    <p:sldId id="654" r:id="rId9"/>
    <p:sldId id="656" r:id="rId10"/>
    <p:sldId id="6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B006F-7DF7-45BF-A561-447E5B4094F5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4072-F5F6-48E1-A2BC-B9ABC71E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1A22-C498-43B6-BF45-19E2057DF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FB61-45F4-4EF7-9DC0-2ED2DE91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C90-7639-4287-A5A6-E10AA68B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2F8D-3932-4B49-A3FA-8B831B7A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4A07-6EEF-4A6D-84A3-5F89401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03D4-F2BA-4959-A949-75EA3E7F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483BA-23BC-4B18-8B5B-A5060761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0AAA-1F5E-4EF1-B4B6-45942721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4636-2E5C-40FF-8BD7-6339C110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DB76-CD22-4757-B11B-2C01131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BF79A-6755-403D-A50F-2F4A63D71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E23CF-895C-452D-8ADC-EC800CD0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F4FEB-62B8-45AE-B1A3-0C3D37D0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81A0-5C3F-4F28-B125-5F2B55C9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D248-F00B-409B-BCDE-AC379942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3D94-7357-478E-BF92-104C7AFA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1FB9-9619-4ECE-B6BA-2C7FDF79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B020-3D17-4EFD-93CB-B7D7065D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04C89-9A12-4E24-B63C-129DF948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1F6E-6479-4C38-86B9-3315AA6E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EC618-F318-46D2-8FC0-36E81A0B48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3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655B-E398-4F93-A29D-1FBF599F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BE6D3-0CF4-4A80-BA38-16D8E77A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4B2D-BB6D-4122-BC2F-F11A5B32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7058-0A74-4C23-AA74-08E64680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93D1-2E65-4347-8518-8B6DD86A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F39C3-4AB1-4F0F-AA89-C53DCCF00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C71-B6E2-4358-AF77-C31C831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3890-C937-4D50-8C65-04A2F2F7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A16B-0B5E-472A-98D5-A6909B25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4075-F03D-43CC-9073-84B17FEF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BB31-A2F7-45BE-B5C0-A2D6BC17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77494-6ED7-4451-96F2-E1AAB382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10C34-735B-48B6-8170-A0A149949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1328-AC6A-46AC-B378-9C93F9BF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C575-47B3-407F-9C64-A8161FF9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7A88-6AE7-441B-B9E0-D3CCFF5C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EACE3-D7F5-4B1C-82EB-7C2D5A49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B23F5-8232-4560-B511-4214BB90C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A65F6-E3B8-4364-A321-54EEEA67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95495-A854-4BF2-89DC-5AE57EF7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2C3FA-553A-4B79-A1E9-243740DE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63FE-E259-4519-926E-6FE1C4922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C4B5-A171-41BE-85DF-C79E95AE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AAA9-20DC-4E00-B2E1-3C4C99A5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5CBA0-6E90-4533-8FA8-61AE8ACE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CB744-D037-4715-AFBD-7E45F3E7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8E7E8-CAF3-4B90-8DA6-6227B0C80F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21D8D-DD41-4DE1-B2A0-E2B83451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576FB-1EB0-4AE4-8676-A5E0781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6DCE-E96F-4D2E-BAD8-9BBF82FC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F47F6-9272-4FC1-BDFC-0E7B7C7E2A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206-1AA3-491A-94EF-F9E7822C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7D09-717B-484C-8CD4-52EBD347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1E043-7D1E-42B6-A0B6-D549E1A5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680EE-E7B8-471C-987A-1A03BAC1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017F-3640-41B2-92F1-DFEC4123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1098-4AD1-44F1-8C2E-D7635B46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8AC5E-44C1-4F0F-A905-F3383E8C6A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0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2108-5169-4A76-8A3A-477898D8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84753-3B40-4EB5-93E3-051F75AF1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E8FFC-C0A3-4937-85B8-7D73490FE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7E859-49BC-437F-A2EF-A9A365BD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3EE5-550E-4C33-95D1-021D9108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1316-F0F7-48DA-866C-22BC320A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19934-A173-4157-B312-EB8876CE51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40608"/>
          <a:stretch/>
        </p:blipFill>
        <p:spPr>
          <a:xfrm>
            <a:off x="10786364" y="6193240"/>
            <a:ext cx="1405636" cy="6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F70F6-49AD-4522-95BC-1D203B4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6E7E-A7B8-4CAC-AA00-CC22342B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9EAA-F6B2-490E-86B2-AA6D08E58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E82D-42D9-40D2-AD8D-DAD6FB327F1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FC9B-AC5F-4A23-9A45-0A6BCE2AE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60ED-0E32-4937-8515-68749AB1E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B9537-5F34-44B3-8BB0-D6460DC45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3991-1E2B-475A-B4C4-BCF0D3DF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3149"/>
            <a:ext cx="9144000" cy="2387600"/>
          </a:xfrm>
        </p:spPr>
        <p:txBody>
          <a:bodyPr/>
          <a:lstStyle/>
          <a:p>
            <a:r>
              <a:rPr lang="en-US" dirty="0"/>
              <a:t>Bioinformatics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ADC7-8173-4145-86A4-B323069B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823"/>
            <a:ext cx="9144000" cy="2278645"/>
          </a:xfrm>
        </p:spPr>
        <p:txBody>
          <a:bodyPr>
            <a:normAutofit/>
          </a:bodyPr>
          <a:lstStyle/>
          <a:p>
            <a:r>
              <a:rPr lang="en-US" b="1" dirty="0"/>
              <a:t>Special Topic Workshop: “Single Cell RNA-Seq Analysis”</a:t>
            </a:r>
          </a:p>
          <a:p>
            <a:endParaRPr lang="en-US" dirty="0"/>
          </a:p>
          <a:p>
            <a:r>
              <a:rPr lang="en-US" dirty="0"/>
              <a:t>Module 4: Biological Interpretation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D4CF1-4569-4335-95C9-EAFECBAF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08"/>
          <a:stretch/>
        </p:blipFill>
        <p:spPr>
          <a:xfrm>
            <a:off x="3547363" y="503312"/>
            <a:ext cx="509727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7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5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35838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3478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4193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0050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228599" y="1083792"/>
            <a:ext cx="117348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0180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3E497AC-C8F3-466F-A6E8-E1B1772F7FB7}"/>
              </a:ext>
            </a:extLst>
          </p:cNvPr>
          <p:cNvSpPr txBox="1"/>
          <p:nvPr/>
        </p:nvSpPr>
        <p:spPr>
          <a:xfrm>
            <a:off x="677069" y="133350"/>
            <a:ext cx="663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scRNA</a:t>
            </a:r>
            <a:r>
              <a:rPr lang="en-US" sz="2800" b="1" dirty="0"/>
              <a:t>-Seq Downstream Analysis Workflow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53CE8-2E18-442F-A238-2793B2874732}"/>
              </a:ext>
            </a:extLst>
          </p:cNvPr>
          <p:cNvGrpSpPr/>
          <p:nvPr/>
        </p:nvGrpSpPr>
        <p:grpSpPr>
          <a:xfrm>
            <a:off x="114299" y="1101548"/>
            <a:ext cx="11963401" cy="2078507"/>
            <a:chOff x="76199" y="1083792"/>
            <a:chExt cx="11867355" cy="191864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21D12E-3DD0-4183-AC90-0E563F02FAB0}"/>
                </a:ext>
              </a:extLst>
            </p:cNvPr>
            <p:cNvSpPr/>
            <p:nvPr/>
          </p:nvSpPr>
          <p:spPr>
            <a:xfrm>
              <a:off x="1786455" y="1205451"/>
              <a:ext cx="620388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QC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6CE39D2-7AF1-4AEF-A34B-E118CAE0D6A5}"/>
                </a:ext>
              </a:extLst>
            </p:cNvPr>
            <p:cNvSpPr/>
            <p:nvPr/>
          </p:nvSpPr>
          <p:spPr>
            <a:xfrm>
              <a:off x="2588350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1A4F90-23D1-48D7-B123-5B990264B208}"/>
                </a:ext>
              </a:extLst>
            </p:cNvPr>
            <p:cNvSpPr/>
            <p:nvPr/>
          </p:nvSpPr>
          <p:spPr>
            <a:xfrm>
              <a:off x="3087183" y="1083792"/>
              <a:ext cx="116988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Normalize &amp; Scale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EB02D-4BAC-485E-A814-A2E5A3E6E760}"/>
                </a:ext>
              </a:extLst>
            </p:cNvPr>
            <p:cNvSpPr/>
            <p:nvPr/>
          </p:nvSpPr>
          <p:spPr>
            <a:xfrm>
              <a:off x="7236476" y="1083792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82C4BD8-C848-4E37-BAF6-39B4E07183F8}"/>
                </a:ext>
              </a:extLst>
            </p:cNvPr>
            <p:cNvSpPr/>
            <p:nvPr/>
          </p:nvSpPr>
          <p:spPr>
            <a:xfrm>
              <a:off x="673436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4B13E-B15C-4656-8F5D-08FB166BF706}"/>
                </a:ext>
              </a:extLst>
            </p:cNvPr>
            <p:cNvSpPr/>
            <p:nvPr/>
          </p:nvSpPr>
          <p:spPr>
            <a:xfrm>
              <a:off x="9534663" y="1083793"/>
              <a:ext cx="2408891" cy="1917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Advanced</a:t>
              </a:r>
              <a:r>
                <a:rPr lang="en-US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>
                  <a:solidFill>
                    <a:schemeClr val="tx1"/>
                  </a:solidFill>
                </a:rPr>
                <a:t>Cluster Marker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b="1" dirty="0">
                  <a:solidFill>
                    <a:schemeClr val="tx1"/>
                  </a:solidFill>
                </a:rPr>
                <a:t>Cell Type Identification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Sub-clustering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Trajectories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Cell Cycle Analysis</a:t>
              </a:r>
            </a:p>
            <a:p>
              <a:pPr marL="285750" indent="-285750">
                <a:buFontTx/>
                <a:buChar char="-"/>
              </a:pPr>
              <a:r>
                <a:rPr lang="en-US" sz="1600" dirty="0">
                  <a:solidFill>
                    <a:schemeClr val="tx1"/>
                  </a:solidFill>
                </a:rPr>
                <a:t>Cluster DGE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442013-E6B1-43EA-ACF6-249A7267C2A2}"/>
                </a:ext>
              </a:extLst>
            </p:cNvPr>
            <p:cNvSpPr/>
            <p:nvPr/>
          </p:nvSpPr>
          <p:spPr>
            <a:xfrm>
              <a:off x="4431102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E57BA6-5E53-4A2E-B9D7-D611F112AFD8}"/>
                </a:ext>
              </a:extLst>
            </p:cNvPr>
            <p:cNvSpPr/>
            <p:nvPr/>
          </p:nvSpPr>
          <p:spPr>
            <a:xfrm>
              <a:off x="4933757" y="1083792"/>
              <a:ext cx="1619097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PCA &amp; Nearest Neighbor Graph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6833327-1A8B-4F8D-BEC6-C2A8FB241058}"/>
                </a:ext>
              </a:extLst>
            </p:cNvPr>
            <p:cNvSpPr/>
            <p:nvPr/>
          </p:nvSpPr>
          <p:spPr>
            <a:xfrm>
              <a:off x="9032761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5C4D6-47D3-4FB9-8ECF-7BE7BEBB73D3}"/>
                </a:ext>
              </a:extLst>
            </p:cNvPr>
            <p:cNvSpPr/>
            <p:nvPr/>
          </p:nvSpPr>
          <p:spPr>
            <a:xfrm>
              <a:off x="7243441" y="2198707"/>
              <a:ext cx="1615288" cy="8037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Low Dimensional Embedding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E510180-B63D-4299-AB70-1B4F9725CEA6}"/>
                </a:ext>
              </a:extLst>
            </p:cNvPr>
            <p:cNvSpPr/>
            <p:nvPr/>
          </p:nvSpPr>
          <p:spPr>
            <a:xfrm rot="2700000">
              <a:off x="6749787" y="2108098"/>
              <a:ext cx="318934" cy="18013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97BBE2C3-DD1A-4C47-8169-681A5FF248A0}"/>
                </a:ext>
              </a:extLst>
            </p:cNvPr>
            <p:cNvSpPr/>
            <p:nvPr/>
          </p:nvSpPr>
          <p:spPr>
            <a:xfrm>
              <a:off x="9032761" y="2506881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E0D8FA-7F1D-4BC5-A527-65845C49A3BD}"/>
                </a:ext>
              </a:extLst>
            </p:cNvPr>
            <p:cNvSpPr/>
            <p:nvPr/>
          </p:nvSpPr>
          <p:spPr>
            <a:xfrm>
              <a:off x="76199" y="1205450"/>
              <a:ext cx="1034591" cy="5604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Load Data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AC097B6-DBFD-4510-83B7-F6B3D7B28B13}"/>
                </a:ext>
              </a:extLst>
            </p:cNvPr>
            <p:cNvSpPr/>
            <p:nvPr/>
          </p:nvSpPr>
          <p:spPr>
            <a:xfrm>
              <a:off x="1299773" y="1392996"/>
              <a:ext cx="310008" cy="18532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17291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E0AF66-3C7D-499C-8D97-9E0838B54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" y="1471421"/>
            <a:ext cx="4481700" cy="320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B385F6-3961-4BC5-B25D-66BDAA1C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04" y="1607565"/>
            <a:ext cx="4814324" cy="306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0794A3C-C872-46C8-9C46-1DE2B741FC8E}"/>
              </a:ext>
            </a:extLst>
          </p:cNvPr>
          <p:cNvSpPr/>
          <p:nvPr/>
        </p:nvSpPr>
        <p:spPr>
          <a:xfrm>
            <a:off x="5674550" y="2814221"/>
            <a:ext cx="452762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0364D-A430-4ECE-928C-D6318D0DD337}"/>
              </a:ext>
            </a:extLst>
          </p:cNvPr>
          <p:cNvSpPr txBox="1"/>
          <p:nvPr/>
        </p:nvSpPr>
        <p:spPr>
          <a:xfrm>
            <a:off x="346229" y="275208"/>
            <a:ext cx="289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Cell Type Assignment</a:t>
            </a:r>
          </a:p>
        </p:txBody>
      </p:sp>
    </p:spTree>
    <p:extLst>
      <p:ext uri="{BB962C8B-B14F-4D97-AF65-F5344CB8AC3E}">
        <p14:creationId xmlns:p14="http://schemas.microsoft.com/office/powerpoint/2010/main" val="138614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E0AF66-3C7D-499C-8D97-9E0838B54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" y="1382290"/>
            <a:ext cx="4481700" cy="320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0794A3C-C872-46C8-9C46-1DE2B741FC8E}"/>
              </a:ext>
            </a:extLst>
          </p:cNvPr>
          <p:cNvSpPr/>
          <p:nvPr/>
        </p:nvSpPr>
        <p:spPr>
          <a:xfrm>
            <a:off x="5674550" y="2814221"/>
            <a:ext cx="452762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0364D-A430-4ECE-928C-D6318D0DD337}"/>
              </a:ext>
            </a:extLst>
          </p:cNvPr>
          <p:cNvSpPr txBox="1"/>
          <p:nvPr/>
        </p:nvSpPr>
        <p:spPr>
          <a:xfrm>
            <a:off x="346229" y="275208"/>
            <a:ext cx="385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Cluster Marker Identification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15C492-A6B9-4264-850F-753615238752}"/>
              </a:ext>
            </a:extLst>
          </p:cNvPr>
          <p:cNvSpPr/>
          <p:nvPr/>
        </p:nvSpPr>
        <p:spPr>
          <a:xfrm>
            <a:off x="1440717" y="3357979"/>
            <a:ext cx="834501" cy="77013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65365-53B0-4773-99E7-738D375C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53" y="1091952"/>
            <a:ext cx="5316780" cy="42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227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Bioinformatics Bootcamp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#1</dc:title>
  <dc:creator>Henry Miller</dc:creator>
  <cp:lastModifiedBy>Henry Miller</cp:lastModifiedBy>
  <cp:revision>94</cp:revision>
  <dcterms:created xsi:type="dcterms:W3CDTF">2021-01-04T23:26:15Z</dcterms:created>
  <dcterms:modified xsi:type="dcterms:W3CDTF">2021-03-02T22:55:43Z</dcterms:modified>
</cp:coreProperties>
</file>