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309" r:id="rId3"/>
    <p:sldId id="304" r:id="rId4"/>
    <p:sldId id="291" r:id="rId5"/>
    <p:sldId id="270" r:id="rId6"/>
    <p:sldId id="310" r:id="rId7"/>
    <p:sldId id="305" r:id="rId8"/>
    <p:sldId id="311" r:id="rId9"/>
    <p:sldId id="274" r:id="rId10"/>
    <p:sldId id="299" r:id="rId11"/>
    <p:sldId id="301" r:id="rId12"/>
    <p:sldId id="298" r:id="rId13"/>
    <p:sldId id="306" r:id="rId14"/>
    <p:sldId id="307" r:id="rId15"/>
    <p:sldId id="308" r:id="rId16"/>
    <p:sldId id="30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3077"/>
  </p:normalViewPr>
  <p:slideViewPr>
    <p:cSldViewPr snapToGrid="0" snapToObjects="1">
      <p:cViewPr varScale="1">
        <p:scale>
          <a:sx n="59" d="100"/>
          <a:sy n="59" d="100"/>
        </p:scale>
        <p:origin x="58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FC5EF-59A6-EE4C-A8A9-2EF852B68171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BB5AE-41F9-0F41-8578-F1861645A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75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BB5AE-41F9-0F41-8578-F1861645ADE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1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BB5AE-41F9-0F41-8578-F1861645ADE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3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7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0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25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48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508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376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937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775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2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52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82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18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6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4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4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88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3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1D746-2F91-724E-83AB-53C35FDC42A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A990-6C87-A243-96FE-959E520F4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902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gbird555/UROPcode.gi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55F6B38-1F71-4342-919B-40CE7B8D6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84601"/>
            <a:ext cx="9448800" cy="685800"/>
          </a:xfrm>
        </p:spPr>
        <p:txBody>
          <a:bodyPr/>
          <a:lstStyle/>
          <a:p>
            <a:pPr algn="r"/>
            <a:r>
              <a:rPr kumimoji="1" lang="ja-JP" altLang="en-US"/>
              <a:t>東京大学理科一類　</a:t>
            </a:r>
            <a:r>
              <a:rPr lang="ja-JP" altLang="en-US"/>
              <a:t>大鳥健吾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B08C44-46B0-2D4F-83A7-E5454BE81C76}"/>
              </a:ext>
            </a:extLst>
          </p:cNvPr>
          <p:cNvSpPr txBox="1"/>
          <p:nvPr/>
        </p:nvSpPr>
        <p:spPr>
          <a:xfrm>
            <a:off x="1110342" y="2411679"/>
            <a:ext cx="9971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/>
              <a:t>日本語の文章を年代に応じて生成するモデル</a:t>
            </a:r>
            <a:r>
              <a:rPr kumimoji="1" lang="en-US" altLang="ja-JP" sz="4000" dirty="0"/>
              <a:t>(Variational Autoencoder)</a:t>
            </a:r>
            <a:r>
              <a:rPr kumimoji="1" lang="ja-JP" altLang="en-US" sz="4000"/>
              <a:t>の設計</a:t>
            </a:r>
          </a:p>
        </p:txBody>
      </p:sp>
    </p:spTree>
    <p:extLst>
      <p:ext uri="{BB962C8B-B14F-4D97-AF65-F5344CB8AC3E}">
        <p14:creationId xmlns:p14="http://schemas.microsoft.com/office/powerpoint/2010/main" val="30560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BC451-D595-CE42-9B01-B5AD106C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60793"/>
            <a:ext cx="8610600" cy="1293028"/>
          </a:xfrm>
        </p:spPr>
        <p:txBody>
          <a:bodyPr>
            <a:normAutofit/>
          </a:bodyPr>
          <a:lstStyle/>
          <a:p>
            <a:r>
              <a:rPr lang="ja-JP" altLang="en-US" sz="3200"/>
              <a:t>作成した人工ニューラルネットワークの動作確認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821FEA-035D-3946-9DC7-D9345886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>
            <a:normAutofit/>
          </a:bodyPr>
          <a:lstStyle/>
          <a:p>
            <a:r>
              <a:rPr lang="ja-JP" altLang="en-US" sz="2400"/>
              <a:t>作成したモデルが一様乱数で作成したベクトルデータに対し、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訓練・パラメータチューニングを行うことを確認した。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　訓練の際には、入力と出力の誤差</a:t>
            </a:r>
            <a:r>
              <a:rPr kumimoji="1" lang="en-US" altLang="ja-JP" sz="2400" dirty="0"/>
              <a:t>(</a:t>
            </a:r>
            <a:r>
              <a:rPr lang="en-US" altLang="ja-JP" sz="2400" dirty="0"/>
              <a:t>loss</a:t>
            </a:r>
            <a:r>
              <a:rPr kumimoji="1" lang="en-US" altLang="ja-JP" sz="2400" dirty="0"/>
              <a:t>)</a:t>
            </a:r>
            <a:r>
              <a:rPr lang="ja-JP" altLang="en-US" sz="2400"/>
              <a:t>が次のようになった</a:t>
            </a:r>
            <a:r>
              <a:rPr kumimoji="1" lang="ja-JP" altLang="en-US" sz="2400"/>
              <a:t>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C180EA-054F-554E-A966-27D0B47C8EAC}"/>
              </a:ext>
            </a:extLst>
          </p:cNvPr>
          <p:cNvSpPr txBox="1"/>
          <p:nvPr/>
        </p:nvSpPr>
        <p:spPr>
          <a:xfrm>
            <a:off x="6010505" y="4421139"/>
            <a:ext cx="5690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縦軸</a:t>
            </a:r>
            <a:r>
              <a:rPr kumimoji="1" lang="en-US" altLang="ja-JP" sz="2400" dirty="0"/>
              <a:t>(loss)</a:t>
            </a:r>
            <a:r>
              <a:rPr kumimoji="1" lang="ja-JP" altLang="en-US" sz="2400" dirty="0"/>
              <a:t>の値が低いほど、</a:t>
            </a:r>
            <a:endParaRPr kumimoji="1" lang="en-US" altLang="ja-JP" sz="2400" dirty="0"/>
          </a:p>
          <a:p>
            <a:r>
              <a:rPr kumimoji="1" lang="ja-JP" altLang="en-US" sz="2400" dirty="0"/>
              <a:t>入力データをよく復元している。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学習をしない時に比べて、</a:t>
            </a:r>
            <a:endParaRPr kumimoji="1" lang="en-US" altLang="ja-JP" sz="2400" dirty="0"/>
          </a:p>
          <a:p>
            <a:r>
              <a:rPr kumimoji="1" lang="ja-JP" altLang="en-US" sz="2400" dirty="0"/>
              <a:t>学習データに対する誤差は小さい</a:t>
            </a:r>
            <a:r>
              <a:rPr kumimoji="1" lang="ja-JP" altLang="en-US" dirty="0"/>
              <a:t>。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909B528-0AE6-974A-BBF3-F80628A5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27" y="2821909"/>
            <a:ext cx="4488723" cy="38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6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DE7E70-5174-FC4E-92FB-1E5CAE00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まとめと今後の課題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FE3E7-C85D-104E-AC9E-FA96A5708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/>
              <a:t>年代を与えられた時に、その年代に即した日本語の文章を出力するための</a:t>
            </a:r>
            <a:r>
              <a:rPr kumimoji="1" lang="en-US" altLang="ja-JP" sz="2800" dirty="0"/>
              <a:t>VAE</a:t>
            </a:r>
            <a:r>
              <a:rPr lang="ja-JP" altLang="en-US" sz="2800"/>
              <a:t>を構築した</a:t>
            </a:r>
            <a:r>
              <a:rPr kumimoji="1" lang="ja-JP" altLang="en-US" sz="2800"/>
              <a:t>。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/>
              <a:t>文章データと年代データの組をモデルに与えれば、モデルの訓練・パラメータチューニングが行えることを確認した。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/>
              <a:t>適切なデータセットがあれば、日本語文章の生成が行えるはずなので、今後に試してみたい。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24014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7BB2A-0B3C-8141-9DFE-52250DAD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66600"/>
            <a:ext cx="8610600" cy="1293028"/>
          </a:xfrm>
        </p:spPr>
        <p:txBody>
          <a:bodyPr/>
          <a:lstStyle/>
          <a:p>
            <a:pPr algn="ctr"/>
            <a:r>
              <a:rPr kumimoji="1" lang="en-US" altLang="ja-JP" dirty="0"/>
              <a:t>Thank you for listening!!</a:t>
            </a:r>
            <a:endParaRPr kumimoji="1" lang="ja-JP" altLang="en-US"/>
          </a:p>
        </p:txBody>
      </p:sp>
      <p:pic>
        <p:nvPicPr>
          <p:cNvPr id="7" name="グラフィックス 6" descr="2 人の子供がいる家族">
            <a:extLst>
              <a:ext uri="{FF2B5EF4-FFF2-40B4-BE49-F238E27FC236}">
                <a16:creationId xmlns:a16="http://schemas.microsoft.com/office/drawing/2014/main" id="{2659FCBA-7462-3F45-A783-5878EC5EF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5657" y="1513114"/>
            <a:ext cx="2220686" cy="2042996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818A5137-087F-294A-9B51-8280CFA7D0CD}"/>
              </a:ext>
            </a:extLst>
          </p:cNvPr>
          <p:cNvSpPr txBox="1">
            <a:spLocks/>
          </p:cNvSpPr>
          <p:nvPr/>
        </p:nvSpPr>
        <p:spPr>
          <a:xfrm>
            <a:off x="1113063" y="3505200"/>
            <a:ext cx="9965871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You can get the code of my model from the link below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90F83D2B-C77E-CA43-A581-4B2D9746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4830885"/>
            <a:ext cx="10820400" cy="840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" altLang="ja-JP" sz="3600" dirty="0">
                <a:hlinkClick r:id="rId4"/>
              </a:rPr>
              <a:t>https://github.com/bigbird555/UROPcode.git</a:t>
            </a:r>
            <a:endParaRPr lang="en" altLang="ja-JP" sz="3600" dirty="0"/>
          </a:p>
          <a:p>
            <a:pPr marL="0" indent="0">
              <a:buNone/>
            </a:pPr>
            <a:endParaRPr kumimoji="1" lang="ja-JP" altLang="en-US" sz="36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6D5CB4-9566-3A41-A28D-41B3AFA6C83D}"/>
              </a:ext>
            </a:extLst>
          </p:cNvPr>
          <p:cNvSpPr txBox="1"/>
          <p:nvPr/>
        </p:nvSpPr>
        <p:spPr>
          <a:xfrm>
            <a:off x="778325" y="5943745"/>
            <a:ext cx="10635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Acknowledgement:</a:t>
            </a:r>
            <a:r>
              <a:rPr kumimoji="1" lang="ja-JP" altLang="en-US" sz="2000"/>
              <a:t> 合原先生、梶田先生、藤居先生、神山先生、近江先生、</a:t>
            </a:r>
            <a:r>
              <a:rPr kumimoji="1" lang="en-US" altLang="ja-JP" sz="2000" dirty="0"/>
              <a:t>UROP</a:t>
            </a:r>
            <a:r>
              <a:rPr kumimoji="1" lang="ja-JP" altLang="en-US" sz="2000"/>
              <a:t>事務局</a:t>
            </a:r>
          </a:p>
        </p:txBody>
      </p:sp>
    </p:spTree>
    <p:extLst>
      <p:ext uri="{BB962C8B-B14F-4D97-AF65-F5344CB8AC3E}">
        <p14:creationId xmlns:p14="http://schemas.microsoft.com/office/powerpoint/2010/main" val="189013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C88F6-3F8B-8647-A88C-F3D9B2B7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手法</a:t>
            </a:r>
            <a:r>
              <a:rPr kumimoji="1" lang="en-US" altLang="ja-JP" dirty="0"/>
              <a:t>(</a:t>
            </a:r>
            <a:r>
              <a:rPr lang="ja-JP" altLang="en-US"/>
              <a:t>生成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D7800A-F571-B541-AD92-CFFA12A60DC1}"/>
              </a:ext>
            </a:extLst>
          </p:cNvPr>
          <p:cNvSpPr/>
          <p:nvPr/>
        </p:nvSpPr>
        <p:spPr>
          <a:xfrm>
            <a:off x="4198430" y="2427513"/>
            <a:ext cx="2481943" cy="39188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</a:rPr>
              <a:t>Encoder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6F5478-F96A-2C47-BBE9-922346283E57}"/>
              </a:ext>
            </a:extLst>
          </p:cNvPr>
          <p:cNvSpPr txBox="1"/>
          <p:nvPr/>
        </p:nvSpPr>
        <p:spPr>
          <a:xfrm>
            <a:off x="542556" y="1218117"/>
            <a:ext cx="3004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attribute(〜</a:t>
            </a:r>
            <a:r>
              <a:rPr kumimoji="1" lang="ja-JP" altLang="en-US" sz="3200"/>
              <a:t>年</a:t>
            </a:r>
            <a:r>
              <a:rPr kumimoji="1" lang="en-US" altLang="ja-JP" sz="3200" dirty="0"/>
              <a:t>)</a:t>
            </a:r>
            <a:endParaRPr kumimoji="1" lang="ja-JP" altLang="en-US" sz="3200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0832CE31-DF42-C546-BA81-0EDE287DD161}"/>
              </a:ext>
            </a:extLst>
          </p:cNvPr>
          <p:cNvSpPr/>
          <p:nvPr/>
        </p:nvSpPr>
        <p:spPr>
          <a:xfrm rot="18924113">
            <a:off x="1491994" y="2915886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7B4487D7-11B2-4A45-B0C4-D45F0E61CA43}"/>
              </a:ext>
            </a:extLst>
          </p:cNvPr>
          <p:cNvSpPr/>
          <p:nvPr/>
        </p:nvSpPr>
        <p:spPr>
          <a:xfrm rot="18924113">
            <a:off x="1491993" y="3947938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00C29AF6-5E15-C842-A9C5-30E70BA93CA9}"/>
              </a:ext>
            </a:extLst>
          </p:cNvPr>
          <p:cNvSpPr/>
          <p:nvPr/>
        </p:nvSpPr>
        <p:spPr>
          <a:xfrm rot="18924113">
            <a:off x="1491994" y="4979991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704E8342-033F-6243-9956-D2383D46DF22}"/>
              </a:ext>
            </a:extLst>
          </p:cNvPr>
          <p:cNvSpPr/>
          <p:nvPr/>
        </p:nvSpPr>
        <p:spPr>
          <a:xfrm>
            <a:off x="979713" y="2642176"/>
            <a:ext cx="657178" cy="30961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大かっこ 8">
            <a:extLst>
              <a:ext uri="{FF2B5EF4-FFF2-40B4-BE49-F238E27FC236}">
                <a16:creationId xmlns:a16="http://schemas.microsoft.com/office/drawing/2014/main" id="{800E4476-4345-6442-9DEF-4B8299D9062C}"/>
              </a:ext>
            </a:extLst>
          </p:cNvPr>
          <p:cNvSpPr/>
          <p:nvPr/>
        </p:nvSpPr>
        <p:spPr>
          <a:xfrm>
            <a:off x="2325503" y="2642176"/>
            <a:ext cx="657178" cy="309615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2ECC883-B1B9-BC4A-BFFD-933713E61760}"/>
              </a:ext>
            </a:extLst>
          </p:cNvPr>
          <p:cNvSpPr/>
          <p:nvPr/>
        </p:nvSpPr>
        <p:spPr>
          <a:xfrm>
            <a:off x="8690911" y="3685787"/>
            <a:ext cx="1036806" cy="10321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>
                    <a:lumMod val="50000"/>
                  </a:schemeClr>
                </a:solidFill>
              </a:rPr>
              <a:t>z</a:t>
            </a:r>
            <a:endParaRPr kumimoji="1" lang="ja-JP" altLang="en-US" sz="40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曲線コネクタ 11">
            <a:extLst>
              <a:ext uri="{FF2B5EF4-FFF2-40B4-BE49-F238E27FC236}">
                <a16:creationId xmlns:a16="http://schemas.microsoft.com/office/drawing/2014/main" id="{F1400033-1552-1746-BF1C-549402BCD22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47014" y="1510505"/>
            <a:ext cx="587829" cy="938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F7D45E3-AB99-4242-BD08-8CB48AD3E03D}"/>
              </a:ext>
            </a:extLst>
          </p:cNvPr>
          <p:cNvCxnSpPr>
            <a:stCxn id="9" idx="2"/>
          </p:cNvCxnSpPr>
          <p:nvPr/>
        </p:nvCxnSpPr>
        <p:spPr>
          <a:xfrm>
            <a:off x="2982681" y="4190255"/>
            <a:ext cx="1088576" cy="1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BEA7B4-9012-304E-8E3F-8B397500118D}"/>
              </a:ext>
            </a:extLst>
          </p:cNvPr>
          <p:cNvCxnSpPr/>
          <p:nvPr/>
        </p:nvCxnSpPr>
        <p:spPr>
          <a:xfrm>
            <a:off x="6727371" y="4190255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16D19B-BD7F-FE47-83A4-D55BE89CE53C}"/>
              </a:ext>
            </a:extLst>
          </p:cNvPr>
          <p:cNvSpPr txBox="1"/>
          <p:nvPr/>
        </p:nvSpPr>
        <p:spPr>
          <a:xfrm>
            <a:off x="478968" y="5846054"/>
            <a:ext cx="3004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ランダムに作ったベクトル列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8958548-E053-BF46-B23C-A2FE6B53C951}"/>
                  </a:ext>
                </a:extLst>
              </p:cNvPr>
              <p:cNvSpPr txBox="1"/>
              <p:nvPr/>
            </p:nvSpPr>
            <p:spPr>
              <a:xfrm>
                <a:off x="8473126" y="5307446"/>
                <a:ext cx="132622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𝑒𝑛𝑐𝑜𝑑𝑒𝑟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8958548-E053-BF46-B23C-A2FE6B53C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126" y="5307446"/>
                <a:ext cx="1326228" cy="430887"/>
              </a:xfrm>
              <a:prstGeom prst="rect">
                <a:avLst/>
              </a:prstGeom>
              <a:blipFill>
                <a:blip r:embed="rId2"/>
                <a:stretch>
                  <a:fillRect l="-8491" r="-46226" b="-3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627C9A8-4240-BC4E-9992-C2B754E7FFC0}"/>
                  </a:ext>
                </a:extLst>
              </p:cNvPr>
              <p:cNvSpPr txBox="1"/>
              <p:nvPr/>
            </p:nvSpPr>
            <p:spPr>
              <a:xfrm>
                <a:off x="8473126" y="6130927"/>
                <a:ext cx="18803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𝑒𝑛𝑐𝑜𝑑𝑒𝑟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627C9A8-4240-BC4E-9992-C2B754E7F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126" y="6130927"/>
                <a:ext cx="1880387" cy="430887"/>
              </a:xfrm>
              <a:prstGeom prst="rect">
                <a:avLst/>
              </a:prstGeom>
              <a:blipFill>
                <a:blip r:embed="rId3"/>
                <a:stretch>
                  <a:fillRect l="-1342" r="-5369" b="-3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6E60412-34C3-8843-9CB8-BEB8480751A5}"/>
              </a:ext>
            </a:extLst>
          </p:cNvPr>
          <p:cNvCxnSpPr/>
          <p:nvPr/>
        </p:nvCxnSpPr>
        <p:spPr>
          <a:xfrm>
            <a:off x="6727371" y="4717985"/>
            <a:ext cx="1545772" cy="80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077DA4C-A256-4142-85BB-B9DF5CEC530C}"/>
              </a:ext>
            </a:extLst>
          </p:cNvPr>
          <p:cNvCxnSpPr/>
          <p:nvPr/>
        </p:nvCxnSpPr>
        <p:spPr>
          <a:xfrm>
            <a:off x="6713097" y="5522889"/>
            <a:ext cx="1545772" cy="80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89C2869-EEDF-5048-8331-188D90860F8D}"/>
              </a:ext>
            </a:extLst>
          </p:cNvPr>
          <p:cNvSpPr txBox="1"/>
          <p:nvPr/>
        </p:nvSpPr>
        <p:spPr>
          <a:xfrm>
            <a:off x="10567770" y="5162246"/>
            <a:ext cx="615553" cy="15178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/>
              <a:t>文脈情報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AF7C6DC-08A6-9B4A-B420-854C98BD9A51}"/>
              </a:ext>
            </a:extLst>
          </p:cNvPr>
          <p:cNvSpPr txBox="1"/>
          <p:nvPr/>
        </p:nvSpPr>
        <p:spPr>
          <a:xfrm>
            <a:off x="7204940" y="1861442"/>
            <a:ext cx="450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Decoder</a:t>
            </a:r>
            <a:r>
              <a:rPr kumimoji="1" lang="ja-JP" altLang="en-US" sz="2400"/>
              <a:t>で生成を行うには、</a:t>
            </a:r>
            <a:r>
              <a:rPr kumimoji="1" lang="en-US" altLang="ja-JP" sz="2400" dirty="0"/>
              <a:t>Encoder</a:t>
            </a:r>
            <a:r>
              <a:rPr kumimoji="1" lang="ja-JP" altLang="en-US" sz="2400"/>
              <a:t>で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z,h,c</a:t>
            </a:r>
            <a:r>
              <a:rPr kumimoji="1" lang="en-US" altLang="ja-JP" sz="2400" dirty="0"/>
              <a:t>)</a:t>
            </a:r>
            <a:r>
              <a:rPr kumimoji="1" lang="ja-JP" altLang="en-US" sz="2400"/>
              <a:t>をあらかじめ得る必要がある。</a:t>
            </a:r>
          </a:p>
        </p:txBody>
      </p:sp>
      <p:pic>
        <p:nvPicPr>
          <p:cNvPr id="23" name="グラフィックス 22" descr="男性">
            <a:extLst>
              <a:ext uri="{FF2B5EF4-FFF2-40B4-BE49-F238E27FC236}">
                <a16:creationId xmlns:a16="http://schemas.microsoft.com/office/drawing/2014/main" id="{394D7B9E-D0C8-9C40-95F2-2E7361D32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3997" y="17277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2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C6F67-97F7-7943-89CC-020765A2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手法</a:t>
            </a:r>
            <a:r>
              <a:rPr kumimoji="1" lang="en-US" altLang="ja-JP" dirty="0"/>
              <a:t>(</a:t>
            </a:r>
            <a:r>
              <a:rPr kumimoji="1" lang="ja-JP" altLang="en-US"/>
              <a:t>生成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008F69-9504-D747-AEC9-AFEA6467ABFD}"/>
              </a:ext>
            </a:extLst>
          </p:cNvPr>
          <p:cNvSpPr/>
          <p:nvPr/>
        </p:nvSpPr>
        <p:spPr>
          <a:xfrm>
            <a:off x="2175274" y="3969016"/>
            <a:ext cx="1875835" cy="84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</a:rPr>
              <a:t>訓練された</a:t>
            </a:r>
            <a:r>
              <a:rPr kumimoji="1" lang="en-US" altLang="ja-JP" sz="2400" dirty="0">
                <a:solidFill>
                  <a:schemeClr val="bg1"/>
                </a:solidFill>
              </a:rPr>
              <a:t>LSTM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117839F2-7971-1E4B-9E61-D99CA9A79F85}"/>
              </a:ext>
            </a:extLst>
          </p:cNvPr>
          <p:cNvSpPr/>
          <p:nvPr/>
        </p:nvSpPr>
        <p:spPr>
          <a:xfrm rot="18927575">
            <a:off x="1686070" y="56305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B655AF-9CEB-EF4C-A4AE-2B018B2AD7B1}"/>
              </a:ext>
            </a:extLst>
          </p:cNvPr>
          <p:cNvCxnSpPr>
            <a:endCxn id="4" idx="2"/>
          </p:cNvCxnSpPr>
          <p:nvPr/>
        </p:nvCxnSpPr>
        <p:spPr>
          <a:xfrm flipV="1">
            <a:off x="3113191" y="4817470"/>
            <a:ext cx="1" cy="51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70F8D6B-802C-6B48-96AE-52EA41920127}"/>
              </a:ext>
            </a:extLst>
          </p:cNvPr>
          <p:cNvCxnSpPr/>
          <p:nvPr/>
        </p:nvCxnSpPr>
        <p:spPr>
          <a:xfrm flipV="1">
            <a:off x="3113190" y="3454306"/>
            <a:ext cx="1" cy="51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矢印 8">
            <a:extLst>
              <a:ext uri="{FF2B5EF4-FFF2-40B4-BE49-F238E27FC236}">
                <a16:creationId xmlns:a16="http://schemas.microsoft.com/office/drawing/2014/main" id="{6C212F2D-C57E-4E44-95E8-9DC34ABB3D03}"/>
              </a:ext>
            </a:extLst>
          </p:cNvPr>
          <p:cNvSpPr/>
          <p:nvPr/>
        </p:nvSpPr>
        <p:spPr>
          <a:xfrm rot="18929998">
            <a:off x="2623986" y="2695008"/>
            <a:ext cx="9784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FA6D76-EB4F-1E46-8B02-BF58D0A7DB4C}"/>
              </a:ext>
            </a:extLst>
          </p:cNvPr>
          <p:cNvSpPr txBox="1"/>
          <p:nvPr/>
        </p:nvSpPr>
        <p:spPr>
          <a:xfrm>
            <a:off x="838189" y="3875228"/>
            <a:ext cx="553998" cy="16850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/>
              <a:t>初期状態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6F51019-509C-9C46-9423-79B8B40D696F}"/>
              </a:ext>
            </a:extLst>
          </p:cNvPr>
          <p:cNvCxnSpPr/>
          <p:nvPr/>
        </p:nvCxnSpPr>
        <p:spPr>
          <a:xfrm>
            <a:off x="1454226" y="4186730"/>
            <a:ext cx="721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F7AF2A3-2159-A74B-A48A-72762A89EB89}"/>
              </a:ext>
            </a:extLst>
          </p:cNvPr>
          <p:cNvCxnSpPr/>
          <p:nvPr/>
        </p:nvCxnSpPr>
        <p:spPr>
          <a:xfrm>
            <a:off x="1454226" y="4648689"/>
            <a:ext cx="721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85A8941-B0D3-7E4F-9C63-2B51DC2C4E5D}"/>
              </a:ext>
            </a:extLst>
          </p:cNvPr>
          <p:cNvSpPr txBox="1"/>
          <p:nvPr/>
        </p:nvSpPr>
        <p:spPr>
          <a:xfrm>
            <a:off x="1454226" y="6318715"/>
            <a:ext cx="144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[EOS]</a:t>
            </a:r>
            <a:endParaRPr kumimoji="1" lang="ja-JP" altLang="en-US" sz="2400"/>
          </a:p>
        </p:txBody>
      </p:sp>
      <p:pic>
        <p:nvPicPr>
          <p:cNvPr id="20" name="グラフィックス 19" descr="データベース">
            <a:extLst>
              <a:ext uri="{FF2B5EF4-FFF2-40B4-BE49-F238E27FC236}">
                <a16:creationId xmlns:a16="http://schemas.microsoft.com/office/drawing/2014/main" id="{E9C929FF-822F-E247-84D1-608B6273C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7699" y="1999419"/>
            <a:ext cx="1875809" cy="1875809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EE53E8A-E7E1-AC4B-9A8D-289741177520}"/>
              </a:ext>
            </a:extLst>
          </p:cNvPr>
          <p:cNvCxnSpPr/>
          <p:nvPr/>
        </p:nvCxnSpPr>
        <p:spPr>
          <a:xfrm>
            <a:off x="3836109" y="2937323"/>
            <a:ext cx="27606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9980B85-4BC4-D149-B55E-5FA8B5C69FAD}"/>
              </a:ext>
            </a:extLst>
          </p:cNvPr>
          <p:cNvSpPr txBox="1"/>
          <p:nvPr/>
        </p:nvSpPr>
        <p:spPr>
          <a:xfrm>
            <a:off x="4313479" y="1457236"/>
            <a:ext cx="2177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cos</a:t>
            </a:r>
            <a:r>
              <a:rPr kumimoji="1" lang="ja-JP" altLang="en-US" sz="2400"/>
              <a:t>類似度が最も大きくなる単語を検索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BDBBA1C-5734-0444-99A6-84F0C58A7475}"/>
              </a:ext>
            </a:extLst>
          </p:cNvPr>
          <p:cNvCxnSpPr>
            <a:stCxn id="20" idx="3"/>
          </p:cNvCxnSpPr>
          <p:nvPr/>
        </p:nvCxnSpPr>
        <p:spPr>
          <a:xfrm flipV="1">
            <a:off x="8643508" y="2937323"/>
            <a:ext cx="1589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BC916A-839F-7E48-B36F-7DD5D4C726BE}"/>
              </a:ext>
            </a:extLst>
          </p:cNvPr>
          <p:cNvSpPr txBox="1"/>
          <p:nvPr/>
        </p:nvSpPr>
        <p:spPr>
          <a:xfrm>
            <a:off x="10536560" y="2057400"/>
            <a:ext cx="738664" cy="15897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3600"/>
              <a:t>”私“</a:t>
            </a:r>
          </a:p>
        </p:txBody>
      </p:sp>
      <p:sp>
        <p:nvSpPr>
          <p:cNvPr id="6" name="加算記号 5">
            <a:extLst>
              <a:ext uri="{FF2B5EF4-FFF2-40B4-BE49-F238E27FC236}">
                <a16:creationId xmlns:a16="http://schemas.microsoft.com/office/drawing/2014/main" id="{991496F1-F3E9-934D-BF89-5FC75C3AF621}"/>
              </a:ext>
            </a:extLst>
          </p:cNvPr>
          <p:cNvSpPr/>
          <p:nvPr/>
        </p:nvSpPr>
        <p:spPr>
          <a:xfrm>
            <a:off x="2655990" y="5414543"/>
            <a:ext cx="914400" cy="9144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22EF80C-F55E-5E4B-992D-DDA6FAFA6A09}"/>
              </a:ext>
            </a:extLst>
          </p:cNvPr>
          <p:cNvSpPr/>
          <p:nvPr/>
        </p:nvSpPr>
        <p:spPr>
          <a:xfrm>
            <a:off x="3693284" y="5423430"/>
            <a:ext cx="9144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>
                    <a:lumMod val="50000"/>
                  </a:schemeClr>
                </a:solidFill>
              </a:rPr>
              <a:t>z</a:t>
            </a:r>
            <a:endParaRPr kumimoji="1" lang="ja-JP" altLang="en-US" sz="4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AD10EA-E1AF-AA4C-AD63-2D5469B83CD3}"/>
              </a:ext>
            </a:extLst>
          </p:cNvPr>
          <p:cNvSpPr txBox="1"/>
          <p:nvPr/>
        </p:nvSpPr>
        <p:spPr>
          <a:xfrm>
            <a:off x="8643508" y="6318715"/>
            <a:ext cx="352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EOS</a:t>
            </a:r>
            <a:r>
              <a:rPr kumimoji="1" lang="ja-JP" altLang="en-US"/>
              <a:t>・・・</a:t>
            </a:r>
            <a:r>
              <a:rPr kumimoji="1" lang="en-US" altLang="ja-JP" dirty="0"/>
              <a:t>End of Statement</a:t>
            </a:r>
            <a:r>
              <a:rPr kumimoji="1" lang="ja-JP" altLang="en-US"/>
              <a:t>の略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6AD0EC-0422-C143-A47B-377C4104467D}"/>
              </a:ext>
            </a:extLst>
          </p:cNvPr>
          <p:cNvSpPr txBox="1"/>
          <p:nvPr/>
        </p:nvSpPr>
        <p:spPr>
          <a:xfrm>
            <a:off x="7084497" y="4648689"/>
            <a:ext cx="4903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Encoder</a:t>
            </a:r>
            <a:r>
              <a:rPr kumimoji="1" lang="ja-JP" altLang="en-US" sz="2400"/>
              <a:t>から受け取った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z,h,c</a:t>
            </a:r>
            <a:r>
              <a:rPr kumimoji="1" lang="en-US" altLang="ja-JP" sz="2400" dirty="0"/>
              <a:t>)</a:t>
            </a:r>
            <a:r>
              <a:rPr kumimoji="1" lang="ja-JP" altLang="en-US" sz="2400"/>
              <a:t>を</a:t>
            </a:r>
            <a:r>
              <a:rPr kumimoji="1" lang="en-US" altLang="ja-JP" sz="2400" dirty="0"/>
              <a:t>Decoder</a:t>
            </a:r>
            <a:r>
              <a:rPr kumimoji="1" lang="ja-JP" altLang="en-US" sz="2400"/>
              <a:t>に連結する特徴量および初期状態として</a:t>
            </a:r>
            <a:r>
              <a:rPr kumimoji="1" lang="en-US" altLang="ja-JP" sz="2400" dirty="0"/>
              <a:t>Decode</a:t>
            </a:r>
            <a:r>
              <a:rPr kumimoji="1" lang="ja-JP" altLang="en-US" sz="2400"/>
              <a:t>を行う。</a:t>
            </a:r>
          </a:p>
        </p:txBody>
      </p:sp>
    </p:spTree>
    <p:extLst>
      <p:ext uri="{BB962C8B-B14F-4D97-AF65-F5344CB8AC3E}">
        <p14:creationId xmlns:p14="http://schemas.microsoft.com/office/powerpoint/2010/main" val="194807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C6F67-97F7-7943-89CC-020765A2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手法</a:t>
            </a:r>
            <a:r>
              <a:rPr kumimoji="1" lang="en-US" altLang="ja-JP" dirty="0"/>
              <a:t>(</a:t>
            </a:r>
            <a:r>
              <a:rPr lang="ja-JP" altLang="en-US"/>
              <a:t>生成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008F69-9504-D747-AEC9-AFEA6467ABFD}"/>
              </a:ext>
            </a:extLst>
          </p:cNvPr>
          <p:cNvSpPr/>
          <p:nvPr/>
        </p:nvSpPr>
        <p:spPr>
          <a:xfrm>
            <a:off x="2041179" y="3964607"/>
            <a:ext cx="1875835" cy="84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</a:rPr>
              <a:t>訓練された</a:t>
            </a:r>
            <a:r>
              <a:rPr kumimoji="1" lang="en-US" altLang="ja-JP" sz="2400" dirty="0">
                <a:solidFill>
                  <a:schemeClr val="bg1"/>
                </a:solidFill>
              </a:rPr>
              <a:t>LSTM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117839F2-7971-1E4B-9E61-D99CA9A79F85}"/>
              </a:ext>
            </a:extLst>
          </p:cNvPr>
          <p:cNvSpPr/>
          <p:nvPr/>
        </p:nvSpPr>
        <p:spPr>
          <a:xfrm rot="18927575">
            <a:off x="1527257" y="56969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B655AF-9CEB-EF4C-A4AE-2B018B2AD7B1}"/>
              </a:ext>
            </a:extLst>
          </p:cNvPr>
          <p:cNvCxnSpPr>
            <a:endCxn id="4" idx="2"/>
          </p:cNvCxnSpPr>
          <p:nvPr/>
        </p:nvCxnSpPr>
        <p:spPr>
          <a:xfrm flipV="1">
            <a:off x="2979096" y="4813061"/>
            <a:ext cx="1" cy="51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70F8D6B-802C-6B48-96AE-52EA41920127}"/>
              </a:ext>
            </a:extLst>
          </p:cNvPr>
          <p:cNvCxnSpPr/>
          <p:nvPr/>
        </p:nvCxnSpPr>
        <p:spPr>
          <a:xfrm flipV="1">
            <a:off x="2973076" y="3420564"/>
            <a:ext cx="1" cy="51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矢印 8">
            <a:extLst>
              <a:ext uri="{FF2B5EF4-FFF2-40B4-BE49-F238E27FC236}">
                <a16:creationId xmlns:a16="http://schemas.microsoft.com/office/drawing/2014/main" id="{6C212F2D-C57E-4E44-95E8-9DC34ABB3D03}"/>
              </a:ext>
            </a:extLst>
          </p:cNvPr>
          <p:cNvSpPr/>
          <p:nvPr/>
        </p:nvSpPr>
        <p:spPr>
          <a:xfrm rot="18929998">
            <a:off x="2483873" y="2684436"/>
            <a:ext cx="9784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B4C361C-B52E-2A46-86AF-8DC3BAE1920F}"/>
              </a:ext>
            </a:extLst>
          </p:cNvPr>
          <p:cNvSpPr/>
          <p:nvPr/>
        </p:nvSpPr>
        <p:spPr>
          <a:xfrm>
            <a:off x="5058584" y="3952146"/>
            <a:ext cx="1875835" cy="84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</a:rPr>
              <a:t>訓練された</a:t>
            </a:r>
            <a:r>
              <a:rPr kumimoji="1" lang="en-US" altLang="ja-JP" sz="2400" dirty="0">
                <a:solidFill>
                  <a:schemeClr val="bg1"/>
                </a:solidFill>
              </a:rPr>
              <a:t>LSTM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59515B5-6EA0-BE43-B008-F0A75A50F189}"/>
              </a:ext>
            </a:extLst>
          </p:cNvPr>
          <p:cNvCxnSpPr/>
          <p:nvPr/>
        </p:nvCxnSpPr>
        <p:spPr>
          <a:xfrm>
            <a:off x="3951733" y="4180114"/>
            <a:ext cx="110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779DDA0-1E3C-6C4B-980F-46891877E750}"/>
              </a:ext>
            </a:extLst>
          </p:cNvPr>
          <p:cNvCxnSpPr/>
          <p:nvPr/>
        </p:nvCxnSpPr>
        <p:spPr>
          <a:xfrm>
            <a:off x="3951733" y="4576758"/>
            <a:ext cx="110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矢印 13">
            <a:extLst>
              <a:ext uri="{FF2B5EF4-FFF2-40B4-BE49-F238E27FC236}">
                <a16:creationId xmlns:a16="http://schemas.microsoft.com/office/drawing/2014/main" id="{C18078D1-ECA5-5D44-BAF9-66CAC8DF9D6D}"/>
              </a:ext>
            </a:extLst>
          </p:cNvPr>
          <p:cNvSpPr/>
          <p:nvPr/>
        </p:nvSpPr>
        <p:spPr>
          <a:xfrm rot="18929998">
            <a:off x="5507295" y="5696851"/>
            <a:ext cx="9784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0289736-C3BF-B045-BE9A-8A07F2D9D83E}"/>
              </a:ext>
            </a:extLst>
          </p:cNvPr>
          <p:cNvCxnSpPr/>
          <p:nvPr/>
        </p:nvCxnSpPr>
        <p:spPr>
          <a:xfrm flipV="1">
            <a:off x="5996500" y="4820360"/>
            <a:ext cx="1" cy="51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線コネクタ 16">
            <a:extLst>
              <a:ext uri="{FF2B5EF4-FFF2-40B4-BE49-F238E27FC236}">
                <a16:creationId xmlns:a16="http://schemas.microsoft.com/office/drawing/2014/main" id="{D5ACBF66-B4CC-EC46-8554-96AE17948BF2}"/>
              </a:ext>
            </a:extLst>
          </p:cNvPr>
          <p:cNvCxnSpPr/>
          <p:nvPr/>
        </p:nvCxnSpPr>
        <p:spPr>
          <a:xfrm rot="16200000" flipH="1">
            <a:off x="2918858" y="3403738"/>
            <a:ext cx="3125842" cy="19452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460C67-A4B5-F043-AF03-8822E0668BC8}"/>
              </a:ext>
            </a:extLst>
          </p:cNvPr>
          <p:cNvSpPr txBox="1"/>
          <p:nvPr/>
        </p:nvSpPr>
        <p:spPr>
          <a:xfrm>
            <a:off x="681988" y="3677919"/>
            <a:ext cx="553998" cy="16850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/>
              <a:t>初期状態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DC8790B-B127-824F-98AB-D869A09663AB}"/>
              </a:ext>
            </a:extLst>
          </p:cNvPr>
          <p:cNvCxnSpPr/>
          <p:nvPr/>
        </p:nvCxnSpPr>
        <p:spPr>
          <a:xfrm>
            <a:off x="1320131" y="4180114"/>
            <a:ext cx="721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A1CA431-EDB8-CE4E-B2F6-5DFDDE80CC64}"/>
              </a:ext>
            </a:extLst>
          </p:cNvPr>
          <p:cNvCxnSpPr/>
          <p:nvPr/>
        </p:nvCxnSpPr>
        <p:spPr>
          <a:xfrm>
            <a:off x="1320131" y="4520425"/>
            <a:ext cx="721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14C01BB-CCC3-F347-8A2E-935E9EEBA9D4}"/>
              </a:ext>
            </a:extLst>
          </p:cNvPr>
          <p:cNvSpPr txBox="1"/>
          <p:nvPr/>
        </p:nvSpPr>
        <p:spPr>
          <a:xfrm>
            <a:off x="11026920" y="1898951"/>
            <a:ext cx="738664" cy="15897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3600"/>
              <a:t>”私“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A11B234-A667-5345-B93B-1ADAFEA6561B}"/>
              </a:ext>
            </a:extLst>
          </p:cNvPr>
          <p:cNvCxnSpPr/>
          <p:nvPr/>
        </p:nvCxnSpPr>
        <p:spPr>
          <a:xfrm flipV="1">
            <a:off x="5984460" y="3417423"/>
            <a:ext cx="1" cy="51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矢印 2">
            <a:extLst>
              <a:ext uri="{FF2B5EF4-FFF2-40B4-BE49-F238E27FC236}">
                <a16:creationId xmlns:a16="http://schemas.microsoft.com/office/drawing/2014/main" id="{F8782E79-622E-6449-8763-47469CF5AF87}"/>
              </a:ext>
            </a:extLst>
          </p:cNvPr>
          <p:cNvSpPr/>
          <p:nvPr/>
        </p:nvSpPr>
        <p:spPr>
          <a:xfrm rot="18936178">
            <a:off x="5506991" y="2762455"/>
            <a:ext cx="978408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グラフィックス 21" descr="データベース">
            <a:extLst>
              <a:ext uri="{FF2B5EF4-FFF2-40B4-BE49-F238E27FC236}">
                <a16:creationId xmlns:a16="http://schemas.microsoft.com/office/drawing/2014/main" id="{9D15C876-6F00-FA44-80EA-910D584AF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2253" y="2088798"/>
            <a:ext cx="1875809" cy="1875809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B6BD4BC-E63B-D04B-891C-8B34384AD8D0}"/>
              </a:ext>
            </a:extLst>
          </p:cNvPr>
          <p:cNvCxnSpPr>
            <a:endCxn id="22" idx="1"/>
          </p:cNvCxnSpPr>
          <p:nvPr/>
        </p:nvCxnSpPr>
        <p:spPr>
          <a:xfrm>
            <a:off x="6515266" y="3004771"/>
            <a:ext cx="1246987" cy="21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BBE1B53-4DC3-F148-9B06-2B3B61DC66A6}"/>
              </a:ext>
            </a:extLst>
          </p:cNvPr>
          <p:cNvSpPr txBox="1"/>
          <p:nvPr/>
        </p:nvSpPr>
        <p:spPr>
          <a:xfrm>
            <a:off x="11026920" y="3004771"/>
            <a:ext cx="738664" cy="15897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3600"/>
              <a:t>”は“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12D1E37-F1D0-F94C-8CD4-7786511BBCCA}"/>
              </a:ext>
            </a:extLst>
          </p:cNvPr>
          <p:cNvCxnSpPr>
            <a:stCxn id="22" idx="3"/>
          </p:cNvCxnSpPr>
          <p:nvPr/>
        </p:nvCxnSpPr>
        <p:spPr>
          <a:xfrm>
            <a:off x="9638062" y="3026703"/>
            <a:ext cx="1388858" cy="77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7E5671-4D58-ED42-BEFE-C41D712EDFE7}"/>
              </a:ext>
            </a:extLst>
          </p:cNvPr>
          <p:cNvSpPr txBox="1"/>
          <p:nvPr/>
        </p:nvSpPr>
        <p:spPr>
          <a:xfrm>
            <a:off x="7003856" y="3991218"/>
            <a:ext cx="4043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文末に特殊記号</a:t>
            </a:r>
            <a:r>
              <a:rPr kumimoji="1" lang="en-US" altLang="ja-JP" sz="2800" dirty="0"/>
              <a:t>[EOS]</a:t>
            </a:r>
            <a:r>
              <a:rPr kumimoji="1" lang="ja-JP" altLang="en-US" sz="2800"/>
              <a:t>がくるまで繰り返す。</a:t>
            </a:r>
          </a:p>
        </p:txBody>
      </p:sp>
      <p:sp>
        <p:nvSpPr>
          <p:cNvPr id="27" name="加算記号 26">
            <a:extLst>
              <a:ext uri="{FF2B5EF4-FFF2-40B4-BE49-F238E27FC236}">
                <a16:creationId xmlns:a16="http://schemas.microsoft.com/office/drawing/2014/main" id="{8B8DE1F5-507E-EC4D-A8BF-82E253EF65A2}"/>
              </a:ext>
            </a:extLst>
          </p:cNvPr>
          <p:cNvSpPr/>
          <p:nvPr/>
        </p:nvSpPr>
        <p:spPr>
          <a:xfrm>
            <a:off x="2509858" y="5521395"/>
            <a:ext cx="914400" cy="9144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0E21A84A-C9E6-1C44-9E8A-379B85558CDF}"/>
              </a:ext>
            </a:extLst>
          </p:cNvPr>
          <p:cNvSpPr/>
          <p:nvPr/>
        </p:nvSpPr>
        <p:spPr>
          <a:xfrm>
            <a:off x="3496654" y="5482094"/>
            <a:ext cx="9144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>
                    <a:lumMod val="50000"/>
                  </a:schemeClr>
                </a:solidFill>
              </a:rPr>
              <a:t>z</a:t>
            </a:r>
            <a:endParaRPr kumimoji="1" lang="ja-JP" altLang="en-US" sz="4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加算記号 28">
            <a:extLst>
              <a:ext uri="{FF2B5EF4-FFF2-40B4-BE49-F238E27FC236}">
                <a16:creationId xmlns:a16="http://schemas.microsoft.com/office/drawing/2014/main" id="{D02E5D19-D74F-FB44-AA64-A75FEF76B191}"/>
              </a:ext>
            </a:extLst>
          </p:cNvPr>
          <p:cNvSpPr/>
          <p:nvPr/>
        </p:nvSpPr>
        <p:spPr>
          <a:xfrm>
            <a:off x="6439278" y="5521395"/>
            <a:ext cx="914400" cy="9144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819880BE-7FCF-834D-8388-5F78002737A3}"/>
              </a:ext>
            </a:extLst>
          </p:cNvPr>
          <p:cNvSpPr/>
          <p:nvPr/>
        </p:nvSpPr>
        <p:spPr>
          <a:xfrm>
            <a:off x="7419598" y="5526089"/>
            <a:ext cx="9144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>
                    <a:lumMod val="50000"/>
                  </a:schemeClr>
                </a:solidFill>
              </a:rPr>
              <a:t>z</a:t>
            </a:r>
            <a:endParaRPr kumimoji="1" lang="ja-JP" altLang="en-US" sz="4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8CB1921-8F01-3B4E-89A3-F2AB1F70E5AD}"/>
              </a:ext>
            </a:extLst>
          </p:cNvPr>
          <p:cNvSpPr txBox="1"/>
          <p:nvPr/>
        </p:nvSpPr>
        <p:spPr>
          <a:xfrm>
            <a:off x="681988" y="1350058"/>
            <a:ext cx="6088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LSTM</a:t>
            </a:r>
            <a:r>
              <a:rPr kumimoji="1" lang="ja-JP" altLang="en-US" sz="2400"/>
              <a:t>から出力されるベクトルを順次入力として用いながら、出力ベクトルを単語に変換する。</a:t>
            </a:r>
          </a:p>
        </p:txBody>
      </p:sp>
    </p:spTree>
    <p:extLst>
      <p:ext uri="{BB962C8B-B14F-4D97-AF65-F5344CB8AC3E}">
        <p14:creationId xmlns:p14="http://schemas.microsoft.com/office/powerpoint/2010/main" val="165738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FAD46-D910-9945-9F24-04D67DB8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おまけ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C7CFAF-ACB3-C845-9F02-F8B703DA4841}"/>
              </a:ext>
            </a:extLst>
          </p:cNvPr>
          <p:cNvSpPr txBox="1"/>
          <p:nvPr/>
        </p:nvSpPr>
        <p:spPr>
          <a:xfrm>
            <a:off x="174172" y="1657291"/>
            <a:ext cx="687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・正規化した文脈情報を</a:t>
            </a:r>
            <a:r>
              <a:rPr kumimoji="1" lang="en-US" altLang="ja-JP" sz="2000" dirty="0"/>
              <a:t>Decoder</a:t>
            </a:r>
            <a:r>
              <a:rPr kumimoji="1" lang="ja-JP" altLang="en-US" sz="2000"/>
              <a:t>に加えた場合の</a:t>
            </a:r>
            <a:r>
              <a:rPr kumimoji="1" lang="en-US" altLang="ja-JP" sz="2000" dirty="0"/>
              <a:t>loss</a:t>
            </a:r>
            <a:r>
              <a:rPr kumimoji="1" lang="ja-JP" altLang="en-US" sz="2000"/>
              <a:t>の変化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DB8EF71-3579-2449-8D61-1C28E4CAD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2558434"/>
            <a:ext cx="3675347" cy="31305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CCE8BCE-4643-8744-A109-1BB7301E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326" y="2558434"/>
            <a:ext cx="3675347" cy="31502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13CC2DB-4775-6043-803D-D4ECD5E89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480" y="2558434"/>
            <a:ext cx="3716366" cy="315029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0D9251-A600-7946-A878-B538B43778F7}"/>
              </a:ext>
            </a:extLst>
          </p:cNvPr>
          <p:cNvSpPr txBox="1"/>
          <p:nvPr/>
        </p:nvSpPr>
        <p:spPr>
          <a:xfrm>
            <a:off x="174172" y="2057401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r>
              <a:rPr kumimoji="1" lang="en-US" altLang="ja-JP" dirty="0"/>
              <a:t>epochs = 40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0F0CFD-0DA0-8040-A57F-D026E277212E}"/>
              </a:ext>
            </a:extLst>
          </p:cNvPr>
          <p:cNvSpPr txBox="1"/>
          <p:nvPr/>
        </p:nvSpPr>
        <p:spPr>
          <a:xfrm>
            <a:off x="8342480" y="2057401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r>
              <a:rPr kumimoji="1" lang="en-US" altLang="ja-JP" dirty="0"/>
              <a:t>epochs = 80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CC0E46-F6BD-A842-A7BA-E2CC73E0E355}"/>
              </a:ext>
            </a:extLst>
          </p:cNvPr>
          <p:cNvSpPr txBox="1"/>
          <p:nvPr/>
        </p:nvSpPr>
        <p:spPr>
          <a:xfrm>
            <a:off x="3004456" y="6209764"/>
            <a:ext cx="618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学習の収束が不安定だが、モデル</a:t>
            </a:r>
            <a:r>
              <a:rPr kumimoji="1" lang="en-US" altLang="ja-JP" dirty="0"/>
              <a:t>1</a:t>
            </a:r>
            <a:r>
              <a:rPr kumimoji="1" lang="ja-JP" altLang="en-US"/>
              <a:t>よりさらに性能が良さそう。</a:t>
            </a:r>
          </a:p>
        </p:txBody>
      </p:sp>
    </p:spTree>
    <p:extLst>
      <p:ext uri="{BB962C8B-B14F-4D97-AF65-F5344CB8AC3E}">
        <p14:creationId xmlns:p14="http://schemas.microsoft.com/office/powerpoint/2010/main" val="408717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8867A-6FC1-F64B-BE42-2E4F3DB2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おまけ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39DFF56-BEAA-5743-8662-A1185D7E0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402183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ja-JP" altLang="en-US" sz="3600"/>
                  <a:t>以下のように</a:t>
                </a:r>
                <a:r>
                  <a:rPr kumimoji="1" lang="en-US" altLang="ja-JP" sz="3600" dirty="0"/>
                  <a:t>2016</a:t>
                </a:r>
                <a:r>
                  <a:rPr kumimoji="1" lang="ja-JP" altLang="en-US" sz="3600"/>
                  <a:t>年の論文と同じように損失関数をとった。</a:t>
                </a:r>
                <a:endParaRPr kumimoji="1" lang="en-US" altLang="ja-JP" sz="3600" dirty="0"/>
              </a:p>
              <a:p>
                <a:r>
                  <a:rPr kumimoji="1" lang="en-US" altLang="ja-JP" sz="3600" dirty="0"/>
                  <a:t>Reconstruction Loss + w * KL-divergence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𝑙𝑜𝑔𝑝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1" lang="en-US" altLang="ja-JP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𝑙𝑜𝑔𝑝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kumimoji="1" lang="en-US" altLang="ja-JP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ja-JP" sz="3600" dirty="0"/>
              </a:p>
              <a:p>
                <a:r>
                  <a:rPr kumimoji="1" lang="en-US" altLang="ja-JP" sz="3600" dirty="0"/>
                  <a:t>Reparameterization Trick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ja-JP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39DFF56-BEAA-5743-8662-A1185D7E0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402183"/>
              </a:xfrm>
              <a:blipFill>
                <a:blip r:embed="rId2"/>
                <a:stretch>
                  <a:fillRect l="-1290" t="-3170" r="-12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70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DD298-70A6-6F41-90B9-2FB6B736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480" y="182880"/>
            <a:ext cx="8610600" cy="1293028"/>
          </a:xfrm>
        </p:spPr>
        <p:txBody>
          <a:bodyPr>
            <a:normAutofit/>
          </a:bodyPr>
          <a:lstStyle/>
          <a:p>
            <a:r>
              <a:rPr lang="ja-JP" altLang="en-US" sz="3200"/>
              <a:t>人工ニューラルネットワークの</a:t>
            </a:r>
            <a:br>
              <a:rPr lang="en-US" altLang="ja-JP" sz="3200" dirty="0"/>
            </a:br>
            <a:r>
              <a:rPr lang="ja-JP" altLang="en-US" sz="3200"/>
              <a:t>自然言語処理への利用</a:t>
            </a:r>
            <a:endParaRPr kumimoji="1" lang="ja-JP" altLang="en-US" sz="320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5B89954-D755-614B-87A8-1259C8E337D9}"/>
              </a:ext>
            </a:extLst>
          </p:cNvPr>
          <p:cNvGrpSpPr/>
          <p:nvPr/>
        </p:nvGrpSpPr>
        <p:grpSpPr>
          <a:xfrm>
            <a:off x="632907" y="1471359"/>
            <a:ext cx="10926186" cy="3815783"/>
            <a:chOff x="264328" y="1474674"/>
            <a:chExt cx="11128614" cy="417497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93FFA8A-F2CF-C340-9496-46FD1CD9A3CA}"/>
                </a:ext>
              </a:extLst>
            </p:cNvPr>
            <p:cNvSpPr txBox="1"/>
            <p:nvPr/>
          </p:nvSpPr>
          <p:spPr>
            <a:xfrm>
              <a:off x="277685" y="2221621"/>
              <a:ext cx="2247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1600</a:t>
              </a:r>
              <a:r>
                <a:rPr kumimoji="1" lang="ja-JP" altLang="en-US" sz="2800"/>
                <a:t>年</a:t>
              </a:r>
              <a:r>
                <a:rPr kumimoji="1" lang="en-US" altLang="ja-JP" sz="2800" dirty="0"/>
                <a:t>!!</a:t>
              </a:r>
              <a:endParaRPr kumimoji="1" lang="ja-JP" altLang="en-US" sz="28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03F639B-6CC8-3A48-874E-2266A989F5AC}"/>
                </a:ext>
              </a:extLst>
            </p:cNvPr>
            <p:cNvSpPr txBox="1"/>
            <p:nvPr/>
          </p:nvSpPr>
          <p:spPr>
            <a:xfrm>
              <a:off x="264328" y="3838150"/>
              <a:ext cx="2247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2019</a:t>
              </a:r>
              <a:r>
                <a:rPr kumimoji="1" lang="ja-JP" altLang="en-US" sz="2800"/>
                <a:t>年</a:t>
              </a:r>
              <a:r>
                <a:rPr kumimoji="1" lang="en-US" altLang="ja-JP" sz="2800" dirty="0"/>
                <a:t>!!</a:t>
              </a:r>
              <a:endParaRPr kumimoji="1" lang="ja-JP" altLang="en-US" sz="2800"/>
            </a:p>
          </p:txBody>
        </p:sp>
        <p:sp>
          <p:nvSpPr>
            <p:cNvPr id="11" name="右矢印 10">
              <a:extLst>
                <a:ext uri="{FF2B5EF4-FFF2-40B4-BE49-F238E27FC236}">
                  <a16:creationId xmlns:a16="http://schemas.microsoft.com/office/drawing/2014/main" id="{03D3ADB4-E380-6D45-9D9D-0D1C05AE8A93}"/>
                </a:ext>
              </a:extLst>
            </p:cNvPr>
            <p:cNvSpPr/>
            <p:nvPr/>
          </p:nvSpPr>
          <p:spPr>
            <a:xfrm>
              <a:off x="2880056" y="297473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右矢印 11">
              <a:extLst>
                <a:ext uri="{FF2B5EF4-FFF2-40B4-BE49-F238E27FC236}">
                  <a16:creationId xmlns:a16="http://schemas.microsoft.com/office/drawing/2014/main" id="{87BEDC5E-6F2C-AD48-A4B3-20073FADF4C9}"/>
                </a:ext>
              </a:extLst>
            </p:cNvPr>
            <p:cNvSpPr/>
            <p:nvPr/>
          </p:nvSpPr>
          <p:spPr>
            <a:xfrm>
              <a:off x="2869041" y="460625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吹き出し 12">
              <a:extLst>
                <a:ext uri="{FF2B5EF4-FFF2-40B4-BE49-F238E27FC236}">
                  <a16:creationId xmlns:a16="http://schemas.microsoft.com/office/drawing/2014/main" id="{20928E25-7A5A-4F4C-852F-8BD1E9FB6EB9}"/>
                </a:ext>
              </a:extLst>
            </p:cNvPr>
            <p:cNvSpPr/>
            <p:nvPr/>
          </p:nvSpPr>
          <p:spPr>
            <a:xfrm>
              <a:off x="9073500" y="2221621"/>
              <a:ext cx="2319442" cy="1293028"/>
            </a:xfrm>
            <a:prstGeom prst="wedgeRoundRect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bg1"/>
                  </a:solidFill>
                </a:rPr>
                <a:t>拙者は</a:t>
              </a:r>
              <a:r>
                <a:rPr kumimoji="1" lang="en-US" altLang="ja-JP" sz="2800" dirty="0">
                  <a:solidFill>
                    <a:schemeClr val="bg1"/>
                  </a:solidFill>
                </a:rPr>
                <a:t>…</a:t>
              </a:r>
              <a:endParaRPr kumimoji="1" lang="ja-JP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14" name="角丸四角形吹き出し 13">
              <a:extLst>
                <a:ext uri="{FF2B5EF4-FFF2-40B4-BE49-F238E27FC236}">
                  <a16:creationId xmlns:a16="http://schemas.microsoft.com/office/drawing/2014/main" id="{4885EF36-8FCA-C34B-92B1-83D11BAE36F9}"/>
                </a:ext>
              </a:extLst>
            </p:cNvPr>
            <p:cNvSpPr/>
            <p:nvPr/>
          </p:nvSpPr>
          <p:spPr>
            <a:xfrm>
              <a:off x="9073500" y="3797859"/>
              <a:ext cx="2319442" cy="1293027"/>
            </a:xfrm>
            <a:prstGeom prst="wedgeRoundRectCallo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bg1"/>
                  </a:solidFill>
                </a:rPr>
                <a:t>はい！</a:t>
              </a:r>
              <a:endParaRPr kumimoji="1" lang="en-US" altLang="ja-JP" sz="28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2800">
                  <a:solidFill>
                    <a:schemeClr val="bg1"/>
                  </a:solidFill>
                </a:rPr>
                <a:t>どうも</a:t>
              </a:r>
              <a:r>
                <a:rPr kumimoji="1" lang="en-US" altLang="ja-JP" sz="2800" dirty="0">
                  <a:solidFill>
                    <a:schemeClr val="bg1"/>
                  </a:solidFill>
                </a:rPr>
                <a:t>〜</a:t>
              </a:r>
              <a:r>
                <a:rPr kumimoji="1" lang="ja-JP" altLang="en-US" sz="2800">
                  <a:solidFill>
                    <a:schemeClr val="bg1"/>
                  </a:solidFill>
                </a:rPr>
                <a:t>！！</a:t>
              </a:r>
              <a:endParaRPr kumimoji="1" lang="en-US" altLang="ja-JP" sz="28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2800">
                  <a:solidFill>
                    <a:schemeClr val="bg1"/>
                  </a:solidFill>
                </a:rPr>
                <a:t>イエイ！！！</a:t>
              </a:r>
            </a:p>
          </p:txBody>
        </p:sp>
        <p:pic>
          <p:nvPicPr>
            <p:cNvPr id="16" name="グラフィックス 15" descr="男性">
              <a:extLst>
                <a:ext uri="{FF2B5EF4-FFF2-40B4-BE49-F238E27FC236}">
                  <a16:creationId xmlns:a16="http://schemas.microsoft.com/office/drawing/2014/main" id="{D77FB6DD-942F-9140-BB11-D4E66BAF0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4435" y="4388802"/>
              <a:ext cx="914400" cy="914400"/>
            </a:xfrm>
            <a:prstGeom prst="rect">
              <a:avLst/>
            </a:prstGeom>
          </p:spPr>
        </p:pic>
        <p:pic>
          <p:nvPicPr>
            <p:cNvPr id="18" name="グラフィックス 17" descr="男性">
              <a:extLst>
                <a:ext uri="{FF2B5EF4-FFF2-40B4-BE49-F238E27FC236}">
                  <a16:creationId xmlns:a16="http://schemas.microsoft.com/office/drawing/2014/main" id="{5C6A6653-C5E6-C54A-AF8B-22EC6B007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4435" y="2759847"/>
              <a:ext cx="914400" cy="914400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732FEC4-FF4E-6249-8139-33B35579468B}"/>
                </a:ext>
              </a:extLst>
            </p:cNvPr>
            <p:cNvSpPr txBox="1"/>
            <p:nvPr/>
          </p:nvSpPr>
          <p:spPr>
            <a:xfrm>
              <a:off x="419395" y="1474674"/>
              <a:ext cx="1937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/>
                <a:t>入力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63713B0-5C0E-D140-928D-0C34FEEA81C8}"/>
                </a:ext>
              </a:extLst>
            </p:cNvPr>
            <p:cNvSpPr txBox="1"/>
            <p:nvPr/>
          </p:nvSpPr>
          <p:spPr>
            <a:xfrm>
              <a:off x="8809762" y="1474674"/>
              <a:ext cx="2583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/>
                <a:t>出力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C04F26A-5926-1247-A20F-6C0DB5EF6D7A}"/>
                </a:ext>
              </a:extLst>
            </p:cNvPr>
            <p:cNvSpPr txBox="1"/>
            <p:nvPr/>
          </p:nvSpPr>
          <p:spPr>
            <a:xfrm>
              <a:off x="3343026" y="1556377"/>
              <a:ext cx="5505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>
                  <a:solidFill>
                    <a:schemeClr val="accent6"/>
                  </a:solidFill>
                </a:rPr>
                <a:t>Artificial Neural Network</a:t>
              </a:r>
            </a:p>
          </p:txBody>
        </p:sp>
        <p:pic>
          <p:nvPicPr>
            <p:cNvPr id="4" name="グラフィックス 3" descr="歯車付きの頭">
              <a:extLst>
                <a:ext uri="{FF2B5EF4-FFF2-40B4-BE49-F238E27FC236}">
                  <a16:creationId xmlns:a16="http://schemas.microsoft.com/office/drawing/2014/main" id="{AF1D527F-27C3-784C-BBC6-CC2C0CCF5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13113" y="2176472"/>
              <a:ext cx="3804721" cy="3473178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622719-1B7E-F740-9D52-D4FD734EEDB6}"/>
              </a:ext>
            </a:extLst>
          </p:cNvPr>
          <p:cNvSpPr txBox="1"/>
          <p:nvPr/>
        </p:nvSpPr>
        <p:spPr>
          <a:xfrm>
            <a:off x="1134248" y="5011615"/>
            <a:ext cx="10448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・年代に対して適切な日本語の文章を返すような</a:t>
            </a:r>
            <a:r>
              <a:rPr kumimoji="1" lang="en-US" altLang="ja-JP" sz="2400" dirty="0"/>
              <a:t>Artificial Neural Network</a:t>
            </a:r>
            <a:r>
              <a:rPr kumimoji="1" lang="ja-JP" altLang="en-US" sz="2400"/>
              <a:t>を、</a:t>
            </a:r>
            <a:endParaRPr kumimoji="1" lang="en-US" altLang="ja-JP" sz="2400" dirty="0"/>
          </a:p>
          <a:p>
            <a:r>
              <a:rPr kumimoji="1" lang="ja-JP" altLang="en-US" sz="2400"/>
              <a:t>　既存のデータからの学習によって作りたい。</a:t>
            </a:r>
            <a:endParaRPr kumimoji="1" lang="en-US" altLang="ja-JP" sz="2400" dirty="0"/>
          </a:p>
          <a:p>
            <a:r>
              <a:rPr kumimoji="1" lang="ja-JP" altLang="en-US" sz="2400"/>
              <a:t>・このように生成を行う人工ニューラルネットは</a:t>
            </a:r>
            <a:r>
              <a:rPr kumimoji="1" lang="en-US" altLang="ja-JP" sz="2400" dirty="0"/>
              <a:t>GAN</a:t>
            </a:r>
            <a:r>
              <a:rPr kumimoji="1" lang="ja-JP" altLang="en-US" sz="2400"/>
              <a:t>や</a:t>
            </a:r>
            <a:r>
              <a:rPr kumimoji="1" lang="en-US" altLang="ja-JP" sz="2400" dirty="0"/>
              <a:t>VAE</a:t>
            </a:r>
            <a:r>
              <a:rPr kumimoji="1" lang="ja-JP" altLang="en-US" sz="2400"/>
              <a:t>などがあるが、</a:t>
            </a:r>
            <a:endParaRPr kumimoji="1" lang="en-US" altLang="ja-JP" sz="2400" dirty="0"/>
          </a:p>
          <a:p>
            <a:r>
              <a:rPr kumimoji="1" lang="en-US" altLang="ja-JP" sz="2400" dirty="0"/>
              <a:t>  </a:t>
            </a:r>
            <a:r>
              <a:rPr kumimoji="1" lang="ja-JP" altLang="en-US" sz="2400"/>
              <a:t>今回は</a:t>
            </a:r>
            <a:r>
              <a:rPr kumimoji="1" lang="en-US" altLang="ja-JP" sz="2400" dirty="0"/>
              <a:t>VAE</a:t>
            </a:r>
            <a:r>
              <a:rPr kumimoji="1" lang="ja-JP" altLang="en-US" sz="2400"/>
              <a:t>を使った。</a:t>
            </a:r>
            <a:endParaRPr kumimoji="1" lang="en-US" altLang="ja-JP" sz="2400" dirty="0"/>
          </a:p>
          <a:p>
            <a:r>
              <a:rPr kumimoji="1" lang="ja-JP" altLang="en-US" sz="2400"/>
              <a:t>・その他のアプリケーションとしても応用可能</a:t>
            </a:r>
            <a:r>
              <a:rPr kumimoji="1" lang="en-US" altLang="ja-JP" sz="2400" dirty="0"/>
              <a:t>!!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2171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25510-C547-534B-8434-EE172FD8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382" y="349400"/>
            <a:ext cx="8989616" cy="1293028"/>
          </a:xfrm>
        </p:spPr>
        <p:txBody>
          <a:bodyPr>
            <a:normAutofit/>
          </a:bodyPr>
          <a:lstStyle/>
          <a:p>
            <a:r>
              <a:rPr kumimoji="1" lang="ja-JP" altLang="en-US" sz="3200"/>
              <a:t>年代データから文章を生成</a:t>
            </a:r>
            <a:r>
              <a:rPr lang="ja-JP" altLang="en-US" sz="3200"/>
              <a:t>する</a:t>
            </a:r>
            <a:br>
              <a:rPr lang="en-US" altLang="ja-JP" sz="3200" dirty="0"/>
            </a:br>
            <a:r>
              <a:rPr lang="ja-JP" altLang="en-US" sz="3200"/>
              <a:t>人工ニューラルネットワーク</a:t>
            </a:r>
            <a:endParaRPr kumimoji="1" lang="ja-JP" altLang="en-US" sz="3200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F69560A6-0E18-614E-A85E-6B74BD1C8019}"/>
              </a:ext>
            </a:extLst>
          </p:cNvPr>
          <p:cNvSpPr/>
          <p:nvPr/>
        </p:nvSpPr>
        <p:spPr>
          <a:xfrm>
            <a:off x="5357161" y="3255801"/>
            <a:ext cx="1036806" cy="10321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>
                    <a:lumMod val="50000"/>
                  </a:schemeClr>
                </a:solidFill>
              </a:rPr>
              <a:t>z</a:t>
            </a:r>
            <a:endParaRPr kumimoji="1" lang="ja-JP" altLang="en-US" sz="40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969B060-F80A-F94F-8864-00DF2829FF79}"/>
              </a:ext>
            </a:extLst>
          </p:cNvPr>
          <p:cNvCxnSpPr>
            <a:cxnSpLocks/>
          </p:cNvCxnSpPr>
          <p:nvPr/>
        </p:nvCxnSpPr>
        <p:spPr>
          <a:xfrm flipV="1">
            <a:off x="6242130" y="2055029"/>
            <a:ext cx="762827" cy="135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5F32EB8-A468-404E-9EAE-0A5200AB5954}"/>
              </a:ext>
            </a:extLst>
          </p:cNvPr>
          <p:cNvCxnSpPr/>
          <p:nvPr/>
        </p:nvCxnSpPr>
        <p:spPr>
          <a:xfrm>
            <a:off x="6242130" y="4136837"/>
            <a:ext cx="762827" cy="13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28DBC5-1993-224F-BF10-E3AC0E33F207}"/>
              </a:ext>
            </a:extLst>
          </p:cNvPr>
          <p:cNvSpPr/>
          <p:nvPr/>
        </p:nvSpPr>
        <p:spPr>
          <a:xfrm>
            <a:off x="7004957" y="2055029"/>
            <a:ext cx="2117271" cy="34313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bg1"/>
                </a:solidFill>
              </a:rPr>
              <a:t>訓練された</a:t>
            </a:r>
            <a:r>
              <a:rPr kumimoji="1" lang="en-US" altLang="ja-JP" sz="3200" dirty="0">
                <a:solidFill>
                  <a:schemeClr val="bg1"/>
                </a:solidFill>
              </a:rPr>
              <a:t>Decoder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610AE9D-18F5-EF42-B87D-B1428C4A8821}"/>
              </a:ext>
            </a:extLst>
          </p:cNvPr>
          <p:cNvCxnSpPr/>
          <p:nvPr/>
        </p:nvCxnSpPr>
        <p:spPr>
          <a:xfrm>
            <a:off x="9122228" y="3753199"/>
            <a:ext cx="610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292C14-8766-E648-BDE3-5CCFD07D8C95}"/>
              </a:ext>
            </a:extLst>
          </p:cNvPr>
          <p:cNvSpPr txBox="1"/>
          <p:nvPr/>
        </p:nvSpPr>
        <p:spPr>
          <a:xfrm>
            <a:off x="4836323" y="1762685"/>
            <a:ext cx="207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>
                <a:solidFill>
                  <a:schemeClr val="accent6"/>
                </a:solidFill>
              </a:rPr>
              <a:t>生成時</a:t>
            </a:r>
          </a:p>
        </p:txBody>
      </p:sp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EA36D3DF-62E3-3241-A239-D5DCB496E679}"/>
              </a:ext>
            </a:extLst>
          </p:cNvPr>
          <p:cNvSpPr/>
          <p:nvPr/>
        </p:nvSpPr>
        <p:spPr>
          <a:xfrm rot="16200000">
            <a:off x="7268144" y="3618197"/>
            <a:ext cx="554092" cy="4376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322CDE-DA5C-0241-90C0-1F43186CAABE}"/>
              </a:ext>
            </a:extLst>
          </p:cNvPr>
          <p:cNvSpPr txBox="1"/>
          <p:nvPr/>
        </p:nvSpPr>
        <p:spPr>
          <a:xfrm>
            <a:off x="5357161" y="6112557"/>
            <a:ext cx="4376058" cy="60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accent6"/>
                </a:solidFill>
              </a:rPr>
              <a:t>Generator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389BFF7-3F2C-0748-AFDC-A709C7F32842}"/>
              </a:ext>
            </a:extLst>
          </p:cNvPr>
          <p:cNvSpPr txBox="1"/>
          <p:nvPr/>
        </p:nvSpPr>
        <p:spPr>
          <a:xfrm>
            <a:off x="-59962" y="3509103"/>
            <a:ext cx="224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1600</a:t>
            </a:r>
            <a:r>
              <a:rPr kumimoji="1" lang="ja-JP" altLang="en-US" sz="2800"/>
              <a:t>年</a:t>
            </a:r>
            <a:r>
              <a:rPr kumimoji="1" lang="en-US" altLang="ja-JP" sz="2800" dirty="0"/>
              <a:t>!!</a:t>
            </a:r>
            <a:endParaRPr kumimoji="1" lang="ja-JP" altLang="en-US" sz="2800"/>
          </a:p>
        </p:txBody>
      </p:sp>
      <p:pic>
        <p:nvPicPr>
          <p:cNvPr id="16" name="グラフィックス 15" descr="男性">
            <a:extLst>
              <a:ext uri="{FF2B5EF4-FFF2-40B4-BE49-F238E27FC236}">
                <a16:creationId xmlns:a16="http://schemas.microsoft.com/office/drawing/2014/main" id="{A421835C-DF52-A346-ABA7-242A5A8F2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206" y="4142933"/>
            <a:ext cx="1349564" cy="134956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0914ED-26C0-1F40-9A52-799D07C14888}"/>
              </a:ext>
            </a:extLst>
          </p:cNvPr>
          <p:cNvSpPr txBox="1"/>
          <p:nvPr/>
        </p:nvSpPr>
        <p:spPr>
          <a:xfrm>
            <a:off x="1134372" y="5704434"/>
            <a:ext cx="4211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z</a:t>
            </a:r>
            <a:r>
              <a:rPr kumimoji="1" lang="ja-JP" altLang="en-US" sz="2800"/>
              <a:t>は年代の情報を反映したベクトルのことを表している。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3C1056E-B2EB-0E40-A049-F91916F409CC}"/>
              </a:ext>
            </a:extLst>
          </p:cNvPr>
          <p:cNvSpPr/>
          <p:nvPr/>
        </p:nvSpPr>
        <p:spPr>
          <a:xfrm>
            <a:off x="2181254" y="2055028"/>
            <a:ext cx="2117271" cy="34313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bg1"/>
                </a:solidFill>
              </a:rPr>
              <a:t>訓練された</a:t>
            </a:r>
            <a:r>
              <a:rPr kumimoji="1" lang="en-US" altLang="ja-JP" sz="3200">
                <a:solidFill>
                  <a:schemeClr val="bg1"/>
                </a:solidFill>
              </a:rPr>
              <a:t>Encoder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678EF65-C9F2-FF40-80C2-1201291F7CEC}"/>
              </a:ext>
            </a:extLst>
          </p:cNvPr>
          <p:cNvCxnSpPr>
            <a:stCxn id="20" idx="3"/>
            <a:endCxn id="4" idx="2"/>
          </p:cNvCxnSpPr>
          <p:nvPr/>
        </p:nvCxnSpPr>
        <p:spPr>
          <a:xfrm>
            <a:off x="4298525" y="3770714"/>
            <a:ext cx="1058636" cy="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7C12EB4-2CF2-5043-A651-9350B5D28A17}"/>
              </a:ext>
            </a:extLst>
          </p:cNvPr>
          <p:cNvSpPr txBox="1"/>
          <p:nvPr/>
        </p:nvSpPr>
        <p:spPr>
          <a:xfrm>
            <a:off x="306784" y="2055027"/>
            <a:ext cx="13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入力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CE5B509-ADCB-ED4F-8AA0-1925609AA268}"/>
              </a:ext>
            </a:extLst>
          </p:cNvPr>
          <p:cNvSpPr txBox="1"/>
          <p:nvPr/>
        </p:nvSpPr>
        <p:spPr>
          <a:xfrm>
            <a:off x="10094776" y="2055028"/>
            <a:ext cx="13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出力</a:t>
            </a:r>
          </a:p>
        </p:txBody>
      </p:sp>
      <p:sp>
        <p:nvSpPr>
          <p:cNvPr id="21" name="角丸四角形吹き出し 20">
            <a:extLst>
              <a:ext uri="{FF2B5EF4-FFF2-40B4-BE49-F238E27FC236}">
                <a16:creationId xmlns:a16="http://schemas.microsoft.com/office/drawing/2014/main" id="{46AF2F94-CA8E-7E4E-9454-A32A364B1648}"/>
              </a:ext>
            </a:extLst>
          </p:cNvPr>
          <p:cNvSpPr/>
          <p:nvPr/>
        </p:nvSpPr>
        <p:spPr>
          <a:xfrm>
            <a:off x="9756379" y="3106685"/>
            <a:ext cx="2319442" cy="1293028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</a:rPr>
              <a:t>拙者は</a:t>
            </a:r>
            <a:r>
              <a:rPr kumimoji="1" lang="en-US" altLang="ja-JP" sz="2800" dirty="0">
                <a:solidFill>
                  <a:schemeClr val="bg1"/>
                </a:solidFill>
              </a:rPr>
              <a:t>…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BF837FA-4398-C347-B03B-B5825219AF4A}"/>
              </a:ext>
            </a:extLst>
          </p:cNvPr>
          <p:cNvCxnSpPr>
            <a:stCxn id="16" idx="3"/>
            <a:endCxn id="15" idx="3"/>
          </p:cNvCxnSpPr>
          <p:nvPr/>
        </p:nvCxnSpPr>
        <p:spPr>
          <a:xfrm flipV="1">
            <a:off x="1738770" y="3770713"/>
            <a:ext cx="449168" cy="104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95BF2D8-4014-424C-A8E2-B0C4B795A142}"/>
              </a:ext>
            </a:extLst>
          </p:cNvPr>
          <p:cNvSpPr txBox="1"/>
          <p:nvPr/>
        </p:nvSpPr>
        <p:spPr>
          <a:xfrm>
            <a:off x="4858392" y="2311390"/>
            <a:ext cx="2035539" cy="57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潜在量</a:t>
            </a:r>
          </a:p>
        </p:txBody>
      </p:sp>
    </p:spTree>
    <p:extLst>
      <p:ext uri="{BB962C8B-B14F-4D97-AF65-F5344CB8AC3E}">
        <p14:creationId xmlns:p14="http://schemas.microsoft.com/office/powerpoint/2010/main" val="75885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431D6-F72A-D84C-8B94-01E03CAB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654" y="-32549"/>
            <a:ext cx="8610600" cy="1293028"/>
          </a:xfrm>
        </p:spPr>
        <p:txBody>
          <a:bodyPr>
            <a:normAutofit/>
          </a:bodyPr>
          <a:lstStyle/>
          <a:p>
            <a:r>
              <a:rPr lang="ja-JP" altLang="en-US" sz="3200"/>
              <a:t>文章を生成するネットワークの訓練</a:t>
            </a:r>
            <a:endParaRPr kumimoji="1" lang="ja-JP" altLang="en-US" sz="3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84382B3-EB61-1048-9F0C-4EDB3B916CF5}"/>
              </a:ext>
            </a:extLst>
          </p:cNvPr>
          <p:cNvSpPr txBox="1"/>
          <p:nvPr/>
        </p:nvSpPr>
        <p:spPr>
          <a:xfrm>
            <a:off x="3468428" y="6550223"/>
            <a:ext cx="1041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en-US" altLang="ja-JP" sz="1400" dirty="0" err="1"/>
              <a:t>Diederik</a:t>
            </a:r>
            <a:r>
              <a:rPr lang="en-US" altLang="ja-JP" sz="1400" dirty="0"/>
              <a:t> P. </a:t>
            </a:r>
            <a:r>
              <a:rPr lang="en-US" altLang="ja-JP" sz="1400" dirty="0" err="1"/>
              <a:t>Kingma</a:t>
            </a:r>
            <a:r>
              <a:rPr lang="en-US" altLang="ja-JP" sz="1400" dirty="0"/>
              <a:t> et al. Auto-Encoding Variational Bayes. </a:t>
            </a:r>
            <a:r>
              <a:rPr lang="en-US" altLang="ja-JP" sz="1400" dirty="0" err="1"/>
              <a:t>arXiv</a:t>
            </a:r>
            <a:r>
              <a:rPr lang="en-US" altLang="ja-JP" sz="1400" dirty="0"/>
              <a:t> preprint. 2014. arXiv:1312.6114v10)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B8D4A3-DB0E-B14C-98C8-AFD873A8DDA5}"/>
              </a:ext>
            </a:extLst>
          </p:cNvPr>
          <p:cNvGrpSpPr/>
          <p:nvPr/>
        </p:nvGrpSpPr>
        <p:grpSpPr>
          <a:xfrm>
            <a:off x="402775" y="1780274"/>
            <a:ext cx="11386450" cy="4538093"/>
            <a:chOff x="174179" y="1432248"/>
            <a:chExt cx="11843642" cy="5061677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585D3D8-AEF6-BE4D-A60A-62316E81232A}"/>
                </a:ext>
              </a:extLst>
            </p:cNvPr>
            <p:cNvSpPr/>
            <p:nvPr/>
          </p:nvSpPr>
          <p:spPr>
            <a:xfrm>
              <a:off x="2628900" y="2055028"/>
              <a:ext cx="2117271" cy="34313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bg1"/>
                  </a:solidFill>
                </a:rPr>
                <a:t>Encoder</a:t>
              </a:r>
              <a:endParaRPr kumimoji="1" lang="ja-JP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5D45B0-20A6-1145-B027-85BE3F8B59A7}"/>
                </a:ext>
              </a:extLst>
            </p:cNvPr>
            <p:cNvSpPr/>
            <p:nvPr/>
          </p:nvSpPr>
          <p:spPr>
            <a:xfrm>
              <a:off x="7004957" y="2055028"/>
              <a:ext cx="2117271" cy="34313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bg1"/>
                  </a:solidFill>
                </a:rPr>
                <a:t>Decoder</a:t>
              </a:r>
              <a:endParaRPr kumimoji="1" lang="ja-JP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B4B62EF8-0E60-3940-8307-E544D1963D16}"/>
                </a:ext>
              </a:extLst>
            </p:cNvPr>
            <p:cNvSpPr/>
            <p:nvPr/>
          </p:nvSpPr>
          <p:spPr>
            <a:xfrm>
              <a:off x="5357161" y="3255801"/>
              <a:ext cx="1036806" cy="10321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solidFill>
                    <a:schemeClr val="accent2">
                      <a:lumMod val="50000"/>
                    </a:schemeClr>
                  </a:solidFill>
                </a:rPr>
                <a:t>z</a:t>
              </a:r>
              <a:endParaRPr kumimoji="1" lang="ja-JP" altLang="en-US" sz="40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13" name="グラフィックス 12" descr="ドキュメント">
              <a:extLst>
                <a:ext uri="{FF2B5EF4-FFF2-40B4-BE49-F238E27FC236}">
                  <a16:creationId xmlns:a16="http://schemas.microsoft.com/office/drawing/2014/main" id="{6729DDD6-80EA-C940-B2F3-FC1201018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538" y="3074028"/>
              <a:ext cx="1393372" cy="1393372"/>
            </a:xfrm>
            <a:prstGeom prst="rect">
              <a:avLst/>
            </a:prstGeom>
          </p:spPr>
        </p:pic>
        <p:pic>
          <p:nvPicPr>
            <p:cNvPr id="14" name="グラフィックス 13" descr="ドキュメント">
              <a:extLst>
                <a:ext uri="{FF2B5EF4-FFF2-40B4-BE49-F238E27FC236}">
                  <a16:creationId xmlns:a16="http://schemas.microsoft.com/office/drawing/2014/main" id="{282032F6-D73C-3148-AF4B-CEE7C16C6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33218" y="3074028"/>
              <a:ext cx="1393372" cy="1393372"/>
            </a:xfrm>
            <a:prstGeom prst="rect">
              <a:avLst/>
            </a:prstGeom>
          </p:spPr>
        </p:pic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2DDA3C3-9778-2A44-9808-2EED808EED9B}"/>
                </a:ext>
              </a:extLst>
            </p:cNvPr>
            <p:cNvCxnSpPr>
              <a:stCxn id="13" idx="3"/>
              <a:endCxn id="4" idx="1"/>
            </p:cNvCxnSpPr>
            <p:nvPr/>
          </p:nvCxnSpPr>
          <p:spPr>
            <a:xfrm>
              <a:off x="2017910" y="3770714"/>
              <a:ext cx="610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8B072AFF-E3CB-7449-9BD1-AC5BB14A291D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4746171" y="2055028"/>
              <a:ext cx="762827" cy="1351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3C154A48-B302-6746-9F38-0CE8C247706B}"/>
                </a:ext>
              </a:extLst>
            </p:cNvPr>
            <p:cNvCxnSpPr>
              <a:endCxn id="6" idx="3"/>
            </p:cNvCxnSpPr>
            <p:nvPr/>
          </p:nvCxnSpPr>
          <p:spPr>
            <a:xfrm flipV="1">
              <a:off x="4746171" y="4136837"/>
              <a:ext cx="762827" cy="134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9B8EE5A1-B3B0-E445-AB7E-D8A9BA48562B}"/>
                </a:ext>
              </a:extLst>
            </p:cNvPr>
            <p:cNvCxnSpPr>
              <a:cxnSpLocks/>
              <a:stCxn id="6" idx="7"/>
            </p:cNvCxnSpPr>
            <p:nvPr/>
          </p:nvCxnSpPr>
          <p:spPr>
            <a:xfrm flipV="1">
              <a:off x="6242130" y="2055029"/>
              <a:ext cx="762827" cy="1351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E9565A2F-DB91-FB49-BF19-AC6CA74CE512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6242130" y="4136837"/>
              <a:ext cx="762827" cy="134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3390C528-751F-764C-A6AA-099F0453130D}"/>
                </a:ext>
              </a:extLst>
            </p:cNvPr>
            <p:cNvCxnSpPr/>
            <p:nvPr/>
          </p:nvCxnSpPr>
          <p:spPr>
            <a:xfrm>
              <a:off x="9122228" y="3753199"/>
              <a:ext cx="610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2ABEF60-BCE8-7E48-88F9-0B4A08F49019}"/>
                </a:ext>
              </a:extLst>
            </p:cNvPr>
            <p:cNvSpPr txBox="1"/>
            <p:nvPr/>
          </p:nvSpPr>
          <p:spPr>
            <a:xfrm>
              <a:off x="2638587" y="1474681"/>
              <a:ext cx="2117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/>
                <a:t>符号化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50EC28A-2BBB-7747-B4D4-C644F6833B69}"/>
                </a:ext>
              </a:extLst>
            </p:cNvPr>
            <p:cNvSpPr txBox="1"/>
            <p:nvPr/>
          </p:nvSpPr>
          <p:spPr>
            <a:xfrm>
              <a:off x="6934197" y="1432248"/>
              <a:ext cx="2117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/>
                <a:t>復号化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45F42649-7657-8949-AE62-806AA0A79063}"/>
                </a:ext>
              </a:extLst>
            </p:cNvPr>
            <p:cNvSpPr txBox="1"/>
            <p:nvPr/>
          </p:nvSpPr>
          <p:spPr>
            <a:xfrm>
              <a:off x="206134" y="2055028"/>
              <a:ext cx="2117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/>
                <a:t>入力</a:t>
              </a: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E3492CD-C30C-DD4B-865B-8F56F7C7580F}"/>
                </a:ext>
              </a:extLst>
            </p:cNvPr>
            <p:cNvSpPr txBox="1"/>
            <p:nvPr/>
          </p:nvSpPr>
          <p:spPr>
            <a:xfrm>
              <a:off x="9427722" y="1935803"/>
              <a:ext cx="2117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/>
                <a:t>出力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A0369FE-7F9E-774D-A0FB-EB42666D6D96}"/>
                </a:ext>
              </a:extLst>
            </p:cNvPr>
            <p:cNvSpPr txBox="1"/>
            <p:nvPr/>
          </p:nvSpPr>
          <p:spPr>
            <a:xfrm>
              <a:off x="4836323" y="1818837"/>
              <a:ext cx="2078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>
                  <a:solidFill>
                    <a:schemeClr val="accent2"/>
                  </a:solidFill>
                </a:rPr>
                <a:t>訓練時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138F4BE-1B5E-B840-96A6-79E67E1E45AD}"/>
                </a:ext>
              </a:extLst>
            </p:cNvPr>
            <p:cNvSpPr txBox="1"/>
            <p:nvPr/>
          </p:nvSpPr>
          <p:spPr>
            <a:xfrm>
              <a:off x="9429112" y="4924265"/>
              <a:ext cx="258870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/>
                <a:t>入力データを再現するようにネットワークを訓練する。</a:t>
              </a:r>
              <a:r>
                <a:rPr kumimoji="1" lang="en-US" altLang="ja-JP" sz="2400" dirty="0"/>
                <a:t>(AE)</a:t>
              </a:r>
              <a:endParaRPr kumimoji="1" lang="ja-JP" altLang="en-US" sz="2400"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75C39131-94D5-C843-9E5E-B8799E2F4296}"/>
                </a:ext>
              </a:extLst>
            </p:cNvPr>
            <p:cNvCxnSpPr/>
            <p:nvPr/>
          </p:nvCxnSpPr>
          <p:spPr>
            <a:xfrm flipV="1">
              <a:off x="5875562" y="4287999"/>
              <a:ext cx="2" cy="1445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F7BD3E1-3F26-7743-B611-EDD4DFBC9676}"/>
                </a:ext>
              </a:extLst>
            </p:cNvPr>
            <p:cNvSpPr txBox="1"/>
            <p:nvPr/>
          </p:nvSpPr>
          <p:spPr>
            <a:xfrm>
              <a:off x="2925517" y="5754912"/>
              <a:ext cx="5900089" cy="5847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/>
                <a:t>多次元ガウス分布を仮定</a:t>
              </a:r>
              <a:r>
                <a:rPr kumimoji="1" lang="en-US" altLang="ja-JP" sz="3200" dirty="0"/>
                <a:t>(VAE)</a:t>
              </a:r>
              <a:endParaRPr kumimoji="1" lang="ja-JP" altLang="en-US" sz="320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771747C-B9D8-1C45-A060-03D6B3E896F5}"/>
                </a:ext>
              </a:extLst>
            </p:cNvPr>
            <p:cNvSpPr txBox="1"/>
            <p:nvPr/>
          </p:nvSpPr>
          <p:spPr>
            <a:xfrm>
              <a:off x="174179" y="4554132"/>
              <a:ext cx="2247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1600</a:t>
              </a:r>
              <a:r>
                <a:rPr kumimoji="1" lang="ja-JP" altLang="en-US" sz="2800"/>
                <a:t>年</a:t>
              </a:r>
              <a:r>
                <a:rPr kumimoji="1" lang="en-US" altLang="ja-JP" sz="2800" dirty="0"/>
                <a:t>!!</a:t>
              </a:r>
              <a:endParaRPr kumimoji="1" lang="ja-JP" altLang="en-US" sz="2800"/>
            </a:p>
          </p:txBody>
        </p:sp>
        <p:pic>
          <p:nvPicPr>
            <p:cNvPr id="25" name="グラフィックス 24" descr="男性">
              <a:extLst>
                <a:ext uri="{FF2B5EF4-FFF2-40B4-BE49-F238E27FC236}">
                  <a16:creationId xmlns:a16="http://schemas.microsoft.com/office/drawing/2014/main" id="{868CBDF4-5EB9-B042-B611-96659E155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8346" y="5058320"/>
              <a:ext cx="1349564" cy="1349564"/>
            </a:xfrm>
            <a:prstGeom prst="rect">
              <a:avLst/>
            </a:prstGeom>
          </p:spPr>
        </p:pic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2D8FFC5C-1D6D-9041-BE6C-7F5FF622CF6E}"/>
                </a:ext>
              </a:extLst>
            </p:cNvPr>
            <p:cNvCxnSpPr>
              <a:stCxn id="25" idx="3"/>
            </p:cNvCxnSpPr>
            <p:nvPr/>
          </p:nvCxnSpPr>
          <p:spPr>
            <a:xfrm flipV="1">
              <a:off x="2017910" y="4554132"/>
              <a:ext cx="620677" cy="1178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D17FEE-50BE-5E48-A952-054A143DEB46}"/>
              </a:ext>
            </a:extLst>
          </p:cNvPr>
          <p:cNvSpPr txBox="1"/>
          <p:nvPr/>
        </p:nvSpPr>
        <p:spPr>
          <a:xfrm>
            <a:off x="7846120" y="1134967"/>
            <a:ext cx="430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AE</a:t>
            </a:r>
            <a:r>
              <a:rPr kumimoji="1" lang="ja-JP" altLang="en-US"/>
              <a:t>・・・</a:t>
            </a:r>
            <a:r>
              <a:rPr kumimoji="1" lang="en-US" altLang="ja-JP" dirty="0"/>
              <a:t>Autoencoder</a:t>
            </a:r>
            <a:r>
              <a:rPr kumimoji="1" lang="ja-JP" altLang="en-US"/>
              <a:t>の略。</a:t>
            </a:r>
            <a:endParaRPr kumimoji="1" lang="en-US" altLang="ja-JP" dirty="0"/>
          </a:p>
          <a:p>
            <a:r>
              <a:rPr kumimoji="1" lang="en-US" altLang="ja-JP" dirty="0"/>
              <a:t>VAE</a:t>
            </a:r>
            <a:r>
              <a:rPr kumimoji="1" lang="ja-JP" altLang="en-US"/>
              <a:t>・・・</a:t>
            </a:r>
            <a:r>
              <a:rPr kumimoji="1" lang="en-US" altLang="ja-JP" dirty="0"/>
              <a:t>Variational Autoencoder</a:t>
            </a:r>
            <a:r>
              <a:rPr kumimoji="1" lang="ja-JP" altLang="en-US"/>
              <a:t>の略。</a:t>
            </a:r>
          </a:p>
        </p:txBody>
      </p:sp>
    </p:spTree>
    <p:extLst>
      <p:ext uri="{BB962C8B-B14F-4D97-AF65-F5344CB8AC3E}">
        <p14:creationId xmlns:p14="http://schemas.microsoft.com/office/powerpoint/2010/main" val="204056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9FC82-0C52-E14E-93B6-B039C4DE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145" y="509580"/>
            <a:ext cx="9627252" cy="1293028"/>
          </a:xfrm>
        </p:spPr>
        <p:txBody>
          <a:bodyPr>
            <a:normAutofit fontScale="90000"/>
          </a:bodyPr>
          <a:lstStyle/>
          <a:p>
            <a:r>
              <a:rPr lang="ja-JP" altLang="en-US" sz="3200"/>
              <a:t>文字列を</a:t>
            </a:r>
            <a:br>
              <a:rPr lang="en-US" altLang="ja-JP" sz="3200" dirty="0"/>
            </a:br>
            <a:r>
              <a:rPr lang="ja-JP" altLang="en-US" sz="3200"/>
              <a:t>人工ニューラルネットワークに与えるための</a:t>
            </a:r>
            <a:br>
              <a:rPr lang="en-US" altLang="ja-JP" sz="3200" dirty="0"/>
            </a:br>
            <a:r>
              <a:rPr lang="ja-JP" altLang="en-US" sz="3200"/>
              <a:t>単語のベクトル化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927A1B-12DA-B14B-9182-2B036BD9ACE3}"/>
              </a:ext>
            </a:extLst>
          </p:cNvPr>
          <p:cNvSpPr txBox="1"/>
          <p:nvPr/>
        </p:nvSpPr>
        <p:spPr>
          <a:xfrm>
            <a:off x="3963312" y="1695688"/>
            <a:ext cx="4183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/>
              <a:t>私はアイスが好き。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91DA66-8F76-BA4C-A5FE-6B6B99A43AB7}"/>
              </a:ext>
            </a:extLst>
          </p:cNvPr>
          <p:cNvSpPr txBox="1"/>
          <p:nvPr/>
        </p:nvSpPr>
        <p:spPr>
          <a:xfrm>
            <a:off x="1843144" y="3272745"/>
            <a:ext cx="8423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[“</a:t>
            </a:r>
            <a:r>
              <a:rPr kumimoji="1" lang="ja-JP" altLang="en-US" sz="4000"/>
              <a:t>私</a:t>
            </a:r>
            <a:r>
              <a:rPr kumimoji="1" lang="en-US" altLang="ja-JP" sz="4000" dirty="0"/>
              <a:t>”,</a:t>
            </a:r>
            <a:r>
              <a:rPr kumimoji="1" lang="ja-JP" altLang="en-US" sz="4000"/>
              <a:t>“は”</a:t>
            </a:r>
            <a:r>
              <a:rPr kumimoji="1" lang="en-US" altLang="ja-JP" sz="4000" dirty="0"/>
              <a:t>,</a:t>
            </a:r>
            <a:r>
              <a:rPr kumimoji="1" lang="ja-JP" altLang="en-US" sz="4000"/>
              <a:t>“アイス”</a:t>
            </a:r>
            <a:r>
              <a:rPr kumimoji="1" lang="en-US" altLang="ja-JP" sz="4000" dirty="0"/>
              <a:t>,</a:t>
            </a:r>
            <a:r>
              <a:rPr kumimoji="1" lang="ja-JP" altLang="en-US" sz="4000"/>
              <a:t>“が”</a:t>
            </a:r>
            <a:r>
              <a:rPr kumimoji="1" lang="en-US" altLang="ja-JP" sz="4000" dirty="0"/>
              <a:t>,”</a:t>
            </a:r>
            <a:r>
              <a:rPr kumimoji="1" lang="ja-JP" altLang="en-US" sz="4000"/>
              <a:t>好き</a:t>
            </a:r>
            <a:r>
              <a:rPr kumimoji="1" lang="en-US" altLang="ja-JP" sz="4000" dirty="0"/>
              <a:t>”,</a:t>
            </a:r>
            <a:r>
              <a:rPr kumimoji="1" lang="ja-JP" altLang="en-US" sz="4000"/>
              <a:t>“。”</a:t>
            </a:r>
            <a:r>
              <a:rPr kumimoji="1" lang="en-US" altLang="ja-JP" sz="4000" dirty="0"/>
              <a:t>]</a:t>
            </a:r>
            <a:endParaRPr kumimoji="1" lang="ja-JP" altLang="en-US" sz="40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7F21923-C7AF-3441-9477-9B97FA7FD456}"/>
              </a:ext>
            </a:extLst>
          </p:cNvPr>
          <p:cNvSpPr txBox="1"/>
          <p:nvPr/>
        </p:nvSpPr>
        <p:spPr>
          <a:xfrm>
            <a:off x="2095150" y="3944947"/>
            <a:ext cx="474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word2vec</a:t>
            </a:r>
            <a:endParaRPr kumimoji="1" lang="ja-JP" altLang="en-US" sz="3600"/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C7290E2B-1024-564D-B2BD-669BED65647D}"/>
              </a:ext>
            </a:extLst>
          </p:cNvPr>
          <p:cNvSpPr/>
          <p:nvPr/>
        </p:nvSpPr>
        <p:spPr>
          <a:xfrm>
            <a:off x="3890160" y="4626962"/>
            <a:ext cx="73152" cy="914400"/>
          </a:xfrm>
          <a:prstGeom prst="leftBracket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大かっこ 3">
            <a:extLst>
              <a:ext uri="{FF2B5EF4-FFF2-40B4-BE49-F238E27FC236}">
                <a16:creationId xmlns:a16="http://schemas.microsoft.com/office/drawing/2014/main" id="{89976FCF-225D-FC49-BD46-8E0DF9F5DC18}"/>
              </a:ext>
            </a:extLst>
          </p:cNvPr>
          <p:cNvSpPr/>
          <p:nvPr/>
        </p:nvSpPr>
        <p:spPr>
          <a:xfrm>
            <a:off x="8143730" y="4626962"/>
            <a:ext cx="73152" cy="91440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00699D9-C2BF-E343-B525-9564CA7E6383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055002" y="2403574"/>
            <a:ext cx="0" cy="86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60D2558-00D4-2242-86CA-1484084B0CEE}"/>
              </a:ext>
            </a:extLst>
          </p:cNvPr>
          <p:cNvCxnSpPr>
            <a:stCxn id="9" idx="2"/>
          </p:cNvCxnSpPr>
          <p:nvPr/>
        </p:nvCxnSpPr>
        <p:spPr>
          <a:xfrm flipH="1">
            <a:off x="6055001" y="3980631"/>
            <a:ext cx="1" cy="60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180B79-326E-F346-B6FA-390DAFAE47F8}"/>
              </a:ext>
            </a:extLst>
          </p:cNvPr>
          <p:cNvSpPr txBox="1"/>
          <p:nvPr/>
        </p:nvSpPr>
        <p:spPr>
          <a:xfrm>
            <a:off x="653566" y="5802084"/>
            <a:ext cx="1088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意味の近い単語ベクトル同士の類似度が大きくなるようにする。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390A12F-0021-C649-B99A-52266065780F}"/>
              </a:ext>
            </a:extLst>
          </p:cNvPr>
          <p:cNvSpPr txBox="1"/>
          <p:nvPr/>
        </p:nvSpPr>
        <p:spPr>
          <a:xfrm>
            <a:off x="457200" y="6520194"/>
            <a:ext cx="11909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200" dirty="0"/>
              <a:t>(Tomas </a:t>
            </a:r>
            <a:r>
              <a:rPr lang="en" altLang="ja-JP" sz="1200" dirty="0" err="1"/>
              <a:t>Mikolov</a:t>
            </a:r>
            <a:r>
              <a:rPr lang="en" altLang="ja-JP" sz="1200" dirty="0"/>
              <a:t> et al. Distributed Representations of Words and Phrases and their Compositionality. Advances in neural information processing systems, 2013.)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F6DDFB-7997-EB41-80D0-3D2549E78D19}"/>
                  </a:ext>
                </a:extLst>
              </p:cNvPr>
              <p:cNvSpPr txBox="1"/>
              <p:nvPr/>
            </p:nvSpPr>
            <p:spPr>
              <a:xfrm>
                <a:off x="2011321" y="4602222"/>
                <a:ext cx="8087360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F6DDFB-7997-EB41-80D0-3D2549E78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321" y="4602222"/>
                <a:ext cx="8087360" cy="734945"/>
              </a:xfrm>
              <a:prstGeom prst="rect">
                <a:avLst/>
              </a:prstGeom>
              <a:blipFill>
                <a:blip r:embed="rId2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277BC1F-5AF9-B243-A7AD-45DBD2A7A923}"/>
                  </a:ext>
                </a:extLst>
              </p:cNvPr>
              <p:cNvSpPr txBox="1"/>
              <p:nvPr/>
            </p:nvSpPr>
            <p:spPr>
              <a:xfrm>
                <a:off x="8556125" y="5175579"/>
                <a:ext cx="3421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番目の単語ベクトルを表す。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277BC1F-5AF9-B243-A7AD-45DBD2A7A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25" y="5175579"/>
                <a:ext cx="3421470" cy="369332"/>
              </a:xfrm>
              <a:prstGeom prst="rect">
                <a:avLst/>
              </a:prstGeom>
              <a:blipFill>
                <a:blip r:embed="rId3"/>
                <a:stretch>
                  <a:fillRect t="-13793" r="-1111" b="-206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41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91CA0-0B6F-3045-862E-A930FAA5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13596"/>
            <a:ext cx="8610600" cy="1293028"/>
          </a:xfrm>
        </p:spPr>
        <p:txBody>
          <a:bodyPr>
            <a:normAutofit/>
          </a:bodyPr>
          <a:lstStyle/>
          <a:p>
            <a:r>
              <a:rPr kumimoji="1" lang="ja-JP" altLang="en-US" sz="3200"/>
              <a:t>時系列データを</a:t>
            </a:r>
            <a:br>
              <a:rPr kumimoji="1" lang="en-US" altLang="ja-JP" sz="3200" dirty="0"/>
            </a:br>
            <a:r>
              <a:rPr kumimoji="1" lang="ja-JP" altLang="en-US" sz="3200"/>
              <a:t>人工ニューラルネットワークに与えるために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2BDD8B8-63B5-F840-A29D-007C18D51E1E}"/>
              </a:ext>
            </a:extLst>
          </p:cNvPr>
          <p:cNvSpPr txBox="1"/>
          <p:nvPr/>
        </p:nvSpPr>
        <p:spPr>
          <a:xfrm>
            <a:off x="2890813" y="6583834"/>
            <a:ext cx="9335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※(Samuel R. Bowman et al. Generating Sentences from a Continuous Space. </a:t>
            </a:r>
            <a:r>
              <a:rPr lang="en-US" altLang="ja-JP" sz="1200" dirty="0" err="1"/>
              <a:t>arXiv</a:t>
            </a:r>
            <a:r>
              <a:rPr lang="en-US" altLang="ja-JP" sz="1200" dirty="0"/>
              <a:t> preprint. 2016, p.3, arXiv:1511.06349v4)</a:t>
            </a:r>
            <a:endParaRPr kumimoji="1" lang="ja-JP" altLang="en-US" sz="120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0F53B6E-283C-7D4B-83CC-9470AEE7AB88}"/>
              </a:ext>
            </a:extLst>
          </p:cNvPr>
          <p:cNvGrpSpPr/>
          <p:nvPr/>
        </p:nvGrpSpPr>
        <p:grpSpPr>
          <a:xfrm>
            <a:off x="309455" y="3429000"/>
            <a:ext cx="8159631" cy="3154834"/>
            <a:chOff x="802933" y="2885329"/>
            <a:chExt cx="9277027" cy="336285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8600E6AA-8C25-7940-8821-0F89E33947D5}"/>
                </a:ext>
              </a:extLst>
            </p:cNvPr>
            <p:cNvSpPr/>
            <p:nvPr/>
          </p:nvSpPr>
          <p:spPr>
            <a:xfrm>
              <a:off x="802933" y="3702090"/>
              <a:ext cx="2087880" cy="84845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LSTM</a:t>
              </a:r>
              <a:endParaRPr kumimoji="1" lang="ja-JP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7E53A64F-197B-D24C-A8D7-8FF0BD3A7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6873" y="4550544"/>
              <a:ext cx="0" cy="404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F66309B-913A-AF40-8B05-92E76F8ED367}"/>
                </a:ext>
              </a:extLst>
            </p:cNvPr>
            <p:cNvSpPr/>
            <p:nvPr/>
          </p:nvSpPr>
          <p:spPr>
            <a:xfrm>
              <a:off x="3413328" y="3702090"/>
              <a:ext cx="2087880" cy="84845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LSTM</a:t>
              </a:r>
              <a:endParaRPr kumimoji="1" lang="ja-JP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03382AAF-9D34-0646-8669-7B584E1102F4}"/>
                </a:ext>
              </a:extLst>
            </p:cNvPr>
            <p:cNvCxnSpPr>
              <a:cxnSpLocks/>
            </p:cNvCxnSpPr>
            <p:nvPr/>
          </p:nvCxnSpPr>
          <p:spPr>
            <a:xfrm>
              <a:off x="2893421" y="3940401"/>
              <a:ext cx="522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FEE2ABD1-376D-6D46-A10E-CDDAE0B13073}"/>
                </a:ext>
              </a:extLst>
            </p:cNvPr>
            <p:cNvCxnSpPr>
              <a:cxnSpLocks/>
            </p:cNvCxnSpPr>
            <p:nvPr/>
          </p:nvCxnSpPr>
          <p:spPr>
            <a:xfrm>
              <a:off x="2890813" y="4354056"/>
              <a:ext cx="522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C6124AD4-A0E4-7145-AFE1-220979896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7268" y="4536499"/>
              <a:ext cx="0" cy="404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156451B-60BD-BD4C-9827-2E2024D698B5}"/>
                </a:ext>
              </a:extLst>
            </p:cNvPr>
            <p:cNvSpPr/>
            <p:nvPr/>
          </p:nvSpPr>
          <p:spPr>
            <a:xfrm>
              <a:off x="6020024" y="3702090"/>
              <a:ext cx="2087880" cy="84845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LSTM</a:t>
              </a:r>
              <a:endParaRPr kumimoji="1" lang="ja-JP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1187F29B-FC23-0B41-BB46-FB29D56D8A43}"/>
                </a:ext>
              </a:extLst>
            </p:cNvPr>
            <p:cNvCxnSpPr>
              <a:cxnSpLocks/>
            </p:cNvCxnSpPr>
            <p:nvPr/>
          </p:nvCxnSpPr>
          <p:spPr>
            <a:xfrm>
              <a:off x="5497509" y="3940401"/>
              <a:ext cx="522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5E9CBD85-2260-A944-A4D0-EECAAE1137AC}"/>
                </a:ext>
              </a:extLst>
            </p:cNvPr>
            <p:cNvCxnSpPr>
              <a:cxnSpLocks/>
            </p:cNvCxnSpPr>
            <p:nvPr/>
          </p:nvCxnSpPr>
          <p:spPr>
            <a:xfrm>
              <a:off x="5497509" y="4332057"/>
              <a:ext cx="522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D4FA1270-A101-AD42-97B1-B256DE94E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3964" y="4550544"/>
              <a:ext cx="0" cy="404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BEC14B44-2927-3949-BB48-CB3179CEAA55}"/>
                </a:ext>
              </a:extLst>
            </p:cNvPr>
            <p:cNvCxnSpPr>
              <a:cxnSpLocks/>
            </p:cNvCxnSpPr>
            <p:nvPr/>
          </p:nvCxnSpPr>
          <p:spPr>
            <a:xfrm>
              <a:off x="8107904" y="3940401"/>
              <a:ext cx="522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32ABE495-A3DC-AB4C-B27A-EE7953DC39D5}"/>
                </a:ext>
              </a:extLst>
            </p:cNvPr>
            <p:cNvCxnSpPr>
              <a:cxnSpLocks/>
            </p:cNvCxnSpPr>
            <p:nvPr/>
          </p:nvCxnSpPr>
          <p:spPr>
            <a:xfrm>
              <a:off x="8107904" y="4332057"/>
              <a:ext cx="522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C4ABFC83-2069-D849-97A2-B05C666D0B06}"/>
                    </a:ext>
                  </a:extLst>
                </p:cNvPr>
                <p:cNvSpPr txBox="1"/>
                <p:nvPr/>
              </p:nvSpPr>
              <p:spPr>
                <a:xfrm>
                  <a:off x="8626720" y="3682684"/>
                  <a:ext cx="27590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C4ABFC83-2069-D849-97A2-B05C666D0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720" y="3682684"/>
                  <a:ext cx="275908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5000" r="-15000" b="-30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1D85C70-96FD-E043-B035-BFF7EAB5600D}"/>
                    </a:ext>
                  </a:extLst>
                </p:cNvPr>
                <p:cNvSpPr txBox="1"/>
                <p:nvPr/>
              </p:nvSpPr>
              <p:spPr>
                <a:xfrm>
                  <a:off x="8638073" y="4119657"/>
                  <a:ext cx="132622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1D85C70-96FD-E043-B035-BFF7EAB56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8073" y="4119657"/>
                  <a:ext cx="132622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10753" b="-151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2E45CDD8-4E76-644F-89A0-7F13DE4E8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175" y="3277702"/>
              <a:ext cx="0" cy="404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881BC2A-F11C-E444-BDED-ECC3EAA17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7268" y="3277702"/>
              <a:ext cx="0" cy="404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251E914-E3C1-2840-B902-5D792B3030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509" y="3277702"/>
              <a:ext cx="0" cy="404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ドーナツ 28">
              <a:extLst>
                <a:ext uri="{FF2B5EF4-FFF2-40B4-BE49-F238E27FC236}">
                  <a16:creationId xmlns:a16="http://schemas.microsoft.com/office/drawing/2014/main" id="{585F9854-A433-A545-92D0-F6243900142D}"/>
                </a:ext>
              </a:extLst>
            </p:cNvPr>
            <p:cNvSpPr/>
            <p:nvPr/>
          </p:nvSpPr>
          <p:spPr>
            <a:xfrm>
              <a:off x="893173" y="2885329"/>
              <a:ext cx="7214722" cy="745934"/>
            </a:xfrm>
            <a:prstGeom prst="don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AB6DB83-791B-5A46-9520-3648E609E441}"/>
                    </a:ext>
                  </a:extLst>
                </p:cNvPr>
                <p:cNvSpPr txBox="1"/>
                <p:nvPr/>
              </p:nvSpPr>
              <p:spPr>
                <a:xfrm>
                  <a:off x="1113832" y="4955527"/>
                  <a:ext cx="1458685" cy="688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AB6DB83-791B-5A46-9520-3648E609E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832" y="4955527"/>
                  <a:ext cx="1458685" cy="688949"/>
                </a:xfrm>
                <a:prstGeom prst="rect">
                  <a:avLst/>
                </a:prstGeom>
                <a:blipFill>
                  <a:blip r:embed="rId5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FA27074-C862-5142-BA8A-852A2365F071}"/>
                </a:ext>
              </a:extLst>
            </p:cNvPr>
            <p:cNvSpPr txBox="1"/>
            <p:nvPr/>
          </p:nvSpPr>
          <p:spPr>
            <a:xfrm>
              <a:off x="7449388" y="4550158"/>
              <a:ext cx="2630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/>
                <a:t>文脈情報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2B190797-32D8-454E-B592-3D53A09FF987}"/>
                    </a:ext>
                  </a:extLst>
                </p:cNvPr>
                <p:cNvSpPr txBox="1"/>
                <p:nvPr/>
              </p:nvSpPr>
              <p:spPr>
                <a:xfrm>
                  <a:off x="3771191" y="4955527"/>
                  <a:ext cx="1458685" cy="688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2B190797-32D8-454E-B592-3D53A09FF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191" y="4955527"/>
                  <a:ext cx="1458685" cy="688949"/>
                </a:xfrm>
                <a:prstGeom prst="rect">
                  <a:avLst/>
                </a:prstGeom>
                <a:blipFill>
                  <a:blip r:embed="rId6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D32695A9-3266-3348-A684-2C52B7597EE6}"/>
                    </a:ext>
                  </a:extLst>
                </p:cNvPr>
                <p:cNvSpPr txBox="1"/>
                <p:nvPr/>
              </p:nvSpPr>
              <p:spPr>
                <a:xfrm>
                  <a:off x="6338320" y="4955527"/>
                  <a:ext cx="1458685" cy="688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D32695A9-3266-3348-A684-2C52B7597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8320" y="4955527"/>
                  <a:ext cx="1458685" cy="688949"/>
                </a:xfrm>
                <a:prstGeom prst="rect">
                  <a:avLst/>
                </a:prstGeom>
                <a:blipFill>
                  <a:blip r:embed="rId7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B756DEB-39E4-5749-8D69-74EA4A821B6C}"/>
                </a:ext>
              </a:extLst>
            </p:cNvPr>
            <p:cNvSpPr txBox="1"/>
            <p:nvPr/>
          </p:nvSpPr>
          <p:spPr>
            <a:xfrm>
              <a:off x="1113832" y="5601857"/>
              <a:ext cx="1458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/>
                <a:t>“</a:t>
              </a:r>
              <a:r>
                <a:rPr kumimoji="1" lang="ja-JP" altLang="en-US" sz="3600"/>
                <a:t>私</a:t>
              </a:r>
              <a:r>
                <a:rPr kumimoji="1" lang="en-US" altLang="ja-JP" sz="3600" dirty="0"/>
                <a:t>”</a:t>
              </a:r>
              <a:endParaRPr kumimoji="1" lang="ja-JP" altLang="en-US" sz="360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7F773F68-B537-E24E-8699-96C0616BF16B}"/>
                </a:ext>
              </a:extLst>
            </p:cNvPr>
            <p:cNvSpPr txBox="1"/>
            <p:nvPr/>
          </p:nvSpPr>
          <p:spPr>
            <a:xfrm>
              <a:off x="3726076" y="5601857"/>
              <a:ext cx="1458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/>
                <a:t>“</a:t>
              </a:r>
              <a:r>
                <a:rPr kumimoji="1" lang="ja-JP" altLang="en-US" sz="3600"/>
                <a:t>は</a:t>
              </a:r>
              <a:r>
                <a:rPr kumimoji="1" lang="en-US" altLang="ja-JP" sz="3600" dirty="0"/>
                <a:t>”</a:t>
              </a:r>
              <a:endParaRPr kumimoji="1" lang="ja-JP" altLang="en-US" sz="360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9C325E9-92B7-9D4D-907B-90BA39DB529B}"/>
                </a:ext>
              </a:extLst>
            </p:cNvPr>
            <p:cNvSpPr txBox="1"/>
            <p:nvPr/>
          </p:nvSpPr>
          <p:spPr>
            <a:xfrm>
              <a:off x="6023722" y="5565097"/>
              <a:ext cx="2087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/>
                <a:t>“</a:t>
              </a:r>
              <a:r>
                <a:rPr kumimoji="1" lang="ja-JP" altLang="en-US" sz="3600"/>
                <a:t>アイス</a:t>
              </a:r>
              <a:r>
                <a:rPr kumimoji="1" lang="en-US" altLang="ja-JP" sz="3600" dirty="0"/>
                <a:t>”</a:t>
              </a:r>
              <a:endParaRPr kumimoji="1" lang="ja-JP" altLang="en-US" sz="3600"/>
            </a:p>
          </p:txBody>
        </p:sp>
      </p:grpSp>
      <p:sp>
        <p:nvSpPr>
          <p:cNvPr id="37" name="円/楕円 36">
            <a:extLst>
              <a:ext uri="{FF2B5EF4-FFF2-40B4-BE49-F238E27FC236}">
                <a16:creationId xmlns:a16="http://schemas.microsoft.com/office/drawing/2014/main" id="{A82F6F21-EC9B-5C44-B7A4-563005891415}"/>
              </a:ext>
            </a:extLst>
          </p:cNvPr>
          <p:cNvSpPr/>
          <p:nvPr/>
        </p:nvSpPr>
        <p:spPr>
          <a:xfrm>
            <a:off x="3043285" y="1696266"/>
            <a:ext cx="1036806" cy="10321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>
                    <a:lumMod val="50000"/>
                  </a:schemeClr>
                </a:solidFill>
              </a:rPr>
              <a:t>z</a:t>
            </a:r>
            <a:endParaRPr kumimoji="1" lang="ja-JP" altLang="en-US" sz="40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D13D892-DA8B-E44C-9F29-9D9D27396C60}"/>
              </a:ext>
            </a:extLst>
          </p:cNvPr>
          <p:cNvCxnSpPr>
            <a:cxnSpLocks/>
            <a:stCxn id="29" idx="0"/>
            <a:endCxn id="37" idx="4"/>
          </p:cNvCxnSpPr>
          <p:nvPr/>
        </p:nvCxnSpPr>
        <p:spPr>
          <a:xfrm flipH="1" flipV="1">
            <a:off x="3561688" y="2728464"/>
            <a:ext cx="1" cy="70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5F1FD29-A26F-E249-A56B-750560591400}"/>
              </a:ext>
            </a:extLst>
          </p:cNvPr>
          <p:cNvSpPr txBox="1"/>
          <p:nvPr/>
        </p:nvSpPr>
        <p:spPr>
          <a:xfrm>
            <a:off x="-1" y="2822306"/>
            <a:ext cx="224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1600</a:t>
            </a:r>
            <a:r>
              <a:rPr kumimoji="1" lang="ja-JP" altLang="en-US" sz="2800"/>
              <a:t>年</a:t>
            </a:r>
            <a:r>
              <a:rPr kumimoji="1" lang="en-US" altLang="ja-JP" sz="2800" dirty="0"/>
              <a:t>!!</a:t>
            </a:r>
            <a:endParaRPr kumimoji="1" lang="ja-JP" altLang="en-US" sz="2800"/>
          </a:p>
        </p:txBody>
      </p:sp>
      <p:pic>
        <p:nvPicPr>
          <p:cNvPr id="45" name="グラフィックス 44" descr="男性">
            <a:extLst>
              <a:ext uri="{FF2B5EF4-FFF2-40B4-BE49-F238E27FC236}">
                <a16:creationId xmlns:a16="http://schemas.microsoft.com/office/drawing/2014/main" id="{484324F9-B76C-F546-B2A9-530D2A5351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784" y="1495987"/>
            <a:ext cx="1200329" cy="1200329"/>
          </a:xfrm>
          <a:prstGeom prst="rect">
            <a:avLst/>
          </a:prstGeom>
        </p:spPr>
      </p:pic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285903C-CC59-DE42-BA3E-B24D6849B6DF}"/>
              </a:ext>
            </a:extLst>
          </p:cNvPr>
          <p:cNvCxnSpPr>
            <a:cxnSpLocks/>
          </p:cNvCxnSpPr>
          <p:nvPr/>
        </p:nvCxnSpPr>
        <p:spPr>
          <a:xfrm flipV="1">
            <a:off x="1865897" y="3078732"/>
            <a:ext cx="1656110" cy="1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96DE17F-92E7-4D48-B610-BB0F24A3105E}"/>
              </a:ext>
            </a:extLst>
          </p:cNvPr>
          <p:cNvSpPr txBox="1"/>
          <p:nvPr/>
        </p:nvSpPr>
        <p:spPr>
          <a:xfrm>
            <a:off x="4305459" y="1859036"/>
            <a:ext cx="7719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VAE</a:t>
            </a:r>
            <a:r>
              <a:rPr kumimoji="1" lang="ja-JP" altLang="en-US" sz="2400"/>
              <a:t>で文章のような時系列データ</a:t>
            </a:r>
            <a:r>
              <a:rPr kumimoji="1" lang="en-US" altLang="ja-JP" sz="2400" dirty="0"/>
              <a:t>(</a:t>
            </a:r>
            <a:r>
              <a:rPr kumimoji="1" lang="ja-JP" altLang="en-US" sz="2400"/>
              <a:t>前後のデータが依存関係を持つ</a:t>
            </a:r>
            <a:r>
              <a:rPr kumimoji="1" lang="en-US" altLang="ja-JP" sz="2400" dirty="0"/>
              <a:t>)</a:t>
            </a:r>
            <a:r>
              <a:rPr kumimoji="1" lang="ja-JP" altLang="en-US" sz="2400"/>
              <a:t>を扱う際、</a:t>
            </a:r>
            <a:endParaRPr kumimoji="1" lang="en-US" altLang="ja-JP" sz="2400" dirty="0"/>
          </a:p>
          <a:p>
            <a:r>
              <a:rPr kumimoji="1" lang="ja-JP" altLang="en-US" sz="2400"/>
              <a:t>先行研究</a:t>
            </a:r>
            <a:r>
              <a:rPr kumimoji="1" lang="en-US" altLang="ja-JP" sz="2400" dirty="0"/>
              <a:t>(※)</a:t>
            </a:r>
            <a:r>
              <a:rPr kumimoji="1" lang="ja-JP" altLang="en-US" sz="2400"/>
              <a:t>と同様に</a:t>
            </a:r>
            <a:r>
              <a:rPr kumimoji="1" lang="en-US" altLang="ja-JP" sz="2400" dirty="0"/>
              <a:t>LSTM(Long short-term memory)</a:t>
            </a:r>
            <a:r>
              <a:rPr kumimoji="1" lang="ja-JP" altLang="en-US" sz="2400"/>
              <a:t>を用いることにする。</a:t>
            </a:r>
            <a:endParaRPr kumimoji="1" lang="en-US" altLang="ja-JP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E91B41-3D3F-3847-AF43-18D85DF0DBF8}"/>
              </a:ext>
            </a:extLst>
          </p:cNvPr>
          <p:cNvSpPr txBox="1"/>
          <p:nvPr/>
        </p:nvSpPr>
        <p:spPr>
          <a:xfrm>
            <a:off x="7889886" y="3609605"/>
            <a:ext cx="40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RNN(</a:t>
            </a:r>
            <a:r>
              <a:rPr kumimoji="1" lang="ja-JP" altLang="en-US" sz="2400"/>
              <a:t>今回は</a:t>
            </a:r>
            <a:r>
              <a:rPr kumimoji="1" lang="en-US" altLang="ja-JP" sz="2400" dirty="0"/>
              <a:t>LSTM)</a:t>
            </a:r>
            <a:r>
              <a:rPr kumimoji="1" lang="ja-JP" altLang="en-US" sz="2400"/>
              <a:t>を使えば、文章からトピック情報と文脈情報を取り出せる。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87145-F964-D944-B9F8-80DBA0E4064F}"/>
              </a:ext>
            </a:extLst>
          </p:cNvPr>
          <p:cNvSpPr txBox="1"/>
          <p:nvPr/>
        </p:nvSpPr>
        <p:spPr>
          <a:xfrm>
            <a:off x="7889886" y="6217896"/>
            <a:ext cx="436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RNN</a:t>
            </a:r>
            <a:r>
              <a:rPr kumimoji="1" lang="ja-JP" altLang="en-US"/>
              <a:t>・・・</a:t>
            </a:r>
            <a:r>
              <a:rPr kumimoji="1" lang="en-US" altLang="ja-JP" dirty="0"/>
              <a:t>Recurrent Neural Network</a:t>
            </a:r>
            <a:r>
              <a:rPr kumimoji="1" lang="ja-JP" altLang="en-US"/>
              <a:t>の略</a:t>
            </a:r>
          </a:p>
        </p:txBody>
      </p:sp>
    </p:spTree>
    <p:extLst>
      <p:ext uri="{BB962C8B-B14F-4D97-AF65-F5344CB8AC3E}">
        <p14:creationId xmlns:p14="http://schemas.microsoft.com/office/powerpoint/2010/main" val="181862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431D6-F72A-D84C-8B94-01E03CAB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7" y="273494"/>
            <a:ext cx="8610600" cy="1293028"/>
          </a:xfrm>
        </p:spPr>
        <p:txBody>
          <a:bodyPr>
            <a:normAutofit/>
          </a:bodyPr>
          <a:lstStyle/>
          <a:p>
            <a:r>
              <a:rPr kumimoji="1" lang="ja-JP" altLang="en-US" sz="3200"/>
              <a:t>ニューラルネットワークを実装する上で</a:t>
            </a:r>
            <a:br>
              <a:rPr kumimoji="1" lang="en-US" altLang="ja-JP" sz="3200" dirty="0"/>
            </a:br>
            <a:r>
              <a:rPr kumimoji="1" lang="ja-JP" altLang="en-US" sz="3200"/>
              <a:t>解決すべき残りの課題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85D3D8-AEF6-BE4D-A60A-62316E81232A}"/>
              </a:ext>
            </a:extLst>
          </p:cNvPr>
          <p:cNvSpPr/>
          <p:nvPr/>
        </p:nvSpPr>
        <p:spPr>
          <a:xfrm>
            <a:off x="2628900" y="2055028"/>
            <a:ext cx="2117271" cy="34313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</a:rPr>
              <a:t>Encoder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5D45B0-20A6-1145-B027-85BE3F8B59A7}"/>
              </a:ext>
            </a:extLst>
          </p:cNvPr>
          <p:cNvSpPr/>
          <p:nvPr/>
        </p:nvSpPr>
        <p:spPr>
          <a:xfrm>
            <a:off x="7004957" y="2055028"/>
            <a:ext cx="2117271" cy="34313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</a:rPr>
              <a:t>Decoder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4B62EF8-0E60-3940-8307-E544D1963D16}"/>
              </a:ext>
            </a:extLst>
          </p:cNvPr>
          <p:cNvSpPr/>
          <p:nvPr/>
        </p:nvSpPr>
        <p:spPr>
          <a:xfrm>
            <a:off x="5357161" y="3255801"/>
            <a:ext cx="1036806" cy="10321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>
                    <a:lumMod val="50000"/>
                  </a:schemeClr>
                </a:solidFill>
              </a:rPr>
              <a:t>z</a:t>
            </a:r>
            <a:endParaRPr kumimoji="1" lang="ja-JP" altLang="en-US" sz="400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3" name="グラフィックス 12" descr="ドキュメント">
            <a:extLst>
              <a:ext uri="{FF2B5EF4-FFF2-40B4-BE49-F238E27FC236}">
                <a16:creationId xmlns:a16="http://schemas.microsoft.com/office/drawing/2014/main" id="{6729DDD6-80EA-C940-B2F3-FC1201018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538" y="3074028"/>
            <a:ext cx="1393372" cy="1393372"/>
          </a:xfrm>
          <a:prstGeom prst="rect">
            <a:avLst/>
          </a:prstGeom>
        </p:spPr>
      </p:pic>
      <p:pic>
        <p:nvPicPr>
          <p:cNvPr id="14" name="グラフィックス 13" descr="ドキュメント">
            <a:extLst>
              <a:ext uri="{FF2B5EF4-FFF2-40B4-BE49-F238E27FC236}">
                <a16:creationId xmlns:a16="http://schemas.microsoft.com/office/drawing/2014/main" id="{282032F6-D73C-3148-AF4B-CEE7C16C6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3218" y="3074028"/>
            <a:ext cx="1393372" cy="1393372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2DDA3C3-9778-2A44-9808-2EED808EED9B}"/>
              </a:ext>
            </a:extLst>
          </p:cNvPr>
          <p:cNvCxnSpPr>
            <a:stCxn id="13" idx="3"/>
            <a:endCxn id="4" idx="1"/>
          </p:cNvCxnSpPr>
          <p:nvPr/>
        </p:nvCxnSpPr>
        <p:spPr>
          <a:xfrm>
            <a:off x="2017910" y="3770714"/>
            <a:ext cx="610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B072AFF-E3CB-7449-9BD1-AC5BB14A291D}"/>
              </a:ext>
            </a:extLst>
          </p:cNvPr>
          <p:cNvCxnSpPr>
            <a:endCxn id="6" idx="1"/>
          </p:cNvCxnSpPr>
          <p:nvPr/>
        </p:nvCxnSpPr>
        <p:spPr>
          <a:xfrm>
            <a:off x="4746171" y="2055028"/>
            <a:ext cx="762827" cy="135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C154A48-B302-6746-9F38-0CE8C247706B}"/>
              </a:ext>
            </a:extLst>
          </p:cNvPr>
          <p:cNvCxnSpPr>
            <a:endCxn id="6" idx="3"/>
          </p:cNvCxnSpPr>
          <p:nvPr/>
        </p:nvCxnSpPr>
        <p:spPr>
          <a:xfrm flipV="1">
            <a:off x="4746171" y="4136837"/>
            <a:ext cx="762827" cy="13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B8EE5A1-B3B0-E445-AB7E-D8A9BA48562B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6242130" y="2055029"/>
            <a:ext cx="762827" cy="135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9565A2F-DB91-FB49-BF19-AC6CA74CE512}"/>
              </a:ext>
            </a:extLst>
          </p:cNvPr>
          <p:cNvCxnSpPr>
            <a:stCxn id="6" idx="5"/>
          </p:cNvCxnSpPr>
          <p:nvPr/>
        </p:nvCxnSpPr>
        <p:spPr>
          <a:xfrm>
            <a:off x="6242130" y="4136837"/>
            <a:ext cx="762827" cy="13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390C528-751F-764C-A6AA-099F0453130D}"/>
              </a:ext>
            </a:extLst>
          </p:cNvPr>
          <p:cNvCxnSpPr/>
          <p:nvPr/>
        </p:nvCxnSpPr>
        <p:spPr>
          <a:xfrm>
            <a:off x="9122228" y="3753199"/>
            <a:ext cx="610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5F42649-7657-8949-AE62-806AA0A79063}"/>
              </a:ext>
            </a:extLst>
          </p:cNvPr>
          <p:cNvSpPr txBox="1"/>
          <p:nvPr/>
        </p:nvSpPr>
        <p:spPr>
          <a:xfrm>
            <a:off x="206134" y="2055028"/>
            <a:ext cx="211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入力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E3492CD-C30C-DD4B-865B-8F56F7C7580F}"/>
              </a:ext>
            </a:extLst>
          </p:cNvPr>
          <p:cNvSpPr txBox="1"/>
          <p:nvPr/>
        </p:nvSpPr>
        <p:spPr>
          <a:xfrm>
            <a:off x="9427722" y="1935803"/>
            <a:ext cx="211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出力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0369FE-7F9E-774D-A0FB-EB42666D6D96}"/>
              </a:ext>
            </a:extLst>
          </p:cNvPr>
          <p:cNvSpPr txBox="1"/>
          <p:nvPr/>
        </p:nvSpPr>
        <p:spPr>
          <a:xfrm>
            <a:off x="4836325" y="2166296"/>
            <a:ext cx="207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>
                <a:solidFill>
                  <a:schemeClr val="accent2"/>
                </a:solidFill>
              </a:rPr>
              <a:t>訓練時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771747C-B9D8-1C45-A060-03D6B3E896F5}"/>
              </a:ext>
            </a:extLst>
          </p:cNvPr>
          <p:cNvSpPr txBox="1"/>
          <p:nvPr/>
        </p:nvSpPr>
        <p:spPr>
          <a:xfrm>
            <a:off x="174179" y="4554132"/>
            <a:ext cx="224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1600</a:t>
            </a:r>
            <a:r>
              <a:rPr kumimoji="1" lang="ja-JP" altLang="en-US" sz="2800"/>
              <a:t>年</a:t>
            </a:r>
            <a:r>
              <a:rPr kumimoji="1" lang="en-US" altLang="ja-JP" sz="2800" dirty="0"/>
              <a:t>!!</a:t>
            </a:r>
            <a:endParaRPr kumimoji="1" lang="ja-JP" altLang="en-US" sz="2800"/>
          </a:p>
        </p:txBody>
      </p:sp>
      <p:pic>
        <p:nvPicPr>
          <p:cNvPr id="25" name="グラフィックス 24" descr="男性">
            <a:extLst>
              <a:ext uri="{FF2B5EF4-FFF2-40B4-BE49-F238E27FC236}">
                <a16:creationId xmlns:a16="http://schemas.microsoft.com/office/drawing/2014/main" id="{868CBDF4-5EB9-B042-B611-96659E155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346" y="5058320"/>
            <a:ext cx="1349564" cy="1349564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D8FFC5C-1D6D-9041-BE6C-7F5FF622CF6E}"/>
              </a:ext>
            </a:extLst>
          </p:cNvPr>
          <p:cNvCxnSpPr>
            <a:stCxn id="25" idx="3"/>
          </p:cNvCxnSpPr>
          <p:nvPr/>
        </p:nvCxnSpPr>
        <p:spPr>
          <a:xfrm flipV="1">
            <a:off x="2017910" y="4554132"/>
            <a:ext cx="620677" cy="117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BA7C465E-C466-B041-A902-50CB493888CA}"/>
              </a:ext>
            </a:extLst>
          </p:cNvPr>
          <p:cNvSpPr/>
          <p:nvPr/>
        </p:nvSpPr>
        <p:spPr>
          <a:xfrm rot="5400000">
            <a:off x="3389445" y="-1068719"/>
            <a:ext cx="275819" cy="5733223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1FA89B52-F0E2-6A46-AA51-60F1805EA4E5}"/>
              </a:ext>
            </a:extLst>
          </p:cNvPr>
          <p:cNvSpPr/>
          <p:nvPr/>
        </p:nvSpPr>
        <p:spPr>
          <a:xfrm rot="16200000">
            <a:off x="8130375" y="2982078"/>
            <a:ext cx="223004" cy="5769430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FF67A-2C34-724B-8BE4-BB08D3FE67DE}"/>
              </a:ext>
            </a:extLst>
          </p:cNvPr>
          <p:cNvSpPr txBox="1"/>
          <p:nvPr/>
        </p:nvSpPr>
        <p:spPr>
          <a:xfrm>
            <a:off x="2118146" y="1284945"/>
            <a:ext cx="32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トピック情報と年代の連結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99FF31C-C3D6-BA48-966A-AC0EE009A97F}"/>
              </a:ext>
            </a:extLst>
          </p:cNvPr>
          <p:cNvSpPr txBox="1"/>
          <p:nvPr/>
        </p:nvSpPr>
        <p:spPr>
          <a:xfrm>
            <a:off x="6580000" y="5978294"/>
            <a:ext cx="32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Decoder</a:t>
            </a:r>
            <a:r>
              <a:rPr kumimoji="1" lang="ja-JP" altLang="en-US" sz="2000"/>
              <a:t>の実装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14252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5AA0C3-A360-2548-A8C5-1076E1A1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トピック情報と年代の連結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B0E52D-93E8-EC49-9051-95FFA1331993}"/>
              </a:ext>
            </a:extLst>
          </p:cNvPr>
          <p:cNvSpPr/>
          <p:nvPr/>
        </p:nvSpPr>
        <p:spPr>
          <a:xfrm>
            <a:off x="392522" y="2429691"/>
            <a:ext cx="2087879" cy="3421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LSTM</a:t>
            </a:r>
            <a:r>
              <a:rPr kumimoji="1" lang="ja-JP" altLang="en-US" sz="2400"/>
              <a:t>の出力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6EC120F0-BA45-A449-BC74-B6D65AC43C20}"/>
              </a:ext>
            </a:extLst>
          </p:cNvPr>
          <p:cNvSpPr/>
          <p:nvPr/>
        </p:nvSpPr>
        <p:spPr>
          <a:xfrm>
            <a:off x="2895600" y="2429691"/>
            <a:ext cx="563879" cy="3390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F462E45-9817-EC40-90C4-07AD5DA6B697}"/>
              </a:ext>
            </a:extLst>
          </p:cNvPr>
          <p:cNvCxnSpPr/>
          <p:nvPr/>
        </p:nvCxnSpPr>
        <p:spPr>
          <a:xfrm>
            <a:off x="4716306" y="4110446"/>
            <a:ext cx="1172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加算記号 11">
            <a:extLst>
              <a:ext uri="{FF2B5EF4-FFF2-40B4-BE49-F238E27FC236}">
                <a16:creationId xmlns:a16="http://schemas.microsoft.com/office/drawing/2014/main" id="{377DD7AB-89C9-D649-9D33-8C2A1D7ED69B}"/>
              </a:ext>
            </a:extLst>
          </p:cNvPr>
          <p:cNvSpPr/>
          <p:nvPr/>
        </p:nvSpPr>
        <p:spPr>
          <a:xfrm>
            <a:off x="7641776" y="3667941"/>
            <a:ext cx="914400" cy="9144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177EC72-5DEB-2C46-A065-31B8146D38A7}"/>
              </a:ext>
            </a:extLst>
          </p:cNvPr>
          <p:cNvSpPr txBox="1"/>
          <p:nvPr/>
        </p:nvSpPr>
        <p:spPr>
          <a:xfrm>
            <a:off x="6568174" y="2137303"/>
            <a:ext cx="3061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年代情報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0833A42-9350-BD4F-B1CF-28FF05647F26}"/>
              </a:ext>
            </a:extLst>
          </p:cNvPr>
          <p:cNvCxnSpPr/>
          <p:nvPr/>
        </p:nvCxnSpPr>
        <p:spPr>
          <a:xfrm>
            <a:off x="6926045" y="4110446"/>
            <a:ext cx="715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087C9A2-B813-7946-A8C7-2E421FC68F77}"/>
              </a:ext>
            </a:extLst>
          </p:cNvPr>
          <p:cNvCxnSpPr>
            <a:stCxn id="13" idx="2"/>
          </p:cNvCxnSpPr>
          <p:nvPr/>
        </p:nvCxnSpPr>
        <p:spPr>
          <a:xfrm flipH="1">
            <a:off x="8098972" y="2722078"/>
            <a:ext cx="4" cy="90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>
            <a:extLst>
              <a:ext uri="{FF2B5EF4-FFF2-40B4-BE49-F238E27FC236}">
                <a16:creationId xmlns:a16="http://schemas.microsoft.com/office/drawing/2014/main" id="{024FCBFC-5305-ED43-964A-34396BD723A9}"/>
              </a:ext>
            </a:extLst>
          </p:cNvPr>
          <p:cNvSpPr/>
          <p:nvPr/>
        </p:nvSpPr>
        <p:spPr>
          <a:xfrm>
            <a:off x="9491159" y="3609042"/>
            <a:ext cx="1036806" cy="10321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>
                    <a:lumMod val="50000"/>
                  </a:schemeClr>
                </a:solidFill>
              </a:rPr>
              <a:t>z</a:t>
            </a:r>
            <a:endParaRPr kumimoji="1" lang="ja-JP" altLang="en-US" sz="40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8B40714-1AC1-B64B-9940-FDB3FE14C0AC}"/>
              </a:ext>
            </a:extLst>
          </p:cNvPr>
          <p:cNvCxnSpPr/>
          <p:nvPr/>
        </p:nvCxnSpPr>
        <p:spPr>
          <a:xfrm>
            <a:off x="8556176" y="4110446"/>
            <a:ext cx="69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12C355-75B4-BA44-9BE3-8AC95E7DAD14}"/>
              </a:ext>
            </a:extLst>
          </p:cNvPr>
          <p:cNvSpPr txBox="1"/>
          <p:nvPr/>
        </p:nvSpPr>
        <p:spPr>
          <a:xfrm>
            <a:off x="1569336" y="1638825"/>
            <a:ext cx="321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Conv &amp; Flatten</a:t>
            </a:r>
            <a:endParaRPr kumimoji="1" lang="ja-JP" altLang="en-US" sz="3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1514D8B-9A72-1F4E-9026-593948A4B165}"/>
              </a:ext>
            </a:extLst>
          </p:cNvPr>
          <p:cNvSpPr txBox="1"/>
          <p:nvPr/>
        </p:nvSpPr>
        <p:spPr>
          <a:xfrm>
            <a:off x="4323332" y="3212568"/>
            <a:ext cx="204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Dense</a:t>
            </a:r>
            <a:endParaRPr kumimoji="1" lang="ja-JP" altLang="en-US" sz="3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FC662C-F27C-7E45-972B-CE660DED06DD}"/>
              </a:ext>
            </a:extLst>
          </p:cNvPr>
          <p:cNvSpPr txBox="1"/>
          <p:nvPr/>
        </p:nvSpPr>
        <p:spPr>
          <a:xfrm>
            <a:off x="8986305" y="3053777"/>
            <a:ext cx="204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FF0000"/>
                </a:solidFill>
              </a:rPr>
              <a:t>潜在量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F728D8-2638-7B4E-A62A-47958FAA0D1A}"/>
              </a:ext>
            </a:extLst>
          </p:cNvPr>
          <p:cNvSpPr txBox="1"/>
          <p:nvPr/>
        </p:nvSpPr>
        <p:spPr>
          <a:xfrm>
            <a:off x="3573955" y="4861735"/>
            <a:ext cx="5158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年代情報が</a:t>
            </a:r>
            <a:r>
              <a:rPr kumimoji="1" lang="en-US" altLang="ja-JP" sz="2800" dirty="0"/>
              <a:t>z</a:t>
            </a:r>
            <a:r>
              <a:rPr kumimoji="1" lang="ja-JP" altLang="en-US" sz="2800"/>
              <a:t>に反映されるように</a:t>
            </a:r>
            <a:r>
              <a:rPr kumimoji="1" lang="en-US" altLang="ja-JP" sz="2800" dirty="0"/>
              <a:t>LSTM</a:t>
            </a:r>
            <a:r>
              <a:rPr kumimoji="1" lang="ja-JP" altLang="en-US" sz="2800"/>
              <a:t>の出力の次元を下げる。</a:t>
            </a:r>
            <a:endParaRPr kumimoji="1" lang="en-US" altLang="ja-JP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8B23E0-1BD9-C54B-8B3E-8CD5A2684FE8}"/>
              </a:ext>
            </a:extLst>
          </p:cNvPr>
          <p:cNvSpPr txBox="1"/>
          <p:nvPr/>
        </p:nvSpPr>
        <p:spPr>
          <a:xfrm>
            <a:off x="7752409" y="5705632"/>
            <a:ext cx="4514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次元を下げたトピック情報に年代データを連結する。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1D17A55-A852-4245-9CF9-C464C1869123}"/>
                  </a:ext>
                </a:extLst>
              </p:cNvPr>
              <p:cNvSpPr txBox="1"/>
              <p:nvPr/>
            </p:nvSpPr>
            <p:spPr>
              <a:xfrm>
                <a:off x="3484718" y="3734326"/>
                <a:ext cx="12829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sz="3600" b="1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1D17A55-A852-4245-9CF9-C464C1869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718" y="3734326"/>
                <a:ext cx="1282990" cy="646331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07EF526-E47A-594D-9352-D0D83592E0A2}"/>
                  </a:ext>
                </a:extLst>
              </p:cNvPr>
              <p:cNvSpPr txBox="1"/>
              <p:nvPr/>
            </p:nvSpPr>
            <p:spPr>
              <a:xfrm>
                <a:off x="5722821" y="3734326"/>
                <a:ext cx="12829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3600" b="1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07EF526-E47A-594D-9352-D0D83592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821" y="3734326"/>
                <a:ext cx="1282990" cy="646331"/>
              </a:xfrm>
              <a:prstGeom prst="rect">
                <a:avLst/>
              </a:prstGeom>
              <a:blipFill>
                <a:blip r:embed="rId3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20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D7CDC-D7DA-B34E-83BC-C324A214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637" y="21795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Decoder</a:t>
            </a:r>
            <a:r>
              <a:rPr lang="ja-JP" altLang="en-US" sz="3200"/>
              <a:t>の実装</a:t>
            </a:r>
            <a:endParaRPr kumimoji="1" lang="ja-JP" altLang="en-US" sz="3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33C9AF-E691-B84F-92F0-0B82B379A875}"/>
              </a:ext>
            </a:extLst>
          </p:cNvPr>
          <p:cNvSpPr/>
          <p:nvPr/>
        </p:nvSpPr>
        <p:spPr>
          <a:xfrm>
            <a:off x="6843343" y="2134581"/>
            <a:ext cx="2087880" cy="84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LSTM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E5AD33-659B-8E40-9EF7-C1C5CF784229}"/>
              </a:ext>
            </a:extLst>
          </p:cNvPr>
          <p:cNvSpPr/>
          <p:nvPr/>
        </p:nvSpPr>
        <p:spPr>
          <a:xfrm>
            <a:off x="6850666" y="3389480"/>
            <a:ext cx="2087880" cy="84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LSTM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70B9E5-B2E6-1942-9414-DDDBA9B6A217}"/>
              </a:ext>
            </a:extLst>
          </p:cNvPr>
          <p:cNvSpPr/>
          <p:nvPr/>
        </p:nvSpPr>
        <p:spPr>
          <a:xfrm>
            <a:off x="6843343" y="4669063"/>
            <a:ext cx="2087880" cy="84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chemeClr val="bg1"/>
                </a:solidFill>
              </a:rPr>
              <a:t>LSTM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0999135-0E38-4F4B-87B2-18AD65C2549D}"/>
              </a:ext>
            </a:extLst>
          </p:cNvPr>
          <p:cNvCxnSpPr/>
          <p:nvPr/>
        </p:nvCxnSpPr>
        <p:spPr>
          <a:xfrm>
            <a:off x="5678500" y="2558808"/>
            <a:ext cx="1172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1D7587-F7DE-DA4C-A344-F4959190B755}"/>
              </a:ext>
            </a:extLst>
          </p:cNvPr>
          <p:cNvCxnSpPr/>
          <p:nvPr/>
        </p:nvCxnSpPr>
        <p:spPr>
          <a:xfrm>
            <a:off x="5678500" y="3813707"/>
            <a:ext cx="1172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1AFDE4E-82D5-5546-93C5-56ED97C1D818}"/>
              </a:ext>
            </a:extLst>
          </p:cNvPr>
          <p:cNvCxnSpPr/>
          <p:nvPr/>
        </p:nvCxnSpPr>
        <p:spPr>
          <a:xfrm>
            <a:off x="5650336" y="5093290"/>
            <a:ext cx="1172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F6035FD-D4F8-4545-8711-CCA35FF72BA9}"/>
              </a:ext>
            </a:extLst>
          </p:cNvPr>
          <p:cNvCxnSpPr/>
          <p:nvPr/>
        </p:nvCxnSpPr>
        <p:spPr>
          <a:xfrm>
            <a:off x="7230293" y="2997695"/>
            <a:ext cx="0" cy="41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C84738-5E23-8243-8368-8FCA6FC92911}"/>
              </a:ext>
            </a:extLst>
          </p:cNvPr>
          <p:cNvCxnSpPr/>
          <p:nvPr/>
        </p:nvCxnSpPr>
        <p:spPr>
          <a:xfrm>
            <a:off x="8594272" y="2975088"/>
            <a:ext cx="0" cy="41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09F1CC-15C2-E241-B48E-5F078A51805D}"/>
              </a:ext>
            </a:extLst>
          </p:cNvPr>
          <p:cNvCxnSpPr/>
          <p:nvPr/>
        </p:nvCxnSpPr>
        <p:spPr>
          <a:xfrm>
            <a:off x="7225937" y="4261107"/>
            <a:ext cx="0" cy="41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95381D2-1B78-5A4A-B593-5D777B02CC73}"/>
              </a:ext>
            </a:extLst>
          </p:cNvPr>
          <p:cNvCxnSpPr/>
          <p:nvPr/>
        </p:nvCxnSpPr>
        <p:spPr>
          <a:xfrm>
            <a:off x="8594272" y="4237934"/>
            <a:ext cx="0" cy="41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2C1FC7E-A080-1246-BF23-49664233A82C}"/>
              </a:ext>
            </a:extLst>
          </p:cNvPr>
          <p:cNvCxnSpPr/>
          <p:nvPr/>
        </p:nvCxnSpPr>
        <p:spPr>
          <a:xfrm>
            <a:off x="7225937" y="5497638"/>
            <a:ext cx="0" cy="41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0AA37CB-426C-504F-B93E-15C766E44971}"/>
              </a:ext>
            </a:extLst>
          </p:cNvPr>
          <p:cNvCxnSpPr/>
          <p:nvPr/>
        </p:nvCxnSpPr>
        <p:spPr>
          <a:xfrm>
            <a:off x="8594272" y="5497638"/>
            <a:ext cx="0" cy="41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991A05F-FCDF-E741-B064-0F26CA6CA018}"/>
              </a:ext>
            </a:extLst>
          </p:cNvPr>
          <p:cNvCxnSpPr/>
          <p:nvPr/>
        </p:nvCxnSpPr>
        <p:spPr>
          <a:xfrm>
            <a:off x="8945273" y="2564699"/>
            <a:ext cx="1172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DDB1DDC-234A-8543-A548-EB3C2D9D2169}"/>
              </a:ext>
            </a:extLst>
          </p:cNvPr>
          <p:cNvCxnSpPr/>
          <p:nvPr/>
        </p:nvCxnSpPr>
        <p:spPr>
          <a:xfrm>
            <a:off x="8945273" y="3745008"/>
            <a:ext cx="1172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990BA1F-A08D-204E-9749-6279342D4ADD}"/>
              </a:ext>
            </a:extLst>
          </p:cNvPr>
          <p:cNvCxnSpPr/>
          <p:nvPr/>
        </p:nvCxnSpPr>
        <p:spPr>
          <a:xfrm>
            <a:off x="8945273" y="5061402"/>
            <a:ext cx="1172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2463B4FD-C1BA-8A48-849C-BD4F0ADD7314}"/>
              </a:ext>
            </a:extLst>
          </p:cNvPr>
          <p:cNvSpPr/>
          <p:nvPr/>
        </p:nvSpPr>
        <p:spPr>
          <a:xfrm>
            <a:off x="2305186" y="2077894"/>
            <a:ext cx="1036806" cy="10321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>
                    <a:lumMod val="50000"/>
                  </a:schemeClr>
                </a:solidFill>
              </a:rPr>
              <a:t>z</a:t>
            </a:r>
            <a:endParaRPr kumimoji="1" lang="ja-JP" altLang="en-US" sz="4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加算記号 41">
            <a:extLst>
              <a:ext uri="{FF2B5EF4-FFF2-40B4-BE49-F238E27FC236}">
                <a16:creationId xmlns:a16="http://schemas.microsoft.com/office/drawing/2014/main" id="{E30BE14B-243B-7541-94F7-CD192C5D45EB}"/>
              </a:ext>
            </a:extLst>
          </p:cNvPr>
          <p:cNvSpPr/>
          <p:nvPr/>
        </p:nvSpPr>
        <p:spPr>
          <a:xfrm>
            <a:off x="3500938" y="2157634"/>
            <a:ext cx="874633" cy="872719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400A3241-49D3-EF43-BDC5-C506CB6F338F}"/>
              </a:ext>
            </a:extLst>
          </p:cNvPr>
          <p:cNvSpPr/>
          <p:nvPr/>
        </p:nvSpPr>
        <p:spPr>
          <a:xfrm>
            <a:off x="2305096" y="3319443"/>
            <a:ext cx="1036806" cy="10321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>
                    <a:lumMod val="50000"/>
                  </a:schemeClr>
                </a:solidFill>
              </a:rPr>
              <a:t>z</a:t>
            </a:r>
            <a:endParaRPr kumimoji="1" lang="ja-JP" altLang="en-US" sz="4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E1623633-B9A5-A945-8CE6-72200A05AD81}"/>
              </a:ext>
            </a:extLst>
          </p:cNvPr>
          <p:cNvSpPr/>
          <p:nvPr/>
        </p:nvSpPr>
        <p:spPr>
          <a:xfrm>
            <a:off x="2335183" y="4551191"/>
            <a:ext cx="1036806" cy="10321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>
                    <a:lumMod val="50000"/>
                  </a:schemeClr>
                </a:solidFill>
              </a:rPr>
              <a:t>z</a:t>
            </a:r>
            <a:endParaRPr kumimoji="1" lang="ja-JP" altLang="en-US" sz="4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加算記号 44">
            <a:extLst>
              <a:ext uri="{FF2B5EF4-FFF2-40B4-BE49-F238E27FC236}">
                <a16:creationId xmlns:a16="http://schemas.microsoft.com/office/drawing/2014/main" id="{1F53F774-1A57-C14E-9EC7-3BAB83386F13}"/>
              </a:ext>
            </a:extLst>
          </p:cNvPr>
          <p:cNvSpPr/>
          <p:nvPr/>
        </p:nvSpPr>
        <p:spPr>
          <a:xfrm>
            <a:off x="3500938" y="3302884"/>
            <a:ext cx="874633" cy="872719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加算記号 45">
            <a:extLst>
              <a:ext uri="{FF2B5EF4-FFF2-40B4-BE49-F238E27FC236}">
                <a16:creationId xmlns:a16="http://schemas.microsoft.com/office/drawing/2014/main" id="{4560A979-F0FF-A747-9D31-F59E62F40925}"/>
              </a:ext>
            </a:extLst>
          </p:cNvPr>
          <p:cNvSpPr/>
          <p:nvPr/>
        </p:nvSpPr>
        <p:spPr>
          <a:xfrm>
            <a:off x="3500938" y="4613138"/>
            <a:ext cx="874633" cy="872719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E42B2B5-EC76-CD4B-8C58-1BD096D3EBC7}"/>
              </a:ext>
            </a:extLst>
          </p:cNvPr>
          <p:cNvSpPr txBox="1"/>
          <p:nvPr/>
        </p:nvSpPr>
        <p:spPr>
          <a:xfrm>
            <a:off x="10117439" y="1639369"/>
            <a:ext cx="162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出力データ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985369B-4A79-0547-BE20-01D71F30CEC0}"/>
              </a:ext>
            </a:extLst>
          </p:cNvPr>
          <p:cNvSpPr txBox="1"/>
          <p:nvPr/>
        </p:nvSpPr>
        <p:spPr>
          <a:xfrm>
            <a:off x="3289750" y="1594324"/>
            <a:ext cx="351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入力データをズラしたもの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832094-CFE9-4B4A-9524-B6CAEA88FA00}"/>
              </a:ext>
            </a:extLst>
          </p:cNvPr>
          <p:cNvSpPr txBox="1"/>
          <p:nvPr/>
        </p:nvSpPr>
        <p:spPr>
          <a:xfrm>
            <a:off x="2706496" y="6356136"/>
            <a:ext cx="948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200" dirty="0"/>
              <a:t>(Nicholas Watters et al. Spatial Broadcast Decoder: A Simple Architecture for Learning Disentangled Representations in VAEs. </a:t>
            </a:r>
            <a:r>
              <a:rPr lang="en-US" altLang="ja-JP" sz="1200" dirty="0" err="1"/>
              <a:t>arXiv</a:t>
            </a:r>
            <a:r>
              <a:rPr lang="en-US" altLang="ja-JP" sz="1200" dirty="0"/>
              <a:t> preprint. 2019, p.2, arXiv:1901.07017v1)</a:t>
            </a:r>
            <a:endParaRPr lang="ja-JP" altLang="en-US" sz="120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D7372F1-73A3-F546-B35B-DFA64FE182C3}"/>
              </a:ext>
            </a:extLst>
          </p:cNvPr>
          <p:cNvCxnSpPr/>
          <p:nvPr/>
        </p:nvCxnSpPr>
        <p:spPr>
          <a:xfrm>
            <a:off x="7225937" y="1743867"/>
            <a:ext cx="0" cy="41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9166EBE-E2E2-6940-8097-B11A2D762B57}"/>
              </a:ext>
            </a:extLst>
          </p:cNvPr>
          <p:cNvCxnSpPr/>
          <p:nvPr/>
        </p:nvCxnSpPr>
        <p:spPr>
          <a:xfrm>
            <a:off x="8594272" y="1743867"/>
            <a:ext cx="0" cy="41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6C76D8A1-2D1A-B348-BB41-1FF58497718A}"/>
              </a:ext>
            </a:extLst>
          </p:cNvPr>
          <p:cNvSpPr/>
          <p:nvPr/>
        </p:nvSpPr>
        <p:spPr>
          <a:xfrm>
            <a:off x="1679547" y="2055989"/>
            <a:ext cx="413674" cy="35106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A4F092-C82E-F64B-98D6-3AA0CC70D848}"/>
              </a:ext>
            </a:extLst>
          </p:cNvPr>
          <p:cNvSpPr txBox="1"/>
          <p:nvPr/>
        </p:nvSpPr>
        <p:spPr>
          <a:xfrm>
            <a:off x="386885" y="2077894"/>
            <a:ext cx="1292662" cy="3603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/>
              <a:t>潜在量を複製し入力に連結することで、入力の次元を大きくする。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A2E329-CDEE-2C42-AAB9-42D363F9A20E}"/>
              </a:ext>
            </a:extLst>
          </p:cNvPr>
          <p:cNvSpPr txBox="1"/>
          <p:nvPr/>
        </p:nvSpPr>
        <p:spPr>
          <a:xfrm>
            <a:off x="6333379" y="1264075"/>
            <a:ext cx="3784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先行研究ではここに</a:t>
            </a:r>
            <a:r>
              <a:rPr kumimoji="1" lang="en-US" altLang="ja-JP" sz="2000" dirty="0"/>
              <a:t>z</a:t>
            </a:r>
            <a:r>
              <a:rPr kumimoji="1" lang="ja-JP" altLang="en-US" sz="2000"/>
              <a:t>を入れる。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728E64C-2B3B-9B42-B71F-A999F5E305BB}"/>
                  </a:ext>
                </a:extLst>
              </p:cNvPr>
              <p:cNvSpPr txBox="1"/>
              <p:nvPr/>
            </p:nvSpPr>
            <p:spPr>
              <a:xfrm>
                <a:off x="4421452" y="2212788"/>
                <a:ext cx="12829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728E64C-2B3B-9B42-B71F-A999F5E30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52" y="2212788"/>
                <a:ext cx="1282990" cy="646331"/>
              </a:xfrm>
              <a:prstGeom prst="rect">
                <a:avLst/>
              </a:prstGeom>
              <a:blipFill>
                <a:blip r:embed="rId2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E294C2F-788F-2A48-A51F-151527497FA9}"/>
                  </a:ext>
                </a:extLst>
              </p:cNvPr>
              <p:cNvSpPr txBox="1"/>
              <p:nvPr/>
            </p:nvSpPr>
            <p:spPr>
              <a:xfrm>
                <a:off x="4421452" y="3366805"/>
                <a:ext cx="12829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E294C2F-788F-2A48-A51F-151527497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52" y="3366805"/>
                <a:ext cx="1282990" cy="646331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F1BF3C1-CA90-CB4B-8643-E9CC1007F17D}"/>
                  </a:ext>
                </a:extLst>
              </p:cNvPr>
              <p:cNvSpPr txBox="1"/>
              <p:nvPr/>
            </p:nvSpPr>
            <p:spPr>
              <a:xfrm>
                <a:off x="4421452" y="4629650"/>
                <a:ext cx="12829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F1BF3C1-CA90-CB4B-8643-E9CC1007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52" y="4629650"/>
                <a:ext cx="1282990" cy="646331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C1D35D3D-5469-F548-95B6-A8DEF0E72FAD}"/>
                  </a:ext>
                </a:extLst>
              </p:cNvPr>
              <p:cNvSpPr txBox="1"/>
              <p:nvPr/>
            </p:nvSpPr>
            <p:spPr>
              <a:xfrm>
                <a:off x="10286670" y="2267970"/>
                <a:ext cx="12829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C1D35D3D-5469-F548-95B6-A8DEF0E7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670" y="2267970"/>
                <a:ext cx="1282990" cy="646331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1332EB7-070C-8B41-8A10-32487BFBD5FB}"/>
                  </a:ext>
                </a:extLst>
              </p:cNvPr>
              <p:cNvSpPr txBox="1"/>
              <p:nvPr/>
            </p:nvSpPr>
            <p:spPr>
              <a:xfrm>
                <a:off x="10286670" y="3366805"/>
                <a:ext cx="12829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1332EB7-070C-8B41-8A10-32487BFBD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670" y="3366805"/>
                <a:ext cx="1282990" cy="646331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EB3BECC-9B0F-814E-BC8A-6A61A5C02FF5}"/>
                  </a:ext>
                </a:extLst>
              </p:cNvPr>
              <p:cNvSpPr txBox="1"/>
              <p:nvPr/>
            </p:nvSpPr>
            <p:spPr>
              <a:xfrm>
                <a:off x="10286670" y="4738236"/>
                <a:ext cx="12829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EB3BECC-9B0F-814E-BC8A-6A61A5C0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670" y="4738236"/>
                <a:ext cx="1282990" cy="646331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202837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{44E55154-A32A-3B4D-B6C0-ADE463E3E5AF}tf10001079</Template>
  <TotalTime>711</TotalTime>
  <Words>1004</Words>
  <Application>Microsoft Macintosh PowerPoint</Application>
  <PresentationFormat>ワイド画面</PresentationFormat>
  <Paragraphs>174</Paragraphs>
  <Slides>17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Arial</vt:lpstr>
      <vt:lpstr>Cambria Math</vt:lpstr>
      <vt:lpstr>Century Gothic</vt:lpstr>
      <vt:lpstr>飛行機雲</vt:lpstr>
      <vt:lpstr>PowerPoint プレゼンテーション</vt:lpstr>
      <vt:lpstr>人工ニューラルネットワークの 自然言語処理への利用</vt:lpstr>
      <vt:lpstr>年代データから文章を生成する 人工ニューラルネットワーク</vt:lpstr>
      <vt:lpstr>文章を生成するネットワークの訓練</vt:lpstr>
      <vt:lpstr>文字列を 人工ニューラルネットワークに与えるための 単語のベクトル化</vt:lpstr>
      <vt:lpstr>時系列データを 人工ニューラルネットワークに与えるために</vt:lpstr>
      <vt:lpstr>ニューラルネットワークを実装する上で 解決すべき残りの課題</vt:lpstr>
      <vt:lpstr>トピック情報と年代の連結</vt:lpstr>
      <vt:lpstr>Decoderの実装</vt:lpstr>
      <vt:lpstr>作成した人工ニューラルネットワークの動作確認</vt:lpstr>
      <vt:lpstr>まとめと今後の課題</vt:lpstr>
      <vt:lpstr>Thank you for listening!!</vt:lpstr>
      <vt:lpstr>手法(生成)</vt:lpstr>
      <vt:lpstr>手法(生成)</vt:lpstr>
      <vt:lpstr>手法(生成)</vt:lpstr>
      <vt:lpstr>おまけ</vt:lpstr>
      <vt:lpstr>おまけ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270</cp:revision>
  <dcterms:created xsi:type="dcterms:W3CDTF">2019-02-23T05:45:30Z</dcterms:created>
  <dcterms:modified xsi:type="dcterms:W3CDTF">2019-02-26T17:59:15Z</dcterms:modified>
</cp:coreProperties>
</file>