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32" r:id="rId1"/>
  </p:sldMasterIdLst>
  <p:notesMasterIdLst>
    <p:notesMasterId r:id="rId28"/>
  </p:notesMasterIdLst>
  <p:sldIdLst>
    <p:sldId id="393" r:id="rId2"/>
    <p:sldId id="394" r:id="rId3"/>
    <p:sldId id="404" r:id="rId4"/>
    <p:sldId id="402" r:id="rId5"/>
    <p:sldId id="409" r:id="rId6"/>
    <p:sldId id="406" r:id="rId7"/>
    <p:sldId id="407" r:id="rId8"/>
    <p:sldId id="442" r:id="rId9"/>
    <p:sldId id="441" r:id="rId10"/>
    <p:sldId id="410" r:id="rId11"/>
    <p:sldId id="415" r:id="rId12"/>
    <p:sldId id="416" r:id="rId13"/>
    <p:sldId id="417" r:id="rId14"/>
    <p:sldId id="408" r:id="rId15"/>
    <p:sldId id="418" r:id="rId16"/>
    <p:sldId id="439" r:id="rId17"/>
    <p:sldId id="414" r:id="rId18"/>
    <p:sldId id="420" r:id="rId19"/>
    <p:sldId id="423" r:id="rId20"/>
    <p:sldId id="422" r:id="rId21"/>
    <p:sldId id="432" r:id="rId22"/>
    <p:sldId id="431" r:id="rId23"/>
    <p:sldId id="433" r:id="rId24"/>
    <p:sldId id="434" r:id="rId25"/>
    <p:sldId id="438" r:id="rId26"/>
    <p:sldId id="29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3333FF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2657" autoAdjust="0"/>
  </p:normalViewPr>
  <p:slideViewPr>
    <p:cSldViewPr>
      <p:cViewPr varScale="1">
        <p:scale>
          <a:sx n="145" d="100"/>
          <a:sy n="145" d="100"/>
        </p:scale>
        <p:origin x="58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B4B66-11C8-447D-9F00-CBE34270CE3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CFF3E-D6FE-40BD-8EF5-18D4FF7F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1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1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0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8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5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3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CFF3E-D6FE-40BD-8EF5-18D4FF7F0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80F7-9DE2-443D-9F94-BA23AB5A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6D5CA7-883C-451A-98FE-7BC164568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604F3-FD46-47D4-B400-E6B8307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6AD1C-13CA-4A9E-91DF-FC19F37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E3FCA-1326-4588-A40A-51FCE6A1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7710F-023D-4791-ACCA-847315E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03082-768D-4967-BDAD-895D6A48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26E6-9CCC-48FC-A2DC-6A1FC6E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398C8-6744-4130-834A-50A8F05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ACEAE-76D5-474D-A7F1-B92A8BD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CDED46-4776-4458-B9E1-0841DD69D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DB789-BB49-44EB-933E-9B7CF75F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9AB2-82BD-4A03-9A7C-F13131A5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CFA17-A546-4701-9780-FE1FCE6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5698E-8BA9-4753-8970-D9DB08CC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A206-B3D7-4299-9ECB-4EA912F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57F70-C1B8-4CB8-9773-B463BAA7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6D567-41CC-46F4-A21C-19EEBDC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A5990-1785-409F-9928-3AB8F74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4C524-F450-4C83-8B3D-88EF696E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8283-271E-46F0-96A4-8AFA2FD9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3951B-2A1C-4F5A-83F2-53848F7D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EB875-B906-4560-954D-7B112756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AC374-69D2-43E8-A5DC-F706B46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7EFEE-F53C-48D3-A0AB-E975654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7A0C-B5F2-41DC-8418-906A2B52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76AF8-CBA2-422A-97BF-8CEFA195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BE334-D009-4707-8BB0-A9E36356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24189-F52D-446A-A26A-EB86C15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02BF4-1558-47EF-8493-AC4A039F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0D172-9C6C-45FE-AD93-4CB62F0E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0A99-D317-4065-B86B-63C53455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67B1B-4171-48EB-9776-F7C245CC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B1466-5DCC-4B96-B292-14D495C7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3DEA3-7B32-4E8F-8E82-B1FBD37E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BD4542-AF06-4CC0-8C52-CE74FF62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BD9AF-10BB-4BF6-85BB-ACA0947E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80C6C-4A3A-4A4A-B5F4-E744A0A4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3F5DB4-D95D-45EA-9B29-DFE4587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5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B79F7-8BF6-48D1-BA62-FE8887A6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AD066-E782-4A7F-A7B1-88E73667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803BF-B9A8-408D-AFB4-44B843CD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1B094-A5C4-4CA4-8EC2-F5136EF4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2F072A-74DE-45B6-809F-63DF7E46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62E8-96D9-4C21-978B-AAAD477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9BA99-D322-4D6C-A944-7DC9556A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349BB-07D2-40F8-B13A-D0A5C87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EA41-2C8F-4EEA-9859-9A9FDA8E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F8EA2-E069-4B87-BABC-7FF9544B8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BB135-DEB6-44A9-94B4-56B9D33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CEE7E-7923-4498-90BF-6A60C6E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92B1D-2A9E-48B5-9046-4441B0A0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A078-2C38-4CD5-911E-DBE47463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D4738-642F-455E-86B3-620480C84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B26C7-2326-4E53-BC1C-3A4D3FB7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C767E-BCB6-46FC-8593-CAA8137B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DE42A-2971-4646-9404-8E168AC8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CB720-0F26-4A8A-B1DB-EE05AD20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6CB12-8ABB-4F47-9EDC-060105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9BC14-6095-4C6A-9A87-9F1D433F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B8ED4-1915-4AB6-A05B-0F82CEE5B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8FFBB-CFFD-4A53-98AB-446C7467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36B30-01B4-47BB-8C85-50E959AD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68455"/>
              </p:ext>
            </p:extLst>
          </p:nvPr>
        </p:nvGraphicFramePr>
        <p:xfrm>
          <a:off x="755576" y="1563638"/>
          <a:ext cx="7560840" cy="151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4121252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Modeling</a:t>
                      </a:r>
                      <a:r>
                        <a:rPr lang="en-US" altLang="zh-CN" sz="2800" dirty="0">
                          <a:effectLst/>
                        </a:rPr>
                        <a:t>, </a:t>
                      </a:r>
                      <a:r>
                        <a:rPr lang="en-US" sz="2800" dirty="0">
                          <a:effectLst/>
                        </a:rPr>
                        <a:t>Control,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altLang="zh-CN" sz="2800" dirty="0">
                          <a:effectLst/>
                        </a:rPr>
                        <a:t>and scheduling</a:t>
                      </a:r>
                      <a:r>
                        <a:rPr lang="en-US" sz="2800" dirty="0">
                          <a:effectLst/>
                        </a:rPr>
                        <a:t> of Single-arm Cluster Tools for Concurrently Processing Multiple Wafer Types via Petri Nets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118745" marR="118745" marT="118745" marB="118745"/>
                </a:tc>
                <a:extLst>
                  <a:ext uri="{0D108BD9-81ED-4DB2-BD59-A6C34878D82A}">
                    <a16:rowId xmlns:a16="http://schemas.microsoft.com/office/drawing/2014/main" val="307413408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43050" y="2151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4BC88-37EF-460F-8840-C9524F2A6BC1}"/>
              </a:ext>
            </a:extLst>
          </p:cNvPr>
          <p:cNvSpPr txBox="1"/>
          <p:nvPr/>
        </p:nvSpPr>
        <p:spPr>
          <a:xfrm>
            <a:off x="354414" y="4587974"/>
            <a:ext cx="8784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Y. J. Lu, Y. Qiao, C. R. Pan, Y. F. Chen, N. Q. Wu, Z. W. Li, and B. Liu, “Modeling and Control for Deadlock-free Operation of Single-arm Cluster Tools with Concurrently Processing Multiple Wafer Types via Petri Net,” </a:t>
            </a:r>
            <a:r>
              <a:rPr lang="en-US" altLang="zh-CN" sz="12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IEEE Access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vol. 9, pp. 70868-70883, 2021.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68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678608"/>
                  </p:ext>
                </p:extLst>
              </p:nvPr>
            </p:nvGraphicFramePr>
            <p:xfrm>
              <a:off x="431470" y="1140883"/>
              <a:ext cx="8461010" cy="389084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98337">
                      <a:extLst>
                        <a:ext uri="{9D8B030D-6E8A-4147-A177-3AD203B41FA5}">
                          <a16:colId xmlns:a16="http://schemas.microsoft.com/office/drawing/2014/main" val="615396621"/>
                        </a:ext>
                      </a:extLst>
                    </a:gridCol>
                    <a:gridCol w="6362673">
                      <a:extLst>
                        <a:ext uri="{9D8B030D-6E8A-4147-A177-3AD203B41FA5}">
                          <a16:colId xmlns:a16="http://schemas.microsoft.com/office/drawing/2014/main" val="782674046"/>
                        </a:ext>
                      </a:extLst>
                    </a:gridCol>
                  </a:tblGrid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Places and transitions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Meanings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1647398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single-arm robot.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4082328"/>
                      </a:ext>
                    </a:extLst>
                  </a:tr>
                  <a:tr h="2896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PM serving for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4044492"/>
                      </a:ext>
                    </a:extLst>
                  </a:tr>
                  <a:tr h="2461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3,0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hold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wafers,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06339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4,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wafer processing at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4275426"/>
                      </a:ext>
                    </a:extLst>
                  </a:tr>
                  <a:tr h="47075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delivers a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 from Steps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&lt;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58615202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6,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waits at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unloading a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0745908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arrives at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is ready to load a completed wafer into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25417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holding completed wafers.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16157568"/>
                      </a:ext>
                    </a:extLst>
                  </a:tr>
                  <a:tr h="22953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stays at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is ready to unload a raw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3417490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moves to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its arm being empty,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736800"/>
                      </a:ext>
                    </a:extLst>
                  </a:tr>
                  <a:tr h="26157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 is used to connect places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6379756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4,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unloads a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 from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7338215"/>
                      </a:ext>
                    </a:extLst>
                  </a:tr>
                  <a:tr h="26035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6,</m:t>
                                  </m:r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loads a Type-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wafer into Step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9225194"/>
                      </a:ext>
                    </a:extLst>
                  </a:tr>
                  <a:tr h="22953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4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Ť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loads a completed wafer into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i="1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6769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678608"/>
                  </p:ext>
                </p:extLst>
              </p:nvPr>
            </p:nvGraphicFramePr>
            <p:xfrm>
              <a:off x="431470" y="1140883"/>
              <a:ext cx="8461010" cy="38791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98337">
                      <a:extLst>
                        <a:ext uri="{9D8B030D-6E8A-4147-A177-3AD203B41FA5}">
                          <a16:colId xmlns:a16="http://schemas.microsoft.com/office/drawing/2014/main" val="615396621"/>
                        </a:ext>
                      </a:extLst>
                    </a:gridCol>
                    <a:gridCol w="6362673">
                      <a:extLst>
                        <a:ext uri="{9D8B030D-6E8A-4147-A177-3AD203B41FA5}">
                          <a16:colId xmlns:a16="http://schemas.microsoft.com/office/drawing/2014/main" val="782674046"/>
                        </a:ext>
                      </a:extLst>
                    </a:gridCol>
                  </a:tblGrid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Places and transitions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Meanings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1647398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single-arm robot.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4082328"/>
                      </a:ext>
                    </a:extLst>
                  </a:tr>
                  <a:tr h="2896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70213" r="-304360" b="-1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70213" r="-191" b="-114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44492"/>
                      </a:ext>
                    </a:extLst>
                  </a:tr>
                  <a:tr h="246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309756" r="-304360" b="-1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309756" r="-191" b="-12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6339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400000" r="-304360" b="-10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400000" r="-191" b="-10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275426"/>
                      </a:ext>
                    </a:extLst>
                  </a:tr>
                  <a:tr h="4707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272727" r="-304360" b="-4883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272727" r="-191" b="-4883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615202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667442" r="-304360" b="-7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667442" r="-191" b="-7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45908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Robot arrives at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is ready to load a completed wafer into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25417"/>
                      </a:ext>
                    </a:extLst>
                  </a:tr>
                  <a:tr h="2157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4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Ṕ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Loadlocks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holding completed wafers.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16157568"/>
                      </a:ext>
                    </a:extLst>
                  </a:tr>
                  <a:tr h="2295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052632" r="-304360" b="-5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052632" r="-191" b="-59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417490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042857" r="-304360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042857" r="-191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36800"/>
                      </a:ext>
                    </a:extLst>
                  </a:tr>
                  <a:tr h="2615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116279" r="-304360" b="-3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116279" r="-191" b="-3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79756"/>
                      </a:ext>
                    </a:extLst>
                  </a:tr>
                  <a:tr h="257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216279" r="-304360" b="-2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216279" r="-191" b="-2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338215"/>
                      </a:ext>
                    </a:extLst>
                  </a:tr>
                  <a:tr h="2603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347619" r="-30436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347619" r="-191" b="-13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225194"/>
                      </a:ext>
                    </a:extLst>
                  </a:tr>
                  <a:tr h="2295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1" t="-1600000" r="-304360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014" t="-1600000" r="-191" b="-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7694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1907704" y="77155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 The meanings of places and transitions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6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52861-808E-4A6F-A73A-C7D69CD05A7D}"/>
                  </a:ext>
                </a:extLst>
              </p:cNvPr>
              <p:cNvSpPr txBox="1"/>
              <p:nvPr/>
            </p:nvSpPr>
            <p:spPr>
              <a:xfrm>
                <a:off x="261670" y="843558"/>
                <a:ext cx="8630810" cy="13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2.2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 SACT with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wafer types in a lot to be processed, the wafer flow pattern of Type-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wafers is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WFP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  <m: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Ñ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represent a system for mixed processing of multiple wafer types in an SACT, where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52861-808E-4A6F-A73A-C7D69CD0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0" y="843558"/>
                <a:ext cx="8630810" cy="1367106"/>
              </a:xfrm>
              <a:prstGeom prst="rect">
                <a:avLst/>
              </a:prstGeom>
              <a:blipFill>
                <a:blip r:embed="rId3"/>
                <a:stretch>
                  <a:fillRect l="-636" t="-2667" r="-565" b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22AE18-7869-4FB1-A780-ABC817A3B466}"/>
                  </a:ext>
                </a:extLst>
              </p:cNvPr>
              <p:cNvSpPr txBox="1"/>
              <p:nvPr/>
            </p:nvSpPr>
            <p:spPr>
              <a:xfrm>
                <a:off x="261669" y="2443192"/>
                <a:ext cx="8730233" cy="100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b="1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Ť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|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CN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22AE18-7869-4FB1-A780-ABC817A3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2443192"/>
                <a:ext cx="8730233" cy="1004249"/>
              </a:xfrm>
              <a:prstGeom prst="rect">
                <a:avLst/>
              </a:prstGeom>
              <a:blipFill>
                <a:blip r:embed="rId4"/>
                <a:stretch>
                  <a:fillRect l="-628" r="-1257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58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CBC7CD-5A3C-4FC9-96F9-11C70B2A1D43}"/>
                  </a:ext>
                </a:extLst>
              </p:cNvPr>
              <p:cNvSpPr txBox="1"/>
              <p:nvPr/>
            </p:nvSpPr>
            <p:spPr>
              <a:xfrm>
                <a:off x="261669" y="621513"/>
                <a:ext cx="8630811" cy="461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 </a:t>
                </a:r>
              </a:p>
              <a:p>
                <a:pPr marL="360000" indent="-28800"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3.1)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5,01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360000" indent="-28800"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3.2)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5,01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 indent="-28800"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3.3)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  <a:p>
                <a:pPr marL="360000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3.4)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3.5)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CBC7CD-5A3C-4FC9-96F9-11C70B2A1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621513"/>
                <a:ext cx="8630811" cy="4614533"/>
              </a:xfrm>
              <a:prstGeom prst="rect">
                <a:avLst/>
              </a:prstGeom>
              <a:blipFill>
                <a:blip r:embed="rId3"/>
                <a:stretch>
                  <a:fillRect l="-636" r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CBC7CD-5A3C-4FC9-96F9-11C70B2A1D43}"/>
                  </a:ext>
                </a:extLst>
              </p:cNvPr>
              <p:cNvSpPr txBox="1"/>
              <p:nvPr/>
            </p:nvSpPr>
            <p:spPr>
              <a:xfrm>
                <a:off x="261669" y="771550"/>
                <a:ext cx="8630811" cy="289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0, 1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-540000"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number of wafers in a lot;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\{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 </a:t>
                </a:r>
              </a:p>
              <a:p>
                <a:pPr lvl="0" indent="-540000" algn="just">
                  <a:lnSpc>
                    <a:spcPct val="13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CBC7CD-5A3C-4FC9-96F9-11C70B2A1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771550"/>
                <a:ext cx="8630811" cy="2895601"/>
              </a:xfrm>
              <a:prstGeom prst="rect">
                <a:avLst/>
              </a:prstGeom>
              <a:blipFill>
                <a:blip r:embed="rId3"/>
                <a:stretch>
                  <a:fillRect l="-636" r="-565" b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9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0782FDB-5998-4015-84BB-A0D1450FF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6680"/>
              </p:ext>
            </p:extLst>
          </p:nvPr>
        </p:nvGraphicFramePr>
        <p:xfrm>
          <a:off x="2681274" y="685571"/>
          <a:ext cx="5972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774599" imgH="13494070" progId="Visio.Drawing.11">
                  <p:embed/>
                </p:oleObj>
              </mc:Choice>
              <mc:Fallback>
                <p:oleObj name="Visio" r:id="rId3" imgW="19774599" imgH="13494070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0782FDB-5998-4015-84BB-A0D1450FF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74" y="685571"/>
                        <a:ext cx="5972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9749CB2-A56B-400C-87F5-9ECE5616749F}"/>
              </a:ext>
            </a:extLst>
          </p:cNvPr>
          <p:cNvSpPr txBox="1"/>
          <p:nvPr/>
        </p:nvSpPr>
        <p:spPr>
          <a:xfrm>
            <a:off x="557604" y="1173512"/>
            <a:ext cx="218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1506" y="2919846"/>
            <a:ext cx="76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 rot="13398428">
            <a:off x="5268633" y="2633200"/>
            <a:ext cx="154191" cy="438048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66810" y="634557"/>
            <a:ext cx="214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raw wafers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下箭头 16"/>
          <p:cNvSpPr/>
          <p:nvPr/>
        </p:nvSpPr>
        <p:spPr>
          <a:xfrm rot="16200000" flipV="1">
            <a:off x="4290179" y="650023"/>
            <a:ext cx="153397" cy="432049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21428736">
            <a:off x="5480670" y="1598954"/>
            <a:ext cx="142781" cy="374979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34157" y="1222058"/>
            <a:ext cx="6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45158" y="1737753"/>
            <a:ext cx="1450776" cy="836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5400000">
            <a:off x="2676036" y="1950479"/>
            <a:ext cx="144016" cy="467587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04501" y="1977909"/>
            <a:ext cx="87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062830" y="2957249"/>
            <a:ext cx="1450776" cy="836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5400000">
            <a:off x="2677332" y="3202633"/>
            <a:ext cx="144016" cy="467587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04501" y="3251760"/>
            <a:ext cx="87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3398428">
            <a:off x="5834846" y="4437196"/>
            <a:ext cx="154191" cy="438048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9536" y="4079934"/>
            <a:ext cx="286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completed wafers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2" grpId="1" animBg="1"/>
      <p:bldP spid="13" grpId="0"/>
      <p:bldP spid="13" grpId="1"/>
      <p:bldP spid="17" grpId="0" animBg="1"/>
      <p:bldP spid="17" grpId="1" animBg="1"/>
      <p:bldP spid="15" grpId="0" animBg="1"/>
      <p:bldP spid="15" grpId="1" animBg="1"/>
      <p:bldP spid="19" grpId="0"/>
      <p:bldP spid="19" grpId="1"/>
      <p:bldP spid="18" grpId="0" animBg="1"/>
      <p:bldP spid="18" grpId="1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49CB2-A56B-400C-87F5-9ECE5616749F}"/>
              </a:ext>
            </a:extLst>
          </p:cNvPr>
          <p:cNvSpPr txBox="1"/>
          <p:nvPr/>
        </p:nvSpPr>
        <p:spPr>
          <a:xfrm>
            <a:off x="141483" y="789349"/>
            <a:ext cx="218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E09A2033-A6F5-4FA1-BF17-30D0A6FD0593}"/>
              </a:ext>
            </a:extLst>
          </p:cNvPr>
          <p:cNvSpPr/>
          <p:nvPr/>
        </p:nvSpPr>
        <p:spPr>
          <a:xfrm flipV="1">
            <a:off x="4802351" y="2433800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4A54EE9-CD2D-4D8D-9E5E-EF2A8A92D481}"/>
              </a:ext>
            </a:extLst>
          </p:cNvPr>
          <p:cNvSpPr/>
          <p:nvPr/>
        </p:nvSpPr>
        <p:spPr>
          <a:xfrm flipV="1">
            <a:off x="2915816" y="887646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FABE03B-E25A-44E6-8F37-F78C64A81A81}"/>
              </a:ext>
            </a:extLst>
          </p:cNvPr>
          <p:cNvSpPr/>
          <p:nvPr/>
        </p:nvSpPr>
        <p:spPr>
          <a:xfrm flipV="1">
            <a:off x="2987824" y="887646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2ACEFF33-0C7C-4FAB-9A86-16420A7D045F}"/>
              </a:ext>
            </a:extLst>
          </p:cNvPr>
          <p:cNvSpPr/>
          <p:nvPr/>
        </p:nvSpPr>
        <p:spPr>
          <a:xfrm flipV="1">
            <a:off x="2955329" y="941855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F338C56-FAD8-49B1-B22B-5C3A6FC4B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56495"/>
              </p:ext>
            </p:extLst>
          </p:nvPr>
        </p:nvGraphicFramePr>
        <p:xfrm>
          <a:off x="5724128" y="699172"/>
          <a:ext cx="3076520" cy="37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467942" imgH="11424905" progId="Visio.Drawing.11">
                  <p:embed/>
                </p:oleObj>
              </mc:Choice>
              <mc:Fallback>
                <p:oleObj name="Visio" r:id="rId3" imgW="9467942" imgH="11424905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22D1E7D-69E2-4196-ACB2-9E2267482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699172"/>
                        <a:ext cx="3076520" cy="3705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E09A2033-A6F5-4FA1-BF17-30D0A6FD0593}"/>
              </a:ext>
            </a:extLst>
          </p:cNvPr>
          <p:cNvSpPr/>
          <p:nvPr/>
        </p:nvSpPr>
        <p:spPr>
          <a:xfrm flipV="1">
            <a:off x="4814313" y="2165991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4FABE03B-E25A-44E6-8F37-F78C64A81A81}"/>
              </a:ext>
            </a:extLst>
          </p:cNvPr>
          <p:cNvSpPr/>
          <p:nvPr/>
        </p:nvSpPr>
        <p:spPr>
          <a:xfrm flipV="1">
            <a:off x="2976188" y="1563638"/>
            <a:ext cx="45719" cy="45719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36578" y="1135751"/>
            <a:ext cx="36004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11314" y="1613239"/>
            <a:ext cx="36004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181864">
            <a:off x="4296120" y="836309"/>
            <a:ext cx="142781" cy="333317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00005" y="587339"/>
            <a:ext cx="106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81"/>
          <p:cNvSpPr>
            <a:spLocks noChangeArrowheads="1"/>
          </p:cNvSpPr>
          <p:nvPr/>
        </p:nvSpPr>
        <p:spPr bwMode="auto">
          <a:xfrm>
            <a:off x="1331640" y="9174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4"/>
          <p:cNvSpPr>
            <a:spLocks noChangeArrowheads="1"/>
          </p:cNvSpPr>
          <p:nvPr/>
        </p:nvSpPr>
        <p:spPr bwMode="auto">
          <a:xfrm>
            <a:off x="2195736" y="782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60" y="782070"/>
            <a:ext cx="5457143" cy="4123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9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802 L -0.00105 -0.00741 C -0.00261 -0.01173 -0.00417 -0.01543 -0.00521 -0.01944 C -0.00591 -0.0213 -0.00556 -0.02377 -0.00608 -0.02562 C -0.00782 -0.03704 -0.00591 -0.01698 -0.00851 -0.03951 C -0.00886 -0.04414 -0.00938 -0.04846 -0.0099 -0.05339 C -0.01007 -0.05463 -0.01059 -0.05556 -0.01077 -0.0571 C -0.01303 -0.07006 -0.01112 -0.06327 -0.01407 -0.07222 C -0.01424 -0.07469 -0.01441 -0.07716 -0.01476 -0.07963 C -0.01684 -0.09259 -0.01563 -0.08086 -0.01702 -0.08951 C -0.01754 -0.09198 -0.01754 -0.09414 -0.01789 -0.09599 C -0.01875 -0.09969 -0.02118 -0.10617 -0.02118 -0.10586 C -0.02118 -0.10679 -0.02223 -0.11389 -0.02275 -0.11481 C -0.02344 -0.11636 -0.02431 -0.11728 -0.025 -0.11852 C -0.02605 -0.12284 -0.02587 -0.12315 -0.02743 -0.12747 C -0.02796 -0.1287 -0.02865 -0.12994 -0.02917 -0.13117 C -0.03247 -0.14198 -0.029 -0.13302 -0.03212 -0.14259 C -0.03316 -0.14537 -0.03507 -0.14877 -0.03629 -0.15123 C -0.03664 -0.15247 -0.03716 -0.1537 -0.03768 -0.15525 C -0.03855 -0.15648 -0.03959 -0.15741 -0.04011 -0.15895 C -0.0408 -0.15988 -0.04115 -0.16142 -0.04184 -0.16265 C -0.04323 -0.16512 -0.04497 -0.16759 -0.04671 -0.17037 L -0.05139 -0.17778 C -0.05174 -0.17901 -0.05226 -0.18025 -0.05278 -0.18148 C -0.05365 -0.18241 -0.05452 -0.18302 -0.05521 -0.18395 C -0.05608 -0.18518 -0.05678 -0.18673 -0.05782 -0.18765 C -0.05834 -0.18858 -0.05938 -0.1892 -0.06007 -0.19043 C -0.06216 -0.1929 -0.06424 -0.19537 -0.06632 -0.19784 C -0.06789 -0.19938 -0.06945 -0.20216 -0.07118 -0.20278 L -0.07431 -0.20432 C -0.07553 -0.20494 -0.07657 -0.20586 -0.07761 -0.20648 C -0.08056 -0.20833 -0.08577 -0.21049 -0.08855 -0.21173 C -0.09028 -0.21204 -0.09132 -0.21235 -0.09271 -0.21296 C -0.09375 -0.21327 -0.0948 -0.21358 -0.09566 -0.2142 C -0.09653 -0.21451 -0.0974 -0.21512 -0.09827 -0.21543 C -0.11268 -0.22006 -0.09757 -0.2142 -0.10695 -0.21759 L -0.15938 -0.21543 C -0.16146 -0.21512 -0.16285 -0.21296 -0.16424 -0.21018 C -0.16476 -0.20926 -0.16528 -0.20772 -0.1658 -0.20648 C -0.17049 -0.19784 -0.16702 -0.20463 -0.17136 -0.19907 C -0.17743 -0.19105 -0.17014 -0.19907 -0.17605 -0.1929 C -0.17917 -0.1858 -0.17622 -0.19136 -0.18247 -0.18395 C -0.18316 -0.18333 -0.18681 -0.1787 -0.18785 -0.17778 C -0.18872 -0.17716 -0.18959 -0.17685 -0.19028 -0.17654 C -0.19115 -0.175 -0.19184 -0.17346 -0.19289 -0.17253 C -0.19341 -0.17191 -0.19497 -0.1713 -0.19497 -0.17099 " pathEditMode="relative" rAng="0" ptsTypes="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0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2099E-6 L -4.44444E-6 0.0003 C 0.00157 0.00185 0.00296 0.00401 0.00469 0.00586 C 0.00521 0.00648 0.00608 0.00648 0.0066 0.00709 C 0.00747 0.00802 0.00799 0.00956 0.00869 0.01049 C 0.00973 0.01203 0.01112 0.01296 0.01216 0.01419 C 0.01615 0.01975 0.01216 0.01666 0.01615 0.01913 C 0.01667 0.02037 0.01702 0.0216 0.01754 0.02253 C 0.01806 0.02376 0.01893 0.02407 0.01962 0.025 C 0.02032 0.02623 0.02084 0.02746 0.02153 0.0287 C 0.02223 0.02963 0.02292 0.03024 0.02362 0.03117 C 0.02431 0.03209 0.02483 0.03364 0.0257 0.03456 C 0.02691 0.03642 0.02969 0.0395 0.02969 0.03981 C 0.03125 0.04382 0.0323 0.04691 0.03507 0.0503 L 0.03924 0.05493 C 0.03941 0.05617 0.03994 0.0574 0.03976 0.05864 C 0.03941 0.06234 0.03803 0.06234 0.03646 0.06327 C 0.03594 0.0645 0.03577 0.06605 0.03507 0.06697 C 0.03386 0.06882 0.03108 0.07191 0.03108 0.07222 C 0.02761 0.08086 0.03195 0.06975 0.02761 0.07901 C 0.02709 0.08024 0.02691 0.08179 0.02622 0.08271 C 0.025 0.08456 0.02223 0.08734 0.02223 0.08765 C 0.01928 0.09537 0.02275 0.08765 0.01893 0.09228 C 0.01806 0.09321 0.01771 0.09475 0.01684 0.09567 C 0.01077 0.10308 0.0191 0.09012 0.01285 0.09938 C 0.01198 0.10061 0.01146 0.10185 0.01077 0.10308 C 0.00903 0.10555 0.00869 0.10555 0.0066 0.10648 C 0.00643 0.10771 0.00643 0.10925 0.00608 0.11018 C 0.00487 0.11234 0.00313 0.11296 0.00191 0.11512 L 0.00122 0.11635 " pathEditMode="relative" rAng="0" ptsTypes="AAAAAAAAAAAAAAAAAAAAAAAAAAAA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97 -0.17099 L -0.19497 -0.17068 C -0.19393 -0.16944 -0.19254 -0.16636 -0.19063 -0.1642 C -0.18941 -0.16204 -0.18629 -0.15926 -0.18629 -0.15895 C -0.18299 -0.15185 -0.18629 -0.15741 -0.18247 -0.15401 C -0.18056 -0.15216 -0.17934 -0.15062 -0.17761 -0.14846 C -0.17674 -0.14784 -0.17622 -0.1466 -0.17535 -0.1463 C -0.17379 -0.14537 -0.17205 -0.14506 -0.17049 -0.14352 C -0.1698 -0.14259 -0.16945 -0.14167 -0.16841 -0.14105 C -0.16684 -0.13981 -0.16355 -0.13827 -0.16355 -0.13796 C -0.16302 -0.13765 -0.16233 -0.13642 -0.16129 -0.13549 C -0.16129 -0.13518 -0.15556 -0.13272 -0.15434 -0.1321 C -0.15434 -0.13179 -0.14966 -0.12932 -0.14966 -0.12901 C -0.14896 -0.12839 -0.14844 -0.12747 -0.1474 -0.12654 C -0.14584 -0.12562 -0.14271 -0.12407 -0.14271 -0.12376 C -0.14184 -0.12346 -0.14115 -0.12222 -0.14046 -0.1216 C -0.13976 -0.12099 -0.13872 -0.12099 -0.13802 -0.12037 C -0.13004 -0.11265 -0.13646 -0.11667 -0.13143 -0.11358 C -0.12552 -0.10741 -0.13247 -0.11512 -0.1257 -0.10864 C -0.12153 -0.10432 -0.125 -0.1071 -0.12101 -0.10463 C -0.11546 -0.09846 -0.12223 -0.10617 -0.11563 -0.09938 C -0.11476 -0.09876 -0.11407 -0.09784 -0.11302 -0.09691 C -0.1125 -0.0966 -0.11198 -0.0966 -0.11094 -0.09568 C -0.10296 -0.08827 -0.10921 -0.09228 -0.104 -0.0892 C -0.09723 -0.08179 -0.10573 -0.09074 -0.09931 -0.08518 C -0.09861 -0.08457 -0.09792 -0.08333 -0.09705 -0.08272 C -0.09601 -0.0821 -0.09497 -0.08179 -0.09375 -0.08148 C -0.09254 -0.08055 -0.08924 -0.07901 -0.08924 -0.07839 C -0.08855 -0.07778 -0.08785 -0.07685 -0.08698 -0.07623 C -0.08594 -0.07562 -0.08473 -0.07562 -0.08368 -0.075 C -0.08299 -0.07469 -0.0823 -0.07376 -0.0816 -0.07346 C -0.08021 -0.07315 -0.07934 -0.07284 -0.0783 -0.07222 C -0.07674 -0.0716 -0.07518 -0.07068 -0.07414 -0.07006 L -0.07136 -0.06852 C -0.07032 -0.06728 -0.06927 -0.06574 -0.06806 -0.06451 C -0.06771 -0.06389 -0.06632 -0.06389 -0.06528 -0.06327 C -0.06389 -0.06265 -0.06268 -0.06173 -0.06111 -0.06049 C -0.06111 -0.06018 -0.05382 -0.05432 -0.05209 -0.05309 C -0.05105 -0.05185 -0.05 -0.05093 -0.04879 -0.05031 C -0.04723 -0.04969 -0.04601 -0.04846 -0.04427 -0.04753 C -0.04028 -0.0463 -0.04219 -0.04691 -0.03907 -0.04537 C -0.03525 -0.04105 -0.03733 -0.0429 -0.03195 -0.04012 L -0.02952 -0.03858 C -0.02257 -0.03148 -0.03125 -0.04043 -0.025 -0.03488 C -0.01858 -0.02963 -0.02639 -0.03426 -0.02014 -0.03117 C -0.01493 -0.025 -0.01736 -0.02685 -0.0132 -0.02438 C -0.01164 -0.02284 -0.01042 -0.02037 -0.00886 -0.01944 C -0.00712 -0.01852 -0.00521 -0.01821 -0.004 -0.01667 C -0.00261 -0.01512 -0.00122 -0.01235 0.00086 -0.01142 C 0.00329 -0.01018 0.00329 -0.01173 0.00329 -0.00802 " pathEditMode="relative" rAng="0" ptsTypes="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814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08642E-6 L -3.05556E-6 0.00031 C -0.0026 -0.00154 -0.00521 -0.00339 -0.00764 -0.00494 C -0.0085 -0.00555 -0.0092 -0.00648 -0.01007 -0.00679 C -0.01163 -0.0074 -0.01336 -0.0074 -0.0151 -0.00802 C -0.01614 -0.00833 -0.01718 -0.00864 -0.01823 -0.00895 C -0.01961 -0.00895 -0.021 -0.00926 -0.02239 -0.00956 C -0.02326 -0.00987 -0.02396 -0.0108 -0.02482 -0.0108 C -0.02777 -0.01142 -0.0309 -0.01142 -0.03385 -0.01142 C -0.03819 -0.01358 -0.03455 -0.01203 -0.04045 -0.01389 C -0.04149 -0.01389 -0.04271 -0.01419 -0.04375 -0.0145 C -0.04496 -0.01481 -0.04965 -0.01605 -0.05121 -0.01666 C -0.05225 -0.01697 -0.0533 -0.0179 -0.05434 -0.01852 C -0.05642 -0.01913 -0.05816 -0.01944 -0.06024 -0.02037 C -0.0684 -0.02315 -0.05555 -0.01913 -0.06597 -0.02222 C -0.07222 -0.02623 -0.06597 -0.02284 -0.07413 -0.02531 C -0.07586 -0.02592 -0.07725 -0.02654 -0.07899 -0.02685 C -0.08038 -0.02747 -0.08177 -0.02777 -0.08316 -0.02808 C -0.08472 -0.0287 -0.08628 -0.02932 -0.08802 -0.02994 C -0.09201 -0.03148 -0.09444 -0.03148 -0.09861 -0.03179 C -0.09982 -0.0321 -0.10086 -0.03271 -0.10191 -0.03302 C -0.10382 -0.03333 -0.10573 -0.03364 -0.10764 -0.03426 C -0.11336 -0.03642 -0.10868 -0.03426 -0.12014 -0.0358 C -0.12239 -0.03642 -0.125 -0.03673 -0.12743 -0.03673 C -0.1283 -0.03703 -0.12899 -0.03734 -0.12986 -0.03765 C -0.13368 -0.03919 -0.13264 -0.03827 -0.13576 -0.0395 C -0.13698 -0.04012 -0.13819 -0.04135 -0.13975 -0.04166 C -0.14184 -0.04228 -0.14409 -0.04259 -0.14635 -0.04382 L -0.14878 -0.04413 C -0.1526 -0.04413 -0.15642 -0.04413 -0.16024 -0.04382 C -0.16128 -0.04352 -0.1625 -0.04259 -0.16267 -0.04166 C -0.16319 -0.0395 -0.16232 -0.03765 -0.1618 -0.0358 C -0.16146 -0.03395 -0.16059 -0.03179 -0.16024 -0.02994 C -0.15937 -0.02407 -0.15989 -0.02654 -0.15868 -0.02222 C -0.15833 -0.01852 -0.15816 -0.0145 -0.15781 -0.0108 C -0.15659 0.00093 -0.15694 -0.0108 -0.15694 0.00124 " pathEditMode="relative" rAng="0" ptsTypes="AAAAAAAAAAAAAAAAAAAAAAAAAAAAAAAAAA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21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0.00031 C 0.00017 0.00062 0.00087 0.00247 0.00191 0.00432 C 0.00226 0.00494 0.0026 0.00525 0.00312 0.00587 C 0.00382 0.00741 0.00434 0.00895 0.00503 0.0105 L 0.0066 0.0142 L 0.00729 0.01574 C 0.00799 0.01759 0.00816 0.01852 0.00903 0.01945 C 0.00937 0.02006 0.00955 0.02006 0.01024 0.02037 C 0.01076 0.02192 0.01111 0.02284 0.01198 0.02377 C 0.01267 0.02438 0.01371 0.02438 0.01441 0.02562 C 0.01476 0.02624 0.0151 0.02716 0.01545 0.02747 C 0.01632 0.0284 0.01736 0.0284 0.01805 0.02932 C 0.01875 0.03025 0.0191 0.03179 0.01996 0.03272 C 0.02066 0.03364 0.02118 0.03395 0.0217 0.03457 C 0.02187 0.03519 0.02222 0.0358 0.02274 0.03611 C 0.02309 0.03642 0.02326 0.03766 0.02396 0.03766 C 0.02656 0.04414 0.02222 0.03426 0.02587 0.04043 C 0.02621 0.04105 0.02656 0.0429 0.02743 0.04383 L 0.0283 0.04568 C 0.02847 0.0463 0.02847 0.04753 0.02864 0.04815 C 0.02899 0.04908 0.02934 0.04938 0.02969 0.05031 C 0.03003 0.05062 0.03038 0.05124 0.03038 0.05154 C 0.0316 0.05803 0.03038 0.05124 0.03177 0.05617 C 0.03246 0.05895 0.03281 0.06235 0.03316 0.06543 L 0.03351 0.0679 C 0.03368 0.06883 0.03385 0.06945 0.03385 0.07068 C 0.03489 0.08148 0.03368 0.07006 0.03507 0.07809 C 0.03542 0.07963 0.03594 0.08333 0.03594 0.08395 C 0.03611 0.08611 0.03611 0.08858 0.03611 0.09136 C 0.03628 0.09414 0.03663 0.09661 0.03698 0.09938 C 0.03715 0.10154 0.03785 0.10432 0.03785 0.10648 C 0.03785 0.10864 0.03698 0.11296 0.03698 0.11451 " pathEditMode="relative" rAng="0" ptsTypes="AAAAAAAAAAAAAAAAAAAAAAAAAAAAAAA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3.33333E-6 0.00031 C 0.00086 0.00062 0.00191 0.00093 0.00277 0.00185 C 0.00503 0.00371 0.00347 0.0034 0.00555 0.00617 C 0.0059 0.00648 0.00625 0.00679 0.00659 0.00741 C 0.00729 0.00834 0.00764 0.00957 0.00833 0.0105 L 0.01041 0.01296 C 0.01076 0.01358 0.01093 0.0142 0.01111 0.01482 C 0.01163 0.01574 0.0125 0.01667 0.01284 0.0179 C 0.01319 0.01852 0.01336 0.01914 0.01354 0.01975 C 0.01389 0.02037 0.01441 0.02037 0.01475 0.02099 C 0.01545 0.02222 0.01614 0.02346 0.01684 0.02469 L 0.01788 0.02655 C 0.01875 0.03179 0.01736 0.02531 0.01892 0.02963 C 0.01909 0.03025 0.01909 0.03087 0.01927 0.03148 C 0.01944 0.0321 0.01979 0.03241 0.01996 0.03272 C 0.02014 0.03334 0.02031 0.03395 0.02066 0.03457 C 0.02083 0.03519 0.02118 0.0355 0.02135 0.0358 C 0.02309 0.03982 0.021 0.03611 0.02274 0.03889 C 0.02396 0.04321 0.02291 0.04013 0.02448 0.04414 C 0.025 0.04537 0.02534 0.04661 0.02586 0.04784 C 0.02639 0.04877 0.02725 0.04969 0.0276 0.05093 C 0.02986 0.05648 0.02708 0.04938 0.02899 0.05401 C 0.02934 0.05463 0.02951 0.05525 0.02968 0.05587 C 0.03003 0.05648 0.03038 0.0571 0.03073 0.05772 C 0.03107 0.05834 0.03125 0.05895 0.03142 0.05957 C 0.03246 0.06173 0.03333 0.06235 0.03385 0.06451 C 0.03437 0.06574 0.03455 0.06821 0.03472 0.06945 C 0.03455 0.07099 0.03472 0.07253 0.0342 0.07377 C 0.03385 0.07531 0.03316 0.07593 0.03246 0.07685 L 0.03142 0.07871 L 0.03038 0.08087 C 0.03021 0.08117 0.03003 0.08148 0.02968 0.0821 C 0.02934 0.08241 0.02899 0.08272 0.02864 0.08334 C 0.02691 0.0858 0.02916 0.08303 0.02725 0.08642 C 0.02691 0.08673 0.02656 0.08704 0.02621 0.08766 C 0.02604 0.08796 0.02586 0.08858 0.02552 0.08889 C 0.02517 0.0892 0.02482 0.08951 0.02448 0.09013 C 0.02413 0.09074 0.02378 0.09136 0.02343 0.09198 C 0.02291 0.09259 0.02257 0.09259 0.02205 0.09321 C 0.021 0.09475 0.01961 0.09784 0.01823 0.09877 L 0.01718 0.09938 C 0.01649 0.10062 0.01632 0.10093 0.01545 0.10185 C 0.0151 0.10216 0.01475 0.10216 0.01423 0.10247 C 0.0092 0.10864 0.01458 0.10247 0.01076 0.10617 C 0.00885 0.10803 0.01059 0.10679 0.00868 0.10803 C 0.00729 0.1105 0.00885 0.10834 0.00694 0.10988 C 0.00659 0.11019 0.00625 0.1108 0.0059 0.11111 C 0.00555 0.11142 0.00521 0.11142 0.00486 0.11173 C 0.00434 0.11204 0.00399 0.11266 0.00347 0.11296 C 0.00277 0.11358 0.00139 0.1142 0.00139 0.11451 C 0.00017 0.11636 0.00121 0.11482 -0.00035 0.11605 C -0.00348 0.11852 -0.00035 0.11667 -0.00278 0.1179 C -0.00313 0.11852 -0.0033 0.11883 -0.00348 0.11914 C -0.00382 0.11975 -0.00417 0.11975 -0.00452 0.11975 C -0.00486 0.12006 -0.00504 0.12037 -0.00521 0.12068 " pathEditMode="relative" rAng="0" ptsTypes="AAAAAAAAAAAAA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60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71605E-6 L -4.72222E-6 0.00123 C -0.00208 -0.00185 -0.00295 -0.00278 -0.00399 -0.00494 C -0.00416 -0.00587 -0.00416 -0.00834 -0.00468 -0.00895 C -0.00486 -0.00988 -0.0052 -0.01111 -0.00555 -0.01235 C -0.00555 -0.01297 -0.00572 -0.01327 -0.00572 -0.01358 C -0.00607 -0.01451 -0.00642 -0.01543 -0.00659 -0.01636 C -0.00763 -0.02068 -0.00572 -0.01667 -0.00798 -0.02099 C -0.00868 -0.02562 -0.00781 -0.02099 -0.0092 -0.025 C -0.01041 -0.02932 -0.00781 -0.02315 -0.01059 -0.02871 C -0.01111 -0.03179 -0.01041 -0.02932 -0.01197 -0.03179 C -0.01388 -0.03457 -0.01197 -0.03241 -0.01388 -0.03457 L -0.01631 -0.04013 C -0.01649 -0.04043 -0.01649 -0.04105 -0.01718 -0.04136 C -0.01753 -0.04229 -0.01805 -0.0429 -0.0184 -0.04414 C -0.01892 -0.04445 -0.01909 -0.04506 -0.01927 -0.04568 C -0.01927 -0.04599 -0.01944 -0.04722 -0.01996 -0.04784 C -0.02065 -0.04908 -0.02187 -0.05031 -0.02274 -0.05185 C -0.02326 -0.05216 -0.02343 -0.05278 -0.02343 -0.0534 C -0.02743 -0.06081 -0.02291 -0.05155 -0.02569 -0.0571 C -0.02621 -0.05803 -0.02621 -0.05864 -0.0269 -0.05988 C -0.02708 -0.06019 -0.02725 -0.06081 -0.02743 -0.06142 C -0.02881 -0.06389 -0.02986 -0.06482 -0.03038 -0.06729 C -0.0309 -0.06852 -0.03142 -0.06914 -0.03159 -0.07006 C -0.03159 -0.07068 -0.03159 -0.07099 -0.03177 -0.07161 C -0.03229 -0.07253 -0.03246 -0.07315 -0.03263 -0.07377 C -0.03281 -0.07408 -0.03281 -0.07469 -0.03281 -0.075 C -0.03315 -0.07593 -0.03368 -0.07685 -0.03402 -0.07747 C -0.03402 -0.07809 -0.03402 -0.07871 -0.0342 -0.07871 C -0.03437 -0.08025 -0.03524 -0.08118 -0.03541 -0.08179 C -0.03715 -0.08611 -0.03541 -0.08179 -0.03628 -0.0855 C -0.03663 -0.08611 -0.03697 -0.08642 -0.03715 -0.08704 C -0.0394 -0.09198 -0.0368 -0.08704 -0.03871 -0.09105 C -0.03975 -0.09506 -0.03836 -0.09043 -0.04027 -0.09506 C -0.04027 -0.09568 -0.04027 -0.0963 -0.04062 -0.09661 C -0.04079 -0.09722 -0.04131 -0.09753 -0.04149 -0.09784 C -0.04236 -0.10216 -0.04131 -0.09877 -0.04288 -0.10309 C -0.04305 -0.10371 -0.0434 -0.10463 -0.04375 -0.10525 C -0.04392 -0.10618 -0.04479 -0.10741 -0.04513 -0.10834 C -0.04513 -0.10895 -0.04548 -0.10957 -0.04565 -0.11019 C -0.046 -0.11142 -0.04652 -0.11204 -0.04652 -0.11297 C -0.04652 -0.11327 -0.04652 -0.11389 -0.0467 -0.11451 C -0.04704 -0.11543 -0.04791 -0.11605 -0.04791 -0.11698 C -0.04826 -0.11729 -0.04826 -0.1179 -0.04843 -0.11852 C -0.04913 -0.12006 -0.04947 -0.12099 -0.05 -0.12192 C -0.05052 -0.12284 -0.05138 -0.12531 -0.05208 -0.12593 C -0.05208 -0.12655 -0.05225 -0.12747 -0.0526 -0.1284 C -0.0526 -0.12778 -0.05468 -0.13272 -0.05486 -0.13334 L -0.05625 -0.13611 C -0.05642 -0.13704 -0.05659 -0.13766 -0.05677 -0.13827 L -0.05815 -0.14043 C -0.05885 -0.14383 -0.05798 -0.14074 -0.05937 -0.14414 C -0.06006 -0.14506 -0.06006 -0.1463 -0.06024 -0.14692 C -0.06059 -0.14753 -0.06163 -0.14784 -0.06163 -0.14846 C -0.06197 -0.14877 -0.06215 -0.15 -0.0625 -0.15062 C -0.06284 -0.15124 -0.06302 -0.15155 -0.06336 -0.15216 C -0.06423 -0.1534 -0.0644 -0.15494 -0.06475 -0.15587 C -0.06527 -0.15618 -0.06562 -0.15679 -0.06597 -0.15741 C -0.06892 -0.16297 -0.07065 -0.16914 -0.07395 -0.17346 C -0.07447 -0.17408 -0.075 -0.17439 -0.07517 -0.17531 C -0.07534 -0.17624 -0.07586 -0.17685 -0.07621 -0.17747 C -0.07656 -0.17809 -0.07673 -0.17871 -0.0769 -0.17932 C -0.07708 -0.18025 -0.0776 -0.18056 -0.07795 -0.18087 C -0.07864 -0.18334 -0.07795 -0.18148 -0.07951 -0.18488 C -0.07968 -0.18519 -0.07986 -0.18581 -0.0802 -0.18611 C -0.08072 -0.18673 -0.08072 -0.18766 -0.08125 -0.18827 C -0.08159 -0.1892 -0.08211 -0.18982 -0.08246 -0.19074 C -0.08281 -0.19229 -0.08298 -0.1926 -0.08368 -0.19445 C -0.08402 -0.19537 -0.08454 -0.1963 -0.08506 -0.19815 L -0.08663 -0.20124 C -0.08767 -0.20216 -0.08854 -0.20278 -0.08906 -0.20371 C -0.08993 -0.20494 -0.09097 -0.2071 -0.09218 -0.20803 C -0.09288 -0.20864 -0.09357 -0.20864 -0.09444 -0.20926 C -0.09704 -0.21111 -0.09357 -0.20926 -0.09635 -0.21081 C -0.09722 -0.21204 -0.09809 -0.21358 -0.0993 -0.21389 C -0.10173 -0.21574 -0.10069 -0.21513 -0.10329 -0.21636 C -0.10347 -0.21667 -0.10381 -0.21667 -0.10434 -0.21698 C -0.10503 -0.21698 -0.1059 -0.21729 -0.10642 -0.21729 C -0.1125 -0.22006 -0.1052 -0.2176 -0.11093 -0.21852 C -0.11475 -0.21852 -0.11875 -0.21852 -0.12239 -0.21852 C -0.12274 -0.21852 -0.12291 -0.21821 -0.12361 -0.2179 C -0.12413 -0.2176 -0.12586 -0.21698 -0.12673 -0.21698 C -0.12812 -0.21667 -0.12951 -0.21667 -0.1309 -0.21636 C -0.13177 -0.21636 -0.13263 -0.21605 -0.1335 -0.21574 C -0.13663 -0.21543 -0.13923 -0.21543 -0.14236 -0.21543 L -0.14583 -0.21482 C -0.14722 -0.2142 -0.14878 -0.2142 -0.15 -0.21389 C -0.15069 -0.21389 -0.15156 -0.21389 -0.15208 -0.21358 C -0.15312 -0.21358 -0.15416 -0.21327 -0.1552 -0.21327 C -0.1585 -0.21204 -0.15434 -0.21358 -0.1585 -0.21142 C -0.16128 -0.20957 -0.1585 -0.21204 -0.1625 -0.20926 C -0.1677 -0.2071 -0.1625 -0.20895 -0.16649 -0.20772 C -0.16684 -0.2071 -0.1677 -0.20679 -0.16822 -0.20618 C -0.16927 -0.20463 -0.16944 -0.2034 -0.17048 -0.20247 C -0.171 -0.20185 -0.17204 -0.20093 -0.17274 -0.2 C -0.1743 -0.19877 -0.17604 -0.1963 -0.17743 -0.19537 C -0.17743 -0.19506 -0.17795 -0.19537 -0.17829 -0.19506 L -0.18055 -0.19167 C -0.1809 -0.19105 -0.18107 -0.19074 -0.18159 -0.19043 C -0.18229 -0.1892 -0.18281 -0.18827 -0.1835 -0.18766 C -0.18437 -0.18673 -0.18524 -0.18611 -0.18593 -0.18581 C -0.18628 -0.1855 -0.18645 -0.18519 -0.18697 -0.18488 C -0.18767 -0.18395 -0.18854 -0.18334 -0.18888 -0.18272 C -0.1894 -0.1821 -0.18975 -0.18179 -0.18993 -0.18148 C -0.19045 -0.18148 -0.19062 -0.18148 -0.19114 -0.18118 C -0.19166 -0.18087 -0.19253 -0.18025 -0.19305 -0.17932 C -0.19427 -0.17778 -0.19583 -0.17685 -0.19704 -0.17531 C -0.19826 -0.17377 -0.1993 -0.17222 -0.20052 -0.17161 C -0.20243 -0.17037 -0.20121 -0.17161 -0.20381 -0.16883 C -0.20416 -0.16852 -0.20468 -0.16821 -0.20486 -0.1676 C -0.20625 -0.16574 -0.20572 -0.16574 -0.20746 -0.16482 C -0.2092 -0.16389 -0.20868 -0.16389 -0.20833 -0.16482 " pathEditMode="relative" rAng="0" ptsTypes="AAAAAAAAAAAAAAAAAAAAAAAAAAAAAAAAAAAAAAAAAAAAAAAAAAAAAAAAAAAAAAAAAAAAAA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1" y="-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1" animBg="1"/>
      <p:bldP spid="15" grpId="2" animBg="1"/>
      <p:bldP spid="15" grpId="3" animBg="1"/>
      <p:bldP spid="15" grpId="4" animBg="1"/>
      <p:bldP spid="16" grpId="1" animBg="1"/>
      <p:bldP spid="17" grpId="1" animBg="1"/>
      <p:bldP spid="17" grpId="2" animBg="1"/>
      <p:bldP spid="17" grpId="3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3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49CB2-A56B-400C-87F5-9ECE5616749F}"/>
              </a:ext>
            </a:extLst>
          </p:cNvPr>
          <p:cNvSpPr txBox="1"/>
          <p:nvPr/>
        </p:nvSpPr>
        <p:spPr>
          <a:xfrm>
            <a:off x="141483" y="789349"/>
            <a:ext cx="218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81"/>
          <p:cNvSpPr>
            <a:spLocks noChangeArrowheads="1"/>
          </p:cNvSpPr>
          <p:nvPr/>
        </p:nvSpPr>
        <p:spPr bwMode="auto">
          <a:xfrm>
            <a:off x="1331640" y="9174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84"/>
          <p:cNvSpPr>
            <a:spLocks noChangeArrowheads="1"/>
          </p:cNvSpPr>
          <p:nvPr/>
        </p:nvSpPr>
        <p:spPr bwMode="auto">
          <a:xfrm>
            <a:off x="2195736" y="782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7664" y="894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714028"/>
              </p:ext>
            </p:extLst>
          </p:nvPr>
        </p:nvGraphicFramePr>
        <p:xfrm>
          <a:off x="1619672" y="953113"/>
          <a:ext cx="54483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871575" imgH="13494042" progId="Visio.Drawing.11">
                  <p:embed/>
                </p:oleObj>
              </mc:Choice>
              <mc:Fallback>
                <p:oleObj name="Visio" r:id="rId3" imgW="17871575" imgH="134940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953113"/>
                        <a:ext cx="5448300" cy="411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3347864" y="1347614"/>
            <a:ext cx="50405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91680" y="2139702"/>
            <a:ext cx="50405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981716"/>
                  </p:ext>
                </p:extLst>
              </p:nvPr>
            </p:nvGraphicFramePr>
            <p:xfrm>
              <a:off x="279112" y="915565"/>
              <a:ext cx="6182539" cy="39607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61657">
                      <a:extLst>
                        <a:ext uri="{9D8B030D-6E8A-4147-A177-3AD203B41FA5}">
                          <a16:colId xmlns:a16="http://schemas.microsoft.com/office/drawing/2014/main" val="1007115141"/>
                        </a:ext>
                      </a:extLst>
                    </a:gridCol>
                    <a:gridCol w="5320882">
                      <a:extLst>
                        <a:ext uri="{9D8B030D-6E8A-4147-A177-3AD203B41FA5}">
                          <a16:colId xmlns:a16="http://schemas.microsoft.com/office/drawing/2014/main" val="2279158517"/>
                        </a:ext>
                      </a:extLst>
                    </a:gridCol>
                  </a:tblGrid>
                  <a:tr h="548640"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Algorithm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2.1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: A Petri net model obtained by Definition 2.2 is controlled by self-loops.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688452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Input: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7385148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Output: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-C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905691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3946593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7170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j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j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sym typeface="Symbol" panose="05050102010706020507" pitchFamily="18" charset="2"/>
                            </a:rPr>
                            <a:t>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2767871"/>
                      </a:ext>
                    </a:extLst>
                  </a:tr>
                  <a:tr h="13658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88620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687925"/>
                      </a:ext>
                    </a:extLst>
                  </a:tr>
                  <a:tr h="13658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4)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88620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2239350"/>
                      </a:ext>
                    </a:extLst>
                  </a:tr>
                  <a:tr h="157614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5)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88620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𝑗</m:t>
                                      </m:r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5395644"/>
                      </a:ext>
                    </a:extLst>
                  </a:tr>
                  <a:tr h="157614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6)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7782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𝑗</m:t>
                                      </m:r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2574434"/>
                      </a:ext>
                    </a:extLst>
                  </a:tr>
                  <a:tr h="157614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7)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7782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𝑗</m:t>
                                      </m:r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6,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1452279"/>
                      </a:ext>
                    </a:extLst>
                  </a:tr>
                  <a:tr h="157614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8)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7782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6,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𝑗</m:t>
                                      </m:r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7067820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9)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3062922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10)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738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981716"/>
                  </p:ext>
                </p:extLst>
              </p:nvPr>
            </p:nvGraphicFramePr>
            <p:xfrm>
              <a:off x="279112" y="915565"/>
              <a:ext cx="6182539" cy="39607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61657">
                      <a:extLst>
                        <a:ext uri="{9D8B030D-6E8A-4147-A177-3AD203B41FA5}">
                          <a16:colId xmlns:a16="http://schemas.microsoft.com/office/drawing/2014/main" val="1007115141"/>
                        </a:ext>
                      </a:extLst>
                    </a:gridCol>
                    <a:gridCol w="5320882">
                      <a:extLst>
                        <a:ext uri="{9D8B030D-6E8A-4147-A177-3AD203B41FA5}">
                          <a16:colId xmlns:a16="http://schemas.microsoft.com/office/drawing/2014/main" val="2279158517"/>
                        </a:ext>
                      </a:extLst>
                    </a:gridCol>
                  </a:tblGrid>
                  <a:tr h="548640"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Algorithm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2.1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: A Petri net model obtained by Definition 2.2 is controlled by self-loops.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6884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Input: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738514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Output: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-C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90569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394659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7170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j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j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sym typeface="Symbol" panose="05050102010706020507" pitchFamily="18" charset="2"/>
                            </a:rPr>
                            <a:t>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2767871"/>
                      </a:ext>
                    </a:extLst>
                  </a:tr>
                  <a:tr h="29457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3)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541667" r="-22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687925"/>
                      </a:ext>
                    </a:extLst>
                  </a:tr>
                  <a:tr h="29457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4)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628571" r="-229" b="-659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239350"/>
                      </a:ext>
                    </a:extLst>
                  </a:tr>
                  <a:tr h="339979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5)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637500" r="-229" b="-47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395644"/>
                      </a:ext>
                    </a:extLst>
                  </a:tr>
                  <a:tr h="339979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6)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750909" r="-229" b="-3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574434"/>
                      </a:ext>
                    </a:extLst>
                  </a:tr>
                  <a:tr h="339979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7)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835714" r="-229" b="-2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452279"/>
                      </a:ext>
                    </a:extLst>
                  </a:tr>
                  <a:tr h="339979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8)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6133" t="-935714" r="-229" b="-1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06782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9)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3062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10)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7385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853916"/>
                  </p:ext>
                </p:extLst>
              </p:nvPr>
            </p:nvGraphicFramePr>
            <p:xfrm>
              <a:off x="4283968" y="915565"/>
              <a:ext cx="4752528" cy="392684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2357">
                      <a:extLst>
                        <a:ext uri="{9D8B030D-6E8A-4147-A177-3AD203B41FA5}">
                          <a16:colId xmlns:a16="http://schemas.microsoft.com/office/drawing/2014/main" val="875535356"/>
                        </a:ext>
                      </a:extLst>
                    </a:gridCol>
                    <a:gridCol w="4090171">
                      <a:extLst>
                        <a:ext uri="{9D8B030D-6E8A-4147-A177-3AD203B41FA5}">
                          <a16:colId xmlns:a16="http://schemas.microsoft.com/office/drawing/2014/main" val="313799933"/>
                        </a:ext>
                      </a:extLst>
                    </a:gridCol>
                  </a:tblGrid>
                  <a:tr h="548640">
                    <a:tc grid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69333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11)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203711"/>
                      </a:ext>
                    </a:extLst>
                  </a:tr>
                  <a:tr h="12851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186297"/>
                      </a:ext>
                    </a:extLst>
                  </a:tr>
                  <a:tr h="12851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13)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5712858"/>
                      </a:ext>
                    </a:extLst>
                  </a:tr>
                  <a:tr h="13935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14)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734121"/>
                      </a:ext>
                    </a:extLst>
                  </a:tr>
                  <a:tr h="13935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15)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1,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765860"/>
                      </a:ext>
                    </a:extLst>
                  </a:tr>
                  <a:tr h="12851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16)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869"/>
                      </a:ext>
                    </a:extLst>
                  </a:tr>
                  <a:tr h="12851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17)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3,</m:t>
                                  </m:r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131943"/>
                      </a:ext>
                    </a:extLst>
                  </a:tr>
                  <a:tr h="13935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18)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34974"/>
                      </a:ext>
                    </a:extLst>
                  </a:tr>
                  <a:tr h="13935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19)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</a:rPr>
                                    <m:t>2,</m:t>
                                  </m:r>
                                  <m:sSubSup>
                                    <m:sSubSup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PMingLiU" panose="02020500000000000000" pitchFamily="18" charset="-12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 in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to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805013"/>
                      </a:ext>
                    </a:extLst>
                  </a:tr>
                  <a:tr h="134703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20)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3,</m:t>
                                  </m:r>
                                  <m:sSub>
                                    <m:sSub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806629"/>
                      </a:ext>
                    </a:extLst>
                  </a:tr>
                  <a:tr h="134703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21)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06375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Add arc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3,</m:t>
                                  </m:r>
                                  <m:sSub>
                                    <m:sSubPr>
                                      <m:ctrlPr>
                                        <a:rPr lang="zh-CN" sz="16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) into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Ñ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SACT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,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0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042541"/>
                      </a:ext>
                    </a:extLst>
                  </a:tr>
                  <a:tr h="1130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871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853916"/>
                  </p:ext>
                </p:extLst>
              </p:nvPr>
            </p:nvGraphicFramePr>
            <p:xfrm>
              <a:off x="4283968" y="915565"/>
              <a:ext cx="4752528" cy="392684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2357">
                      <a:extLst>
                        <a:ext uri="{9D8B030D-6E8A-4147-A177-3AD203B41FA5}">
                          <a16:colId xmlns:a16="http://schemas.microsoft.com/office/drawing/2014/main" val="875535356"/>
                        </a:ext>
                      </a:extLst>
                    </a:gridCol>
                    <a:gridCol w="4090171">
                      <a:extLst>
                        <a:ext uri="{9D8B030D-6E8A-4147-A177-3AD203B41FA5}">
                          <a16:colId xmlns:a16="http://schemas.microsoft.com/office/drawing/2014/main" val="313799933"/>
                        </a:ext>
                      </a:extLst>
                    </a:gridCol>
                  </a:tblGrid>
                  <a:tr h="548640">
                    <a:tc grid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6933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11)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 = 1 to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203711"/>
                      </a:ext>
                    </a:extLst>
                  </a:tr>
                  <a:tr h="2769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286957" r="-149" b="-106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186297"/>
                      </a:ext>
                    </a:extLst>
                  </a:tr>
                  <a:tr h="2769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13)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395556" r="-149" b="-9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5712858"/>
                      </a:ext>
                    </a:extLst>
                  </a:tr>
                  <a:tr h="30054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14)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446000" r="-149" b="-7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734121"/>
                      </a:ext>
                    </a:extLst>
                  </a:tr>
                  <a:tr h="30054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15)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557143" r="-149" b="-7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765860"/>
                      </a:ext>
                    </a:extLst>
                  </a:tr>
                  <a:tr h="2769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16)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715556" r="-149" b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869"/>
                      </a:ext>
                    </a:extLst>
                  </a:tr>
                  <a:tr h="276987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17)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797826" r="-149" b="-5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131943"/>
                      </a:ext>
                    </a:extLst>
                  </a:tr>
                  <a:tr h="30054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18)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842857" r="-149" b="-4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34974"/>
                      </a:ext>
                    </a:extLst>
                  </a:tr>
                  <a:tr h="30054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19)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924000" r="-14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805013"/>
                      </a:ext>
                    </a:extLst>
                  </a:tr>
                  <a:tr h="290195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20)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1089362" r="-149" b="-229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806629"/>
                      </a:ext>
                    </a:extLst>
                  </a:tr>
                  <a:tr h="290195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21)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220" t="-1164583" r="-149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04254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22)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End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63611" marR="6361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8716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1668" y="704301"/>
                <a:ext cx="8630811" cy="88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altLang="zh-CN" b="1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b="1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kern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Ñ</a:t>
                </a:r>
                <a:r>
                  <a:rPr lang="en-US" altLang="zh-CN" i="1" kern="0" baseline="-25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SACT-C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kern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SACT-C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zh-CN" altLang="zh-CN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b="1" kern="0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b="1" i="1" kern="0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forms a </a:t>
                </a:r>
                <a:r>
                  <a:rPr lang="en-US" altLang="zh-CN" kern="0" dirty="0">
                    <a:latin typeface="Times New Roman" panose="02020603050405020304" pitchFamily="18" charset="0"/>
                    <a:ea typeface="NimbusRomNo9L-Regu"/>
                    <a:cs typeface="Times New Roman" panose="02020603050405020304" pitchFamily="18" charset="0"/>
                  </a:rPr>
                  <a:t>PI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zh-CN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kern="0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b="1" i="1" kern="0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NimbusRomNo9L-Regu"/>
                    <a:cs typeface="Times New Roman" panose="02020603050405020304" pitchFamily="18" charset="0"/>
                  </a:rPr>
                  <a:t> = 1 holds, 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kern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Ñ</a:t>
                </a:r>
                <a:r>
                  <a:rPr lang="en-US" altLang="zh-CN" i="1" kern="0" baseline="-25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SACT-C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kern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8" y="704301"/>
                <a:ext cx="8630811" cy="884216"/>
              </a:xfrm>
              <a:prstGeom prst="rect">
                <a:avLst/>
              </a:prstGeom>
              <a:blipFill>
                <a:blip r:embed="rId3"/>
                <a:stretch>
                  <a:fillRect l="-636" t="-38621" r="-56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1667" y="1579369"/>
                <a:ext cx="8630811" cy="344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Proof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 Since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zh-CN" altLang="en-US" sz="1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, we have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1,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and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Ṕ\Ṕ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. By Definition 2.2 and Algorithm 2.1, there is only one place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such that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holds,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and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; also only one place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such that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and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; which implies that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1</a:t>
                </a:r>
                <a:r>
                  <a:rPr lang="en-US" altLang="zh-CN" sz="1600" dirty="0">
                    <a:latin typeface="Sylfaen" panose="010A0502050306030303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and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-1</a:t>
                </a:r>
                <a:r>
                  <a:rPr lang="en-US" altLang="zh-CN" sz="1600" dirty="0">
                    <a:latin typeface="Sylfaen" panose="010A0502050306030303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and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and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0,</a:t>
                </a:r>
                <a:r>
                  <a:rPr lang="en-US" altLang="zh-CN" sz="1600" dirty="0">
                    <a:latin typeface="Sylfaen" panose="010A0502050306030303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\{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 and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. Then, with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1,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and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Ṕ\</a:t>
                </a:r>
                <a:r>
                  <a:rPr lang="en-US" altLang="zh-CN" sz="1600" dirty="0">
                    <a:latin typeface="Cambria Math" panose="020405030504060302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we can obtain that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leading to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baseline="30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] = 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. Therefore, based on Definition 1.12, we conclude that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is a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PI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. In fact,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zh-CN" altLang="en-US" sz="1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 since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1,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and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Ṕ\</a:t>
                </a:r>
                <a:r>
                  <a:rPr lang="en-US" altLang="zh-CN" sz="1600" dirty="0">
                    <a:latin typeface="Cambria Math" panose="020405030504060302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600" b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.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When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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holds,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 firing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results in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). Then, we have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due to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.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When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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holds,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 we have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due to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[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Ñ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SACT-C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](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) = 0,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Batang"/>
                  </a:rPr>
                  <a:t>Ť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.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Further, we can obtain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. At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, we have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zh-CN" altLang="zh-CN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 = 1. Then,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i="1" baseline="-25000" dirty="0">
                    <a:latin typeface="Times New Roman" panose="02020603050405020304" pitchFamily="18" charset="0"/>
                  </a:rPr>
                  <a:t>SACT-C</a:t>
                </a:r>
                <a:r>
                  <a:rPr lang="en-US" altLang="zh-CN" sz="1600" i="1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zh-CN" altLang="en-US" sz="1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zh-CN" altLang="en-US" sz="1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Ṕ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NimbusRomNo9L-Regu"/>
                  </a:rPr>
                  <a:t>= 1. Therefore, the conclusion holds.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zh-TW" altLang="zh-CN" sz="1600" dirty="0">
                    <a:ea typeface="PMingLiU" panose="02020500000000000000" pitchFamily="18" charset="-120"/>
                    <a:cs typeface="Times New Roman" panose="02020603050405020304" pitchFamily="18" charset="0"/>
                  </a:rPr>
                  <a:t>▇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7" y="1579369"/>
                <a:ext cx="8630811" cy="3440365"/>
              </a:xfrm>
              <a:prstGeom prst="rect">
                <a:avLst/>
              </a:prstGeom>
              <a:blipFill>
                <a:blip r:embed="rId4"/>
                <a:stretch>
                  <a:fillRect l="-424" t="-10638" r="-918" b="-7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46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1669" y="771550"/>
            <a:ext cx="8630811" cy="77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2.2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marking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SACT-C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place. 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 for all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Ť\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disabled at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E4095C-AC5F-4DE8-A7BE-8927C4FC39FC}"/>
                  </a:ext>
                </a:extLst>
              </p:cNvPr>
              <p:cNvSpPr txBox="1"/>
              <p:nvPr/>
            </p:nvSpPr>
            <p:spPr>
              <a:xfrm>
                <a:off x="254823" y="1636946"/>
                <a:ext cx="8620664" cy="4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800" b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{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4,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5,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6,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|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E4095C-AC5F-4DE8-A7BE-8927C4FC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3" y="1636946"/>
                <a:ext cx="8620664" cy="433837"/>
              </a:xfrm>
              <a:prstGeom prst="rect">
                <a:avLst/>
              </a:prstGeom>
              <a:blipFill>
                <a:blip r:embed="rId3"/>
                <a:stretch>
                  <a:fillRect t="-4225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1669" y="1636946"/>
            <a:ext cx="8630811" cy="1854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known that, for all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SACT-C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based on Lemma 2.1, we have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follows from Definition 2.2 and Algorithm 3.1 that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only one place, for all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for all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Ť\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holds. Therefore, by Definition 1.5,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disabled,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Ť\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there exists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Ṕ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 </a:t>
            </a:r>
            <a:r>
              <a:rPr lang="zh-TW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▇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Configuration of a Cluster Tool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857666" y="603108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9656" y="17076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图片包含 天空, 电子产品&#10;&#10;描述已自动生成">
            <a:extLst>
              <a:ext uri="{FF2B5EF4-FFF2-40B4-BE49-F238E27FC236}">
                <a16:creationId xmlns:a16="http://schemas.microsoft.com/office/drawing/2014/main" id="{2D5D32A0-E56B-4C51-8A0E-2028FEC06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3215"/>
            <a:ext cx="3566118" cy="20059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170B9A-6C42-42C1-B5BE-3AB783DA831E}"/>
              </a:ext>
            </a:extLst>
          </p:cNvPr>
          <p:cNvSpPr txBox="1"/>
          <p:nvPr/>
        </p:nvSpPr>
        <p:spPr>
          <a:xfrm>
            <a:off x="1331640" y="3849854"/>
            <a:ext cx="152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 cluster tool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3">
            <a:extLst>
              <a:ext uri="{FF2B5EF4-FFF2-40B4-BE49-F238E27FC236}">
                <a16:creationId xmlns:a16="http://schemas.microsoft.com/office/drawing/2014/main" id="{CA1D11DE-3E4D-47F9-A20B-26901B93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26457"/>
              </p:ext>
            </p:extLst>
          </p:nvPr>
        </p:nvGraphicFramePr>
        <p:xfrm>
          <a:off x="4514169" y="1563638"/>
          <a:ext cx="4262485" cy="221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989620" imgH="6237437" progId="Visio.Drawing.11">
                  <p:embed/>
                </p:oleObj>
              </mc:Choice>
              <mc:Fallback>
                <p:oleObj name="Visio" r:id="rId4" imgW="11989620" imgH="6237437" progId="Visio.Drawing.11">
                  <p:embed/>
                  <p:pic>
                    <p:nvPicPr>
                      <p:cNvPr id="19" name="对象 13">
                        <a:extLst>
                          <a:ext uri="{FF2B5EF4-FFF2-40B4-BE49-F238E27FC236}">
                            <a16:creationId xmlns:a16="http://schemas.microsoft.com/office/drawing/2014/main" id="{CA1D11DE-3E4D-47F9-A20B-26901B938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169" y="1563638"/>
                        <a:ext cx="4262485" cy="221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27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analysis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3257" y="1867018"/>
            <a:ext cx="8630811" cy="149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 and 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SACT-C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does not exist a marking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)\{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} and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SACT-C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)\{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}, such that 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 can evolve to </a:t>
            </a:r>
            <a:r>
              <a:rPr lang="en-US" altLang="zh-CN" i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from </a:t>
            </a:r>
            <a:r>
              <a:rPr lang="en-US" altLang="zh-CN" i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it is an </a:t>
            </a:r>
            <a:r>
              <a:rPr lang="en-US" altLang="zh-CN" b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optimal control method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by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self-loops obtained by Algorithm 2.1.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160" y="3379303"/>
            <a:ext cx="8637043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 is an optimal control method by self-loops obtained by Algorithm 2.1.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160" y="821154"/>
            <a:ext cx="8624139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 (</a:t>
            </a:r>
            <a:r>
              <a:rPr lang="en-US" altLang="zh-CN" b="1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b="1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SACT-C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of an SACT with </a:t>
            </a:r>
            <a:r>
              <a:rPr lang="en-US" altLang="zh-CN" i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2 wafer types in a lot to be processed,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M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Ñ</a:t>
            </a:r>
            <a:r>
              <a:rPr lang="en-US" altLang="zh-CN" i="1" kern="0" baseline="-25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\{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there exists a transition </a:t>
            </a:r>
            <a:r>
              <a:rPr lang="en-US" altLang="zh-CN" b="1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Ť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b="1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CN" b="1" i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hold</a:t>
            </a:r>
            <a:r>
              <a:rPr lang="en-US" altLang="zh-CN" b="1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CN" altLang="zh-CN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System scheduling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CE0EC48-F652-4C1B-A02E-34EA22054B88}"/>
              </a:ext>
            </a:extLst>
          </p:cNvPr>
          <p:cNvSpPr txBox="1"/>
          <p:nvPr/>
        </p:nvSpPr>
        <p:spPr>
          <a:xfrm>
            <a:off x="261669" y="1925419"/>
            <a:ext cx="199363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PN-based earliest starting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79489D-03D5-4A3A-9503-7313EFA315A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68545" y="2487190"/>
            <a:ext cx="3455" cy="281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37ACB07-DD21-4DE0-A7FB-D788167D5E0F}"/>
              </a:ext>
            </a:extLst>
          </p:cNvPr>
          <p:cNvSpPr/>
          <p:nvPr/>
        </p:nvSpPr>
        <p:spPr>
          <a:xfrm>
            <a:off x="3703837" y="1345031"/>
            <a:ext cx="1736325" cy="36541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timed PN model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14993D1-97EA-42DE-8F58-FE891785C84C}"/>
              </a:ext>
            </a:extLst>
          </p:cNvPr>
          <p:cNvSpPr/>
          <p:nvPr/>
        </p:nvSpPr>
        <p:spPr>
          <a:xfrm>
            <a:off x="3703836" y="4443958"/>
            <a:ext cx="1999777" cy="52660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change the marking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M</a:t>
            </a:r>
            <a:r>
              <a:rPr lang="en-US" altLang="zh-CN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</a:t>
            </a:r>
            <a:r>
              <a:rPr lang="en-US" altLang="zh-CN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’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ADD0C-A181-421D-AD1E-C258B21C1EEC}"/>
              </a:ext>
            </a:extLst>
          </p:cNvPr>
          <p:cNvSpPr txBox="1"/>
          <p:nvPr/>
        </p:nvSpPr>
        <p:spPr>
          <a:xfrm>
            <a:off x="4605970" y="3290472"/>
            <a:ext cx="232808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earliest starting strategy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2A9B8FD0-AD82-4615-9727-0AECA42A345D}"/>
              </a:ext>
            </a:extLst>
          </p:cNvPr>
          <p:cNvSpPr/>
          <p:nvPr/>
        </p:nvSpPr>
        <p:spPr>
          <a:xfrm>
            <a:off x="3440385" y="1955319"/>
            <a:ext cx="2263229" cy="531871"/>
          </a:xfrm>
          <a:prstGeom prst="flowChartDecision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3419A95-CD47-4B35-B60D-25DFCBFD30EF}"/>
              </a:ext>
            </a:extLst>
          </p:cNvPr>
          <p:cNvSpPr/>
          <p:nvPr/>
        </p:nvSpPr>
        <p:spPr>
          <a:xfrm>
            <a:off x="4247999" y="728167"/>
            <a:ext cx="684042" cy="36541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start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CCDAA5-7E50-43B4-8588-FC4A3B9B68E0}"/>
              </a:ext>
            </a:extLst>
          </p:cNvPr>
          <p:cNvCxnSpPr>
            <a:cxnSpLocks/>
          </p:cNvCxnSpPr>
          <p:nvPr/>
        </p:nvCxnSpPr>
        <p:spPr>
          <a:xfrm flipH="1">
            <a:off x="4568545" y="1091252"/>
            <a:ext cx="3455" cy="256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F175B1E-B18B-4FC0-8C0D-FD6A507E30B3}"/>
              </a:ext>
            </a:extLst>
          </p:cNvPr>
          <p:cNvSpPr txBox="1"/>
          <p:nvPr/>
        </p:nvSpPr>
        <p:spPr>
          <a:xfrm>
            <a:off x="5801489" y="2190174"/>
            <a:ext cx="52943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No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77FD8B6-C51F-4835-A0D1-6E3E37AAB77D}"/>
              </a:ext>
            </a:extLst>
          </p:cNvPr>
          <p:cNvSpPr/>
          <p:nvPr/>
        </p:nvSpPr>
        <p:spPr>
          <a:xfrm>
            <a:off x="6261940" y="2046743"/>
            <a:ext cx="686691" cy="36541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end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342712-F26A-4C11-87AB-1EC25C091DF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703614" y="2221255"/>
            <a:ext cx="558326" cy="8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0809322-CD15-454A-AD70-452556EB3F34}"/>
              </a:ext>
            </a:extLst>
          </p:cNvPr>
          <p:cNvSpPr txBox="1"/>
          <p:nvPr/>
        </p:nvSpPr>
        <p:spPr>
          <a:xfrm>
            <a:off x="4622968" y="2470460"/>
            <a:ext cx="51700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Yes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68A2EB6-40B8-4CA7-A1F3-587D4B444BC6}"/>
              </a:ext>
            </a:extLst>
          </p:cNvPr>
          <p:cNvSpPr/>
          <p:nvPr/>
        </p:nvSpPr>
        <p:spPr>
          <a:xfrm>
            <a:off x="2915816" y="3579862"/>
            <a:ext cx="3373291" cy="59259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choose an enable transition (minimal token residual time in its preset)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532C96-997B-40EF-B1D3-B8E36487F8CF}"/>
              </a:ext>
            </a:extLst>
          </p:cNvPr>
          <p:cNvSpPr/>
          <p:nvPr/>
        </p:nvSpPr>
        <p:spPr>
          <a:xfrm>
            <a:off x="3347864" y="2772581"/>
            <a:ext cx="2453625" cy="54809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the set of enable transition at marking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</a:t>
            </a:r>
            <a:r>
              <a:rPr lang="en-US" altLang="zh-CN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endParaRPr lang="zh-CN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95DA71-7209-4779-89FD-312B6EBCBA6F}"/>
              </a:ext>
            </a:extLst>
          </p:cNvPr>
          <p:cNvCxnSpPr>
            <a:cxnSpLocks/>
          </p:cNvCxnSpPr>
          <p:nvPr/>
        </p:nvCxnSpPr>
        <p:spPr>
          <a:xfrm>
            <a:off x="4568545" y="1710448"/>
            <a:ext cx="3455" cy="242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4204B29-C165-4365-A390-F6EFEE56B546}"/>
              </a:ext>
            </a:extLst>
          </p:cNvPr>
          <p:cNvSpPr txBox="1"/>
          <p:nvPr/>
        </p:nvSpPr>
        <p:spPr>
          <a:xfrm>
            <a:off x="3756965" y="2040246"/>
            <a:ext cx="189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transition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9EE8D6-6774-4A9B-828F-8F147D76B798}"/>
              </a:ext>
            </a:extLst>
          </p:cNvPr>
          <p:cNvCxnSpPr>
            <a:cxnSpLocks/>
          </p:cNvCxnSpPr>
          <p:nvPr/>
        </p:nvCxnSpPr>
        <p:spPr>
          <a:xfrm flipH="1">
            <a:off x="4568545" y="3307705"/>
            <a:ext cx="3455" cy="281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E428FF-3758-4299-AC4C-BF5238C46BEA}"/>
              </a:ext>
            </a:extLst>
          </p:cNvPr>
          <p:cNvCxnSpPr>
            <a:cxnSpLocks/>
          </p:cNvCxnSpPr>
          <p:nvPr/>
        </p:nvCxnSpPr>
        <p:spPr>
          <a:xfrm flipH="1">
            <a:off x="4568545" y="4175486"/>
            <a:ext cx="3455" cy="281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E6BCBBA-6A21-4FA8-B070-19D7F02E97D7}"/>
              </a:ext>
            </a:extLst>
          </p:cNvPr>
          <p:cNvSpPr txBox="1"/>
          <p:nvPr/>
        </p:nvSpPr>
        <p:spPr>
          <a:xfrm>
            <a:off x="4614037" y="4134198"/>
            <a:ext cx="427844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state transfer equation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*</a:t>
            </a:r>
            <a:r>
              <a:rPr lang="en-US" altLang="zh-CN" b="1" i="1" dirty="0" err="1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Ƶ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5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System scheduling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A596CF-AEED-4946-A4D0-A79C5492C8C4}"/>
              </a:ext>
            </a:extLst>
          </p:cNvPr>
          <p:cNvSpPr txBox="1"/>
          <p:nvPr/>
        </p:nvSpPr>
        <p:spPr>
          <a:xfrm>
            <a:off x="261669" y="880063"/>
            <a:ext cx="791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[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SACT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b="1" i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Ƶ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                    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           (2.1)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72FEB0-36B8-431B-84CC-303FE83652E0}"/>
                  </a:ext>
                </a:extLst>
              </p:cNvPr>
              <p:cNvSpPr txBox="1"/>
              <p:nvPr/>
            </p:nvSpPr>
            <p:spPr>
              <a:xfrm>
                <a:off x="261669" y="1599097"/>
                <a:ext cx="3590251" cy="13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800" b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P</a:t>
                </a:r>
                <a:r>
                  <a:rPr lang="en-US" altLang="zh-CN" sz="1800" b="1" kern="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2,</m:t>
                        </m:r>
                        <m:sSubSup>
                          <m:sSubSupPr>
                            <m:ctrlPr>
                              <a:rPr lang="zh-CN" altLang="zh-CN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};</a:t>
                </a:r>
                <a:endParaRPr lang="en-US" altLang="zh-CN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1800" b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P</a:t>
                </a:r>
                <a:r>
                  <a:rPr lang="en-US" altLang="zh-CN" sz="1800" b="1" kern="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3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};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b="1" kern="0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</a:t>
                </a:r>
                <a:r>
                  <a:rPr lang="en-US" altLang="zh-CN" b="1" kern="0" dirty="0">
                    <a:latin typeface="Times New Roman" panose="02020603050405020304" pitchFamily="18" charset="0"/>
                  </a:rPr>
                  <a:t> P</a:t>
                </a:r>
                <a:r>
                  <a:rPr lang="en-US" altLang="zh-CN" sz="1800" b="1" kern="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Cambria Math" panose="020405030504060302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P</a:t>
                </a:r>
                <a:r>
                  <a:rPr lang="en-US" altLang="zh-CN" sz="1800" b="1" kern="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Cambria Math" panose="020405030504060302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P</a:t>
                </a:r>
                <a:r>
                  <a:rPr lang="en-US" altLang="zh-CN" sz="1800" b="1" kern="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3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72FEB0-36B8-431B-84CC-303FE836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1599097"/>
                <a:ext cx="3590251" cy="1389419"/>
              </a:xfrm>
              <a:prstGeom prst="rect">
                <a:avLst/>
              </a:prstGeom>
              <a:blipFill>
                <a:blip r:embed="rId3"/>
                <a:stretch>
                  <a:fillRect l="-1528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727623-42B1-453A-9FF3-680500C515B3}"/>
                  </a:ext>
                </a:extLst>
              </p:cNvPr>
              <p:cNvSpPr txBox="1"/>
              <p:nvPr/>
            </p:nvSpPr>
            <p:spPr>
              <a:xfrm>
                <a:off x="261669" y="1206504"/>
                <a:ext cx="8558803" cy="51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Ṕ</a:t>
                </a:r>
                <a:r>
                  <a:rPr lang="en-US" altLang="zh-CN" sz="1800" b="1" baseline="-250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1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= {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4,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5,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6,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| </a:t>
                </a:r>
                <a:r>
                  <a:rPr lang="en-US" altLang="zh-CN" sz="18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i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};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727623-42B1-453A-9FF3-680500C5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1206504"/>
                <a:ext cx="8558803" cy="510717"/>
              </a:xfrm>
              <a:prstGeom prst="rect">
                <a:avLst/>
              </a:prstGeom>
              <a:blipFill>
                <a:blip r:embed="rId4"/>
                <a:stretch>
                  <a:fillRect l="-64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20E4502-590C-4005-97AC-9968AB8A5E96}"/>
              </a:ext>
            </a:extLst>
          </p:cNvPr>
          <p:cNvSpPr txBox="1"/>
          <p:nvPr/>
        </p:nvSpPr>
        <p:spPr>
          <a:xfrm>
            <a:off x="261670" y="3062348"/>
            <a:ext cx="8126754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1800" i="1" baseline="-250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 is used to denote the time point when a token enters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b="1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when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800" i="1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is reached.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F3FC8D-BF3C-4A9A-A9F0-30F9CEF30FB3}"/>
                  </a:ext>
                </a:extLst>
              </p:cNvPr>
              <p:cNvSpPr txBox="1"/>
              <p:nvPr/>
            </p:nvSpPr>
            <p:spPr>
              <a:xfrm>
                <a:off x="261669" y="3579862"/>
                <a:ext cx="791073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</a:t>
                </a:r>
                <a:r>
                  <a:rPr lang="en-US" altLang="zh-CN" sz="1800" i="1" kern="0" baseline="-25000" dirty="0" err="1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=0, </m:t>
                            </m:r>
                            <m:sSub>
                              <m:sSubPr>
                                <m:ctrlPr>
                                  <a:rPr lang="zh-CN" altLang="zh-CN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0"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=1, 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𝑎𝑛𝑑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</m:t>
                            </m:r>
                            <m:r>
                              <a:rPr lang="en-US" altLang="zh-CN" sz="1800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0,   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	                             (2.2)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F3FC8D-BF3C-4A9A-A9F0-30F9CEF3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9" y="3579862"/>
                <a:ext cx="7910731" cy="710194"/>
              </a:xfrm>
              <a:prstGeom prst="rect">
                <a:avLst/>
              </a:prstGeom>
              <a:blipFill>
                <a:blip r:embed="rId5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2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System scheduling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140239"/>
                  </p:ext>
                </p:extLst>
              </p:nvPr>
            </p:nvGraphicFramePr>
            <p:xfrm>
              <a:off x="2002235" y="747711"/>
              <a:ext cx="5760640" cy="39081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28916">
                      <a:extLst>
                        <a:ext uri="{9D8B030D-6E8A-4147-A177-3AD203B41FA5}">
                          <a16:colId xmlns:a16="http://schemas.microsoft.com/office/drawing/2014/main" val="2869937738"/>
                        </a:ext>
                      </a:extLst>
                    </a:gridCol>
                    <a:gridCol w="5231724">
                      <a:extLst>
                        <a:ext uri="{9D8B030D-6E8A-4147-A177-3AD203B41FA5}">
                          <a16:colId xmlns:a16="http://schemas.microsoft.com/office/drawing/2014/main" val="193533660"/>
                        </a:ext>
                      </a:extLst>
                    </a:gridCol>
                  </a:tblGrid>
                  <a:tr h="10494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44266"/>
                      </a:ext>
                    </a:extLst>
                  </a:tr>
                  <a:tr h="31791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4.1) Search all enable transitions and put them into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4.2)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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  4.2.1) Output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and Exit;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4.3)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11862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4.4)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every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139238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4.4.1) Let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represent a place where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30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83849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  <a:tabLst>
                              <a:tab pos="492125" algn="l"/>
                              <a:tab pos="65659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4.4.2)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argmax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)|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6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𝐤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385187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  <a:tabLst>
                              <a:tab pos="627380" algn="l"/>
                              <a:tab pos="71945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4.4.3)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– 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293432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320675" algn="l"/>
                              <a:tab pos="4635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4.5)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457080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  <a:tabLst>
                              <a:tab pos="25336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4.6) Select a transition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argmin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|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457075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4.7)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563010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4.8)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86957"/>
                      </a:ext>
                    </a:extLst>
                  </a:tr>
                  <a:tr h="22393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4.9) Update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by (2.1);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indent="1905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4.10) Calculate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by (2.2);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207760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9271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140239"/>
                  </p:ext>
                </p:extLst>
              </p:nvPr>
            </p:nvGraphicFramePr>
            <p:xfrm>
              <a:off x="2002235" y="747711"/>
              <a:ext cx="5760640" cy="39081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28916">
                      <a:extLst>
                        <a:ext uri="{9D8B030D-6E8A-4147-A177-3AD203B41FA5}">
                          <a16:colId xmlns:a16="http://schemas.microsoft.com/office/drawing/2014/main" val="2869937738"/>
                        </a:ext>
                      </a:extLst>
                    </a:gridCol>
                    <a:gridCol w="5231724">
                      <a:extLst>
                        <a:ext uri="{9D8B030D-6E8A-4147-A177-3AD203B41FA5}">
                          <a16:colId xmlns:a16="http://schemas.microsoft.com/office/drawing/2014/main" val="193533660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44266"/>
                      </a:ext>
                    </a:extLst>
                  </a:tr>
                  <a:tr h="97536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4.1) Search all enable transitions and put them into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4.2)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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  4.2.1) Output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and Exit;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4.3)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1186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4.4)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every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13923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  4.4.1) Let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represent a place where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30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83849"/>
                      </a:ext>
                    </a:extLst>
                  </a:tr>
                  <a:tr h="25050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128" t="-690476" r="-116" b="-8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38518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  <a:tabLst>
                              <a:tab pos="627380" algn="l"/>
                              <a:tab pos="71945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4.4.3)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– 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2934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320675" algn="l"/>
                              <a:tab pos="4635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4.5)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45708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  <a:tabLst>
                              <a:tab pos="25336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4.6) Select a transition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argmin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|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45707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4.7)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56301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4.8)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8695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4.9) Update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by </a:t>
                          </a:r>
                          <a:r>
                            <a:rPr lang="en-US" sz="1600" kern="100" dirty="0" smtClea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(2.1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indent="1905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4.10) Calculate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by </a:t>
                          </a:r>
                          <a:r>
                            <a:rPr lang="en-US" sz="1600" kern="0" dirty="0" smtClean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(2.2);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20776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</a:pPr>
                          <a:r>
                            <a:rPr lang="en-US" sz="5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5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9271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682087"/>
                  </p:ext>
                </p:extLst>
              </p:nvPr>
            </p:nvGraphicFramePr>
            <p:xfrm>
              <a:off x="1840739" y="676709"/>
              <a:ext cx="6336704" cy="39081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81808">
                      <a:extLst>
                        <a:ext uri="{9D8B030D-6E8A-4147-A177-3AD203B41FA5}">
                          <a16:colId xmlns:a16="http://schemas.microsoft.com/office/drawing/2014/main" val="248694062"/>
                        </a:ext>
                      </a:extLst>
                    </a:gridCol>
                    <a:gridCol w="5754896">
                      <a:extLst>
                        <a:ext uri="{9D8B030D-6E8A-4147-A177-3AD203B41FA5}">
                          <a16:colId xmlns:a16="http://schemas.microsoft.com/office/drawing/2014/main" val="2893971233"/>
                        </a:ext>
                      </a:extLst>
                    </a:gridCol>
                  </a:tblGrid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Initialization: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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1119630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Search a place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, which is holding a token, i.e.,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= 1;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517154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\{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}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94708"/>
                      </a:ext>
                    </a:extLst>
                  </a:tr>
                  <a:tr h="22416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444500" indent="-28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3.1)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Randomly select a transition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baseline="30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which is</a:t>
                          </a:r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enabled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127680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3.2)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there exist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30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835332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3.2.1)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argmax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)|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ℕ</m:t>
                                  </m:r>
                                </m:e>
                                <m:sub>
                                  <m:r>
                                    <a:rPr lang="en-US" sz="16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𝐤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312272"/>
                      </a:ext>
                    </a:extLst>
                  </a:tr>
                  <a:tr h="15895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3.2.2)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max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min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– 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–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)), 0}};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3.2.3) 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11775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3.2.4)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1374106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3.3) </a:t>
                          </a: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Else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172002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55270" algn="just">
                            <a:lnSpc>
                              <a:spcPct val="100000"/>
                            </a:lnSpc>
                            <a:tabLst>
                              <a:tab pos="312420" algn="l"/>
                            </a:tabLst>
                          </a:pP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3.3.1) 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964897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81000" algn="just">
                            <a:lnSpc>
                              <a:spcPct val="100000"/>
                            </a:lnSpc>
                            <a:tabLst>
                              <a:tab pos="58229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3.3.2)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734364"/>
                      </a:ext>
                    </a:extLst>
                  </a:tr>
                  <a:tr h="10494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3.4)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76441"/>
                      </a:ext>
                    </a:extLst>
                  </a:tr>
                  <a:tr h="23843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3.5) Update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by (2.1);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3.6) Calculate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by (2.2);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377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682087"/>
                  </p:ext>
                </p:extLst>
              </p:nvPr>
            </p:nvGraphicFramePr>
            <p:xfrm>
              <a:off x="1840739" y="676709"/>
              <a:ext cx="6336704" cy="39081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81808">
                      <a:extLst>
                        <a:ext uri="{9D8B030D-6E8A-4147-A177-3AD203B41FA5}">
                          <a16:colId xmlns:a16="http://schemas.microsoft.com/office/drawing/2014/main" val="248694062"/>
                        </a:ext>
                      </a:extLst>
                    </a:gridCol>
                    <a:gridCol w="5754896">
                      <a:extLst>
                        <a:ext uri="{9D8B030D-6E8A-4147-A177-3AD203B41FA5}">
                          <a16:colId xmlns:a16="http://schemas.microsoft.com/office/drawing/2014/main" val="289397123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Initialization: </a:t>
                          </a:r>
                          <a:r>
                            <a:rPr lang="en-US" sz="1600" b="1" i="1" kern="1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b="1" i="1" kern="100" baseline="-25000" dirty="0" err="1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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11196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Search a place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, which is holding a token, i.e.,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= 1;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51715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\{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}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947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444500" indent="-28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3.1)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Randomly select a transition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baseline="30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which is</a:t>
                          </a:r>
                          <a:r>
                            <a:rPr lang="en-US" sz="1600" kern="100" baseline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enabled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12768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3.2)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If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there exist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30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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b="1" kern="10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835332"/>
                      </a:ext>
                    </a:extLst>
                  </a:tr>
                  <a:tr h="25050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159" t="-514634" r="-212" b="-10268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31227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3.2.2)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max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min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– 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–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g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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)), 0}};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3.2.3) 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91177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508000"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3.2.4)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137410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3.3) </a:t>
                          </a: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Else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17200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55270" algn="just">
                            <a:lnSpc>
                              <a:spcPct val="100000"/>
                            </a:lnSpc>
                            <a:tabLst>
                              <a:tab pos="312420" algn="l"/>
                            </a:tabLst>
                          </a:pPr>
                          <a:r>
                            <a:rPr lang="en-US" sz="1600" b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  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3.3.1) Fire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at time point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96489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81000" algn="just">
                            <a:lnSpc>
                              <a:spcPct val="100000"/>
                            </a:lnSpc>
                            <a:tabLst>
                              <a:tab pos="582295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3.3.2)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+ 1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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 +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7343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3.4) </a:t>
                          </a: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7644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</a:pP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3.5) Update 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600" i="1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100" baseline="-250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by (2.1);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  3.6) Calculate 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</a:t>
                          </a:r>
                          <a:r>
                            <a:rPr lang="en-US" sz="1600" i="1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1600" kern="0" baseline="-25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+1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i="1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sz="1600" kern="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) by (2.2);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tabLst>
                              <a:tab pos="401955" algn="l"/>
                              <a:tab pos="476250" algn="l"/>
                            </a:tabLs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End If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35765" marR="3576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377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CE0EC48-F652-4C1B-A02E-34EA22054B88}"/>
              </a:ext>
            </a:extLst>
          </p:cNvPr>
          <p:cNvSpPr txBox="1"/>
          <p:nvPr/>
        </p:nvSpPr>
        <p:spPr>
          <a:xfrm>
            <a:off x="261669" y="1925419"/>
            <a:ext cx="199363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PN-based earliest starting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911518" y="18486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Examples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9749CB2-A56B-400C-87F5-9ECE5616749F}"/>
              </a:ext>
            </a:extLst>
          </p:cNvPr>
          <p:cNvSpPr txBox="1"/>
          <p:nvPr/>
        </p:nvSpPr>
        <p:spPr>
          <a:xfrm>
            <a:off x="2245548" y="3224962"/>
            <a:ext cx="218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49CB2-A56B-400C-87F5-9ECE5616749F}"/>
              </a:ext>
            </a:extLst>
          </p:cNvPr>
          <p:cNvSpPr txBox="1"/>
          <p:nvPr/>
        </p:nvSpPr>
        <p:spPr>
          <a:xfrm>
            <a:off x="5840731" y="3234904"/>
            <a:ext cx="218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61932" y="1269252"/>
          <a:ext cx="7672242" cy="1493597"/>
        </p:xfrm>
        <a:graphic>
          <a:graphicData uri="http://schemas.openxmlformats.org/drawingml/2006/table">
            <a:tbl>
              <a:tblPr firstRow="1" firstCol="1" bandRow="1"/>
              <a:tblGrid>
                <a:gridCol w="1893955">
                  <a:extLst>
                    <a:ext uri="{9D8B030D-6E8A-4147-A177-3AD203B41FA5}">
                      <a16:colId xmlns:a16="http://schemas.microsoft.com/office/drawing/2014/main" val="2699319629"/>
                    </a:ext>
                  </a:extLst>
                </a:gridCol>
                <a:gridCol w="1492425">
                  <a:extLst>
                    <a:ext uri="{9D8B030D-6E8A-4147-A177-3AD203B41FA5}">
                      <a16:colId xmlns:a16="http://schemas.microsoft.com/office/drawing/2014/main" val="4179321834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1682764410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2258335723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14881024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304750653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724250513"/>
                    </a:ext>
                  </a:extLst>
                </a:gridCol>
              </a:tblGrid>
              <a:tr h="3328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cases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8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800" i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800" i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800" i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1800" i="1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403381"/>
                  </a:ext>
                </a:extLst>
              </a:tr>
              <a:tr h="21590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Ñ</a:t>
                      </a:r>
                      <a:r>
                        <a:rPr lang="en-US" sz="1800" i="1" kern="100" baseline="-25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SACT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,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8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Example 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5985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Example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10366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5358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790708"/>
                  </a:ext>
                </a:extLst>
              </a:tr>
              <a:tr h="21590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Ñ</a:t>
                      </a:r>
                      <a:r>
                        <a:rPr lang="en-US" sz="1800" i="1" kern="100" baseline="-25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SACT-C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,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8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8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Example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07090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Example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40523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94661" y="834241"/>
            <a:ext cx="320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2.2 Experimental results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3999" y="3219822"/>
            <a:ext cx="143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9170" y="324114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8184" y="77155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TINA + TCT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911518" y="18486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Examples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55394"/>
              </p:ext>
            </p:extLst>
          </p:nvPr>
        </p:nvGraphicFramePr>
        <p:xfrm>
          <a:off x="107504" y="1347614"/>
          <a:ext cx="8991902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276874">
                  <a:extLst>
                    <a:ext uri="{9D8B030D-6E8A-4147-A177-3AD203B41FA5}">
                      <a16:colId xmlns:a16="http://schemas.microsoft.com/office/drawing/2014/main" val="2257427338"/>
                    </a:ext>
                  </a:extLst>
                </a:gridCol>
                <a:gridCol w="1037410">
                  <a:extLst>
                    <a:ext uri="{9D8B030D-6E8A-4147-A177-3AD203B41FA5}">
                      <a16:colId xmlns:a16="http://schemas.microsoft.com/office/drawing/2014/main" val="3978940594"/>
                    </a:ext>
                  </a:extLst>
                </a:gridCol>
                <a:gridCol w="954981">
                  <a:extLst>
                    <a:ext uri="{9D8B030D-6E8A-4147-A177-3AD203B41FA5}">
                      <a16:colId xmlns:a16="http://schemas.microsoft.com/office/drawing/2014/main" val="1381728288"/>
                    </a:ext>
                  </a:extLst>
                </a:gridCol>
                <a:gridCol w="934875">
                  <a:extLst>
                    <a:ext uri="{9D8B030D-6E8A-4147-A177-3AD203B41FA5}">
                      <a16:colId xmlns:a16="http://schemas.microsoft.com/office/drawing/2014/main" val="3692333305"/>
                    </a:ext>
                  </a:extLst>
                </a:gridCol>
                <a:gridCol w="948949">
                  <a:extLst>
                    <a:ext uri="{9D8B030D-6E8A-4147-A177-3AD203B41FA5}">
                      <a16:colId xmlns:a16="http://schemas.microsoft.com/office/drawing/2014/main" val="2537207941"/>
                    </a:ext>
                  </a:extLst>
                </a:gridCol>
                <a:gridCol w="922219">
                  <a:extLst>
                    <a:ext uri="{9D8B030D-6E8A-4147-A177-3AD203B41FA5}">
                      <a16:colId xmlns:a16="http://schemas.microsoft.com/office/drawing/2014/main" val="3168557746"/>
                    </a:ext>
                  </a:extLst>
                </a:gridCol>
                <a:gridCol w="1916594">
                  <a:extLst>
                    <a:ext uri="{9D8B030D-6E8A-4147-A177-3AD203B41FA5}">
                      <a16:colId xmlns:a16="http://schemas.microsoft.com/office/drawing/2014/main" val="15877483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Wafer Flow Pattern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NDW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Makespan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Average CPU Time (s)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Cost- cutting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9509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PN-ESS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PN-ESS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(ten-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thous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/per month)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7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(12, 13)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4371.0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4265.5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1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(6, 19)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4278.0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4204.0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36.5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(17, 8)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4136.4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3710.6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59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(12, 13)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4256.8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3911.8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8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(12, 13)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4868.4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4722.0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2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(7, 18)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4934.0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4802.0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(12, 5, 8)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3660.0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3151.0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99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(4, 15, 6)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3068.0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2710.9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5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(6, 10, 9)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2926.4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2488.1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6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(1, 1, 1, 1)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460.7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405.0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2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(3, 3, 3, 3)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1133.8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58.4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25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(6, 2, 7, 10)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2873.2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2690.2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9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WFP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PM</a:t>
                      </a:r>
                      <a:r>
                        <a:rPr lang="en-US" sz="12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(2, 10, 4, 9)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3010.4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2344.8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8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92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 txBox="1">
            <a:spLocks/>
          </p:cNvSpPr>
          <p:nvPr/>
        </p:nvSpPr>
        <p:spPr>
          <a:xfrm>
            <a:off x="3275856" y="1836254"/>
            <a:ext cx="3042742" cy="1023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tx1"/>
                </a:solidFill>
                <a:sym typeface="Arial" panose="020B0604020202020204" pitchFamily="34" charset="0"/>
              </a:rPr>
              <a:t>Thanks</a:t>
            </a:r>
            <a:r>
              <a:rPr lang="zh-CN" altLang="en-US" sz="5400" dirty="0">
                <a:solidFill>
                  <a:schemeClr val="tx1"/>
                </a:solidFill>
                <a:sym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7476322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sym typeface="Arial" panose="020B0604020202020204" pitchFamily="34" charset="0"/>
              </a:rPr>
              <a:t>Wafer Processing Routes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598BD78-0B5B-431F-A3D4-C8A7310196A5}"/>
              </a:ext>
            </a:extLst>
          </p:cNvPr>
          <p:cNvSpPr txBox="1"/>
          <p:nvPr/>
        </p:nvSpPr>
        <p:spPr>
          <a:xfrm>
            <a:off x="490391" y="3897669"/>
            <a:ext cx="165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shared PM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B8FE4-CB64-424B-AB4E-406D96FDF13E}"/>
              </a:ext>
            </a:extLst>
          </p:cNvPr>
          <p:cNvSpPr txBox="1"/>
          <p:nvPr/>
        </p:nvSpPr>
        <p:spPr>
          <a:xfrm>
            <a:off x="2454659" y="3887615"/>
            <a:ext cx="18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one PM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E997B2-D055-4D15-A429-E2E1629355AF}"/>
              </a:ext>
            </a:extLst>
          </p:cNvPr>
          <p:cNvSpPr/>
          <p:nvPr/>
        </p:nvSpPr>
        <p:spPr>
          <a:xfrm>
            <a:off x="1334358" y="4359695"/>
            <a:ext cx="179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Two wafer types</a:t>
            </a:r>
          </a:p>
        </p:txBody>
      </p:sp>
      <p:pic>
        <p:nvPicPr>
          <p:cNvPr id="31" name="图片 30" descr="图片包含 文字, 地图&#10;&#10;描述已自动生成">
            <a:extLst>
              <a:ext uri="{FF2B5EF4-FFF2-40B4-BE49-F238E27FC236}">
                <a16:creationId xmlns:a16="http://schemas.microsoft.com/office/drawing/2014/main" id="{100DA4F6-65B8-44C5-A768-B32EDA4E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" y="1092015"/>
            <a:ext cx="2582514" cy="2795157"/>
          </a:xfrm>
          <a:prstGeom prst="rect">
            <a:avLst/>
          </a:prstGeom>
        </p:spPr>
      </p:pic>
      <p:pic>
        <p:nvPicPr>
          <p:cNvPr id="24" name="图片 23" descr="图片包含 文字&#10;&#10;描述已自动生成">
            <a:extLst>
              <a:ext uri="{FF2B5EF4-FFF2-40B4-BE49-F238E27FC236}">
                <a16:creationId xmlns:a16="http://schemas.microsoft.com/office/drawing/2014/main" id="{49E1102E-6957-40CC-8C7F-55753ADF3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66" y="1092017"/>
            <a:ext cx="2429834" cy="27780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47BC4B-69CD-40BD-B80A-D70191D102C0}"/>
              </a:ext>
            </a:extLst>
          </p:cNvPr>
          <p:cNvSpPr txBox="1"/>
          <p:nvPr/>
        </p:nvSpPr>
        <p:spPr>
          <a:xfrm>
            <a:off x="4940769" y="88761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PMs in the same direction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5881CB-2AB5-44EA-92F0-9FCE9F529B68}"/>
              </a:ext>
            </a:extLst>
          </p:cNvPr>
          <p:cNvSpPr txBox="1"/>
          <p:nvPr/>
        </p:nvSpPr>
        <p:spPr>
          <a:xfrm>
            <a:off x="4940769" y="3000484"/>
            <a:ext cx="38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PMs in the opposite direction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50FB7E-8B0D-4C81-A1D2-9D60B2E0DBA6}"/>
              </a:ext>
            </a:extLst>
          </p:cNvPr>
          <p:cNvSpPr txBox="1"/>
          <p:nvPr/>
        </p:nvSpPr>
        <p:spPr>
          <a:xfrm>
            <a:off x="5366435" y="132624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CBFD97-E981-443F-B018-1A276A2F3795}"/>
              </a:ext>
            </a:extLst>
          </p:cNvPr>
          <p:cNvSpPr txBox="1"/>
          <p:nvPr/>
        </p:nvSpPr>
        <p:spPr>
          <a:xfrm>
            <a:off x="5366435" y="1869727"/>
            <a:ext cx="2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9F79CE-3EB8-439F-9865-A05198A96726}"/>
              </a:ext>
            </a:extLst>
          </p:cNvPr>
          <p:cNvSpPr txBox="1"/>
          <p:nvPr/>
        </p:nvSpPr>
        <p:spPr>
          <a:xfrm>
            <a:off x="5366435" y="2387084"/>
            <a:ext cx="2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B61834-C65D-4362-9DC8-CE4F3DEC0D5E}"/>
              </a:ext>
            </a:extLst>
          </p:cNvPr>
          <p:cNvSpPr txBox="1"/>
          <p:nvPr/>
        </p:nvSpPr>
        <p:spPr>
          <a:xfrm>
            <a:off x="5366435" y="3517841"/>
            <a:ext cx="2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553043-1EAC-4188-805B-5CEFFE782110}"/>
              </a:ext>
            </a:extLst>
          </p:cNvPr>
          <p:cNvSpPr txBox="1"/>
          <p:nvPr/>
        </p:nvSpPr>
        <p:spPr>
          <a:xfrm>
            <a:off x="5366435" y="4061325"/>
            <a:ext cx="2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24E00-7CA9-4B4A-B076-8152E940CF7E}"/>
              </a:ext>
            </a:extLst>
          </p:cNvPr>
          <p:cNvSpPr txBox="1"/>
          <p:nvPr/>
        </p:nvSpPr>
        <p:spPr>
          <a:xfrm>
            <a:off x="5366435" y="4578682"/>
            <a:ext cx="2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="1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C38294-70C8-4C4E-91F4-B84371659743}"/>
              </a:ext>
            </a:extLst>
          </p:cNvPr>
          <p:cNvSpPr/>
          <p:nvPr/>
        </p:nvSpPr>
        <p:spPr>
          <a:xfrm>
            <a:off x="6087615" y="3452340"/>
            <a:ext cx="187220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360040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Deadlock Cases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830732DE-02B2-43B6-8D05-587CD4D5706F}"/>
              </a:ext>
            </a:extLst>
          </p:cNvPr>
          <p:cNvSpPr txBox="1"/>
          <p:nvPr/>
        </p:nvSpPr>
        <p:spPr>
          <a:xfrm>
            <a:off x="797003" y="629515"/>
            <a:ext cx="7698161" cy="77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Example 1: 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In the example, both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have a wafer being processed, while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are empty. </a:t>
            </a:r>
            <a:endParaRPr lang="zh-CN" altLang="en-US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22D1E7D-69E2-4196-ACB2-9E2267482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09762"/>
              </p:ext>
            </p:extLst>
          </p:nvPr>
        </p:nvGraphicFramePr>
        <p:xfrm>
          <a:off x="1089524" y="1391346"/>
          <a:ext cx="3076520" cy="37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467942" imgH="11424905" progId="Visio.Drawing.11">
                  <p:embed/>
                </p:oleObj>
              </mc:Choice>
              <mc:Fallback>
                <p:oleObj name="Visio" r:id="rId3" imgW="9467942" imgH="11424905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22D1E7D-69E2-4196-ACB2-9E2267482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524" y="1391346"/>
                        <a:ext cx="3076520" cy="37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7D22EED-A6D4-4FCE-8D7A-F154B0262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81456"/>
              </p:ext>
            </p:extLst>
          </p:nvPr>
        </p:nvGraphicFramePr>
        <p:xfrm>
          <a:off x="5181478" y="1391346"/>
          <a:ext cx="3165519" cy="371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830168" imgH="11530792" progId="Visio.Drawing.11">
                  <p:embed/>
                </p:oleObj>
              </mc:Choice>
              <mc:Fallback>
                <p:oleObj name="Visio" r:id="rId5" imgW="9830168" imgH="11530792" progId="Visio.Drawing.11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2366893-BDF7-4CAA-89CC-D096D4AD8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478" y="1391346"/>
                        <a:ext cx="3165519" cy="371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3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Problem Description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2934" y="2571446"/>
            <a:ext cx="27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wafer types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051" y="2077844"/>
            <a:ext cx="27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Single-arm cluster tools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9962" y="3051740"/>
            <a:ext cx="273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wafer routes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9962" y="3557558"/>
            <a:ext cx="273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deadlocks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176" y="1297751"/>
            <a:ext cx="39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control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deadlock-free operation a single-arm cluster tools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06049"/>
              </p:ext>
            </p:extLst>
          </p:nvPr>
        </p:nvGraphicFramePr>
        <p:xfrm>
          <a:off x="4427984" y="1059582"/>
          <a:ext cx="4357510" cy="286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26760" imgH="2920681" progId="Visio.Drawing.11">
                  <p:embed/>
                </p:oleObj>
              </mc:Choice>
              <mc:Fallback>
                <p:oleObj name="Visio" r:id="rId3" imgW="4426760" imgH="292068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059582"/>
                        <a:ext cx="4357510" cy="2867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545766" y="4055978"/>
            <a:ext cx="412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routes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wafer types in an SACT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Wafer Flow Pattern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D1FAF6-DF56-4752-BF61-363D849DC9B2}"/>
                  </a:ext>
                </a:extLst>
              </p:cNvPr>
              <p:cNvSpPr txBox="1"/>
              <p:nvPr/>
            </p:nvSpPr>
            <p:spPr>
              <a:xfrm>
                <a:off x="323528" y="788294"/>
                <a:ext cx="8640960" cy="954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For an SACT with a cassette holding 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 2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types of wafers, the wafer flow pattern of Type-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wafers is defined as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WFP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=(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,1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,2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,…,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) with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𝑃𝑀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</a:rPr>
                              <m:t>𝑖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ℕ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ℕ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≤ </a:t>
                </a:r>
                <a:r>
                  <a:rPr lang="en-US" altLang="zh-CN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D1FAF6-DF56-4752-BF61-363D849D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88294"/>
                <a:ext cx="8640960" cy="954492"/>
              </a:xfrm>
              <a:prstGeom prst="rect">
                <a:avLst/>
              </a:prstGeom>
              <a:blipFill>
                <a:blip r:embed="rId3"/>
                <a:stretch>
                  <a:fillRect l="-564" r="-564" b="-2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78824FF-D8C8-40F6-97DA-797306BF9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01150"/>
              </p:ext>
            </p:extLst>
          </p:nvPr>
        </p:nvGraphicFramePr>
        <p:xfrm>
          <a:off x="251520" y="1989847"/>
          <a:ext cx="4038600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857620" imgH="5245400" progId="Visio.Drawing.11">
                  <p:embed/>
                </p:oleObj>
              </mc:Choice>
              <mc:Fallback>
                <p:oleObj name="Visio" r:id="rId4" imgW="8857620" imgH="5245400" progId="Visio.Drawing.11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78824FF-D8C8-40F6-97DA-797306BF9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89847"/>
                        <a:ext cx="4038600" cy="239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EBDF6E0-B471-472C-9CBC-EBE126C842DD}"/>
              </a:ext>
            </a:extLst>
          </p:cNvPr>
          <p:cNvSpPr txBox="1"/>
          <p:nvPr/>
        </p:nvSpPr>
        <p:spPr>
          <a:xfrm>
            <a:off x="4456878" y="3380602"/>
            <a:ext cx="285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93463-6736-4517-9E93-FFD3F1DFCEF7}"/>
              </a:ext>
            </a:extLst>
          </p:cNvPr>
          <p:cNvSpPr txBox="1"/>
          <p:nvPr/>
        </p:nvSpPr>
        <p:spPr>
          <a:xfrm>
            <a:off x="4456878" y="3812650"/>
            <a:ext cx="293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WFP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PM</a:t>
            </a:r>
            <a:r>
              <a:rPr lang="en-US" altLang="zh-CN" sz="2000" baseline="-25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)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D6FB75-1497-44A8-8188-DBBEF8CD265F}"/>
                  </a:ext>
                </a:extLst>
              </p:cNvPr>
              <p:cNvSpPr txBox="1"/>
              <p:nvPr/>
            </p:nvSpPr>
            <p:spPr>
              <a:xfrm>
                <a:off x="4456878" y="2492621"/>
                <a:ext cx="467628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WFP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1,1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1,2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1,3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1</m:t>
                        </m:r>
                      </m:sup>
                    </m:sSubSup>
                    <m:r>
                      <a:rPr lang="en-US" altLang="zh-CN" sz="2000" b="0" i="1">
                        <a:latin typeface="Cambria Math" panose="02040503050406030204" pitchFamily="18" charset="0"/>
                        <a:ea typeface="Adobe Gothic Std B" panose="020B0800000000000000" pitchFamily="34" charset="-128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=1,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=2,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= 3</a:t>
                </a:r>
                <a:endParaRPr lang="zh-CN" alt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D6FB75-1497-44A8-8188-DBBEF8CD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78" y="2492621"/>
                <a:ext cx="4676288" cy="405176"/>
              </a:xfrm>
              <a:prstGeom prst="rect">
                <a:avLst/>
              </a:prstGeom>
              <a:blipFill>
                <a:blip r:embed="rId6"/>
                <a:stretch>
                  <a:fillRect l="-1304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621FA91-1FE5-4E9C-97C5-0B98B174CC46}"/>
                  </a:ext>
                </a:extLst>
              </p:cNvPr>
              <p:cNvSpPr txBox="1"/>
              <p:nvPr/>
            </p:nvSpPr>
            <p:spPr>
              <a:xfrm>
                <a:off x="4456878" y="2927202"/>
                <a:ext cx="4676289" cy="42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WFP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2,1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2,2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2,3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Times New Roman" panose="020206030504050203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2</m:t>
                        </m:r>
                      </m:sup>
                    </m:sSubSup>
                    <m:r>
                      <a:rPr lang="en-US" altLang="zh-CN" sz="2000" b="0" i="1">
                        <a:latin typeface="Cambria Math" panose="02040503050406030204" pitchFamily="18" charset="0"/>
                        <a:ea typeface="Adobe Gothic Std B" panose="020B0800000000000000" pitchFamily="34" charset="-128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=1,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=3,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dobe Gothic Std B" panose="020B0800000000000000" pitchFamily="34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 = 4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621FA91-1FE5-4E9C-97C5-0B98B174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78" y="2927202"/>
                <a:ext cx="4676289" cy="421462"/>
              </a:xfrm>
              <a:prstGeom prst="rect">
                <a:avLst/>
              </a:prstGeom>
              <a:blipFill>
                <a:blip r:embed="rId7"/>
                <a:stretch>
                  <a:fillRect l="-1304" t="-579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80CEE27-ED1D-47BA-A7F5-6D291E153E8A}"/>
              </a:ext>
            </a:extLst>
          </p:cNvPr>
          <p:cNvSpPr txBox="1"/>
          <p:nvPr/>
        </p:nvSpPr>
        <p:spPr>
          <a:xfrm>
            <a:off x="4456878" y="20718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2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46846"/>
              </p:ext>
            </p:extLst>
          </p:nvPr>
        </p:nvGraphicFramePr>
        <p:xfrm>
          <a:off x="261669" y="843241"/>
          <a:ext cx="2448272" cy="333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3948" imgH="6888815" progId="Visio.Drawing.11">
                  <p:embed/>
                </p:oleObj>
              </mc:Choice>
              <mc:Fallback>
                <p:oleObj name="Visio" r:id="rId3" imgW="5043948" imgH="68888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69" y="843241"/>
                        <a:ext cx="2448272" cy="3335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1669" y="4179012"/>
            <a:ext cx="258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Petri net model related to the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loadlock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accessing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73294"/>
              </p:ext>
            </p:extLst>
          </p:nvPr>
        </p:nvGraphicFramePr>
        <p:xfrm>
          <a:off x="2960724" y="1995686"/>
          <a:ext cx="60960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376200" imgH="5738400" progId="Visio.Drawing.11">
                  <p:embed/>
                </p:oleObj>
              </mc:Choice>
              <mc:Fallback>
                <p:oleObj name="Visio" r:id="rId5" imgW="18376200" imgH="57384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724" y="1995686"/>
                        <a:ext cx="6096000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6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1669" y="843241"/>
          <a:ext cx="2448272" cy="333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3948" imgH="6888815" progId="Visio.Drawing.11">
                  <p:embed/>
                </p:oleObj>
              </mc:Choice>
              <mc:Fallback>
                <p:oleObj name="Visio" r:id="rId3" imgW="5043948" imgH="6888815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69" y="843241"/>
                        <a:ext cx="2448272" cy="3335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1669" y="4179012"/>
            <a:ext cx="258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Petri net model related to the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loadlock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accessing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159674"/>
              </p:ext>
            </p:extLst>
          </p:nvPr>
        </p:nvGraphicFramePr>
        <p:xfrm>
          <a:off x="2960724" y="1275606"/>
          <a:ext cx="6096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668212" imgH="11736216" progId="Visio.Drawing.11">
                  <p:embed/>
                </p:oleObj>
              </mc:Choice>
              <mc:Fallback>
                <p:oleObj name="Visio" r:id="rId5" imgW="23668212" imgH="11736216" progId="Visio.Drawing.11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724" y="1275606"/>
                        <a:ext cx="6096000" cy="302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9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/>
          </p:cNvSpPr>
          <p:nvPr/>
        </p:nvSpPr>
        <p:spPr>
          <a:xfrm>
            <a:off x="827584" y="0"/>
            <a:ext cx="5181140" cy="6110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n-ea"/>
                <a:ea typeface="+mn-ea"/>
                <a:sym typeface="Arial" panose="020B0604020202020204" pitchFamily="34" charset="0"/>
              </a:rPr>
              <a:t>Petri net modeling</a:t>
            </a:r>
            <a:endParaRPr lang="en-US" sz="2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903744" y="611029"/>
            <a:ext cx="74846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37" y="77728"/>
            <a:ext cx="802571" cy="533301"/>
            <a:chOff x="16837" y="77728"/>
            <a:chExt cx="802571" cy="533301"/>
          </a:xfrm>
        </p:grpSpPr>
        <p:sp>
          <p:nvSpPr>
            <p:cNvPr id="5" name="椭圆 4"/>
            <p:cNvSpPr/>
            <p:nvPr/>
          </p:nvSpPr>
          <p:spPr>
            <a:xfrm rot="20187275">
              <a:off x="16837" y="163460"/>
              <a:ext cx="802571" cy="368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八边形 3"/>
            <p:cNvSpPr/>
            <p:nvPr/>
          </p:nvSpPr>
          <p:spPr>
            <a:xfrm>
              <a:off x="152099" y="77728"/>
              <a:ext cx="532051" cy="533301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69" y="162931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32201"/>
              </p:ext>
            </p:extLst>
          </p:nvPr>
        </p:nvGraphicFramePr>
        <p:xfrm>
          <a:off x="827584" y="1131590"/>
          <a:ext cx="3821951" cy="261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55165" imgH="5023948" progId="Visio.Drawing.11">
                  <p:embed/>
                </p:oleObj>
              </mc:Choice>
              <mc:Fallback>
                <p:oleObj name="Visio" r:id="rId3" imgW="7255165" imgH="5023948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31590"/>
                        <a:ext cx="3821951" cy="261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37167" y="3794594"/>
            <a:ext cx="244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Petri net modeling related to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Type </a:t>
            </a: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wafers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63739"/>
              </p:ext>
            </p:extLst>
          </p:nvPr>
        </p:nvGraphicFramePr>
        <p:xfrm>
          <a:off x="5148064" y="915566"/>
          <a:ext cx="33623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935200" imgH="10800360" progId="Visio.Drawing.11">
                  <p:embed/>
                </p:oleObj>
              </mc:Choice>
              <mc:Fallback>
                <p:oleObj name="Visio" r:id="rId5" imgW="8935200" imgH="10800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915566"/>
                        <a:ext cx="33623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9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7901</TotalTime>
  <Words>3644</Words>
  <Application>Microsoft Office PowerPoint</Application>
  <PresentationFormat>全屏显示(16:9)</PresentationFormat>
  <Paragraphs>439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Cambria Math</vt:lpstr>
      <vt:lpstr>Sylfaen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</dc:creator>
  <cp:lastModifiedBy>Qiao Yan (喬岩)</cp:lastModifiedBy>
  <cp:revision>867</cp:revision>
  <dcterms:created xsi:type="dcterms:W3CDTF">2020-07-02T08:51:00Z</dcterms:created>
  <dcterms:modified xsi:type="dcterms:W3CDTF">2021-09-13T06:22:32Z</dcterms:modified>
</cp:coreProperties>
</file>